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slideLayouts/slideLayout19.xml" ContentType="application/vnd.openxmlformats-officedocument.presentationml.slideLayout+xml"/>
  <Override PartName="/ppt/theme/theme8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9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10.xml" ContentType="application/vnd.openxmlformats-officedocument.theme+xml"/>
  <Override PartName="/ppt/slideLayouts/slideLayout25.xml" ContentType="application/vnd.openxmlformats-officedocument.presentationml.slideLayout+xml"/>
  <Override PartName="/ppt/theme/theme11.xml" ContentType="application/vnd.openxmlformats-officedocument.theme+xml"/>
  <Override PartName="/ppt/slideLayouts/slideLayout26.xml" ContentType="application/vnd.openxmlformats-officedocument.presentationml.slideLayout+xml"/>
  <Override PartName="/ppt/theme/theme1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13.xml" ContentType="application/vnd.openxmlformats-officedocument.theme+xml"/>
  <Override PartName="/ppt/slideLayouts/slideLayout30.xml" ContentType="application/vnd.openxmlformats-officedocument.presentationml.slideLayout+xml"/>
  <Override PartName="/ppt/theme/theme1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15.xml" ContentType="application/vnd.openxmlformats-officedocument.theme+xml"/>
  <Override PartName="/ppt/slideLayouts/slideLayout43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305" r:id="rId4"/>
    <p:sldMasterId id="2147484763" r:id="rId5"/>
    <p:sldMasterId id="2147484767" r:id="rId6"/>
    <p:sldMasterId id="2147484806" r:id="rId7"/>
    <p:sldMasterId id="2147484808" r:id="rId8"/>
    <p:sldMasterId id="2147484810" r:id="rId9"/>
    <p:sldMasterId id="2147484858" r:id="rId10"/>
    <p:sldMasterId id="2147484904" r:id="rId11"/>
    <p:sldMasterId id="2147484957" r:id="rId12"/>
    <p:sldMasterId id="2147485009" r:id="rId13"/>
    <p:sldMasterId id="2147485024" r:id="rId14"/>
    <p:sldMasterId id="2147485031" r:id="rId15"/>
    <p:sldMasterId id="2147485243" r:id="rId16"/>
    <p:sldMasterId id="2147485288" r:id="rId17"/>
    <p:sldMasterId id="2147485290" r:id="rId18"/>
    <p:sldMasterId id="2147485303" r:id="rId19"/>
  </p:sldMasterIdLst>
  <p:notesMasterIdLst>
    <p:notesMasterId r:id="rId63"/>
  </p:notesMasterIdLst>
  <p:handoutMasterIdLst>
    <p:handoutMasterId r:id="rId64"/>
  </p:handoutMasterIdLst>
  <p:sldIdLst>
    <p:sldId id="4806" r:id="rId20"/>
    <p:sldId id="4289" r:id="rId21"/>
    <p:sldId id="1202" r:id="rId22"/>
    <p:sldId id="974" r:id="rId23"/>
    <p:sldId id="1537" r:id="rId24"/>
    <p:sldId id="4457" r:id="rId25"/>
    <p:sldId id="1580" r:id="rId26"/>
    <p:sldId id="681" r:id="rId27"/>
    <p:sldId id="1055" r:id="rId28"/>
    <p:sldId id="4307" r:id="rId29"/>
    <p:sldId id="900" r:id="rId30"/>
    <p:sldId id="4352" r:id="rId31"/>
    <p:sldId id="1399" r:id="rId32"/>
    <p:sldId id="3681" r:id="rId33"/>
    <p:sldId id="668" r:id="rId34"/>
    <p:sldId id="693" r:id="rId35"/>
    <p:sldId id="948" r:id="rId36"/>
    <p:sldId id="4458" r:id="rId37"/>
    <p:sldId id="4290" r:id="rId38"/>
    <p:sldId id="4462" r:id="rId39"/>
    <p:sldId id="666" r:id="rId40"/>
    <p:sldId id="683" r:id="rId41"/>
    <p:sldId id="3646" r:id="rId42"/>
    <p:sldId id="4536" r:id="rId43"/>
    <p:sldId id="4537" r:id="rId44"/>
    <p:sldId id="701" r:id="rId45"/>
    <p:sldId id="4538" r:id="rId46"/>
    <p:sldId id="1145" r:id="rId47"/>
    <p:sldId id="1308" r:id="rId48"/>
    <p:sldId id="4539" r:id="rId49"/>
    <p:sldId id="4540" r:id="rId50"/>
    <p:sldId id="1049" r:id="rId51"/>
    <p:sldId id="4552" r:id="rId52"/>
    <p:sldId id="1508" r:id="rId53"/>
    <p:sldId id="2951" r:id="rId54"/>
    <p:sldId id="938" r:id="rId55"/>
    <p:sldId id="4477" r:id="rId56"/>
    <p:sldId id="929" r:id="rId57"/>
    <p:sldId id="648" r:id="rId58"/>
    <p:sldId id="3630" r:id="rId59"/>
    <p:sldId id="4514" r:id="rId60"/>
    <p:sldId id="1393" r:id="rId61"/>
    <p:sldId id="4551" r:id="rId62"/>
  </p:sldIdLst>
  <p:sldSz cx="12192000" cy="6858000"/>
  <p:notesSz cx="6858000" cy="9144000"/>
  <p:custDataLst>
    <p:tags r:id="rId6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User" initials="WU" lastIdx="2" clrIdx="0"/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CC"/>
    <a:srgbClr val="0D1730"/>
    <a:srgbClr val="B2ADA9"/>
    <a:srgbClr val="CCC9C4"/>
    <a:srgbClr val="BBB8B1"/>
    <a:srgbClr val="B7B3B0"/>
    <a:srgbClr val="4A7EBB"/>
    <a:srgbClr val="6F91CF"/>
    <a:srgbClr val="FFC000"/>
    <a:srgbClr val="FFF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7" autoAdjust="0"/>
    <p:restoredTop sz="94364" autoAdjust="0"/>
  </p:normalViewPr>
  <p:slideViewPr>
    <p:cSldViewPr>
      <p:cViewPr varScale="1">
        <p:scale>
          <a:sx n="76" d="100"/>
          <a:sy n="76" d="100"/>
        </p:scale>
        <p:origin x="77" y="3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notesMaster" Target="notesMasters/notesMaster1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0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66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2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slide" Target="slides/slide37.xml"/><Relationship Id="rId64" Type="http://schemas.openxmlformats.org/officeDocument/2006/relationships/handoutMaster" Target="handoutMasters/handoutMaster1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2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presProps" Target="presProps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óth András" userId="c418ebb3-6251-4226-99e6-2737b5ff3e94" providerId="ADAL" clId="{0F7FC1D9-3DE2-4D8E-BB76-F17E308A9787}"/>
    <pc:docChg chg="modSld">
      <pc:chgData name="Tóth András" userId="c418ebb3-6251-4226-99e6-2737b5ff3e94" providerId="ADAL" clId="{0F7FC1D9-3DE2-4D8E-BB76-F17E308A9787}" dt="2024-08-28T07:23:48.099" v="1" actId="14100"/>
      <pc:docMkLst>
        <pc:docMk/>
      </pc:docMkLst>
      <pc:sldChg chg="setBg">
        <pc:chgData name="Tóth András" userId="c418ebb3-6251-4226-99e6-2737b5ff3e94" providerId="ADAL" clId="{0F7FC1D9-3DE2-4D8E-BB76-F17E308A9787}" dt="2024-08-28T07:23:43.309" v="0"/>
        <pc:sldMkLst>
          <pc:docMk/>
          <pc:sldMk cId="1029427840" sldId="668"/>
        </pc:sldMkLst>
      </pc:sldChg>
      <pc:sldChg chg="modAnim">
        <pc:chgData name="Tóth András" userId="c418ebb3-6251-4226-99e6-2737b5ff3e94" providerId="ADAL" clId="{0F7FC1D9-3DE2-4D8E-BB76-F17E308A9787}" dt="2024-08-28T07:23:43.309" v="0"/>
        <pc:sldMkLst>
          <pc:docMk/>
          <pc:sldMk cId="4094404353" sldId="938"/>
        </pc:sldMkLst>
      </pc:sldChg>
      <pc:sldChg chg="setBg">
        <pc:chgData name="Tóth András" userId="c418ebb3-6251-4226-99e6-2737b5ff3e94" providerId="ADAL" clId="{0F7FC1D9-3DE2-4D8E-BB76-F17E308A9787}" dt="2024-08-28T07:23:43.309" v="0"/>
        <pc:sldMkLst>
          <pc:docMk/>
          <pc:sldMk cId="3716353581" sldId="974"/>
        </pc:sldMkLst>
      </pc:sldChg>
      <pc:sldChg chg="setBg">
        <pc:chgData name="Tóth András" userId="c418ebb3-6251-4226-99e6-2737b5ff3e94" providerId="ADAL" clId="{0F7FC1D9-3DE2-4D8E-BB76-F17E308A9787}" dt="2024-08-28T07:23:43.309" v="0"/>
        <pc:sldMkLst>
          <pc:docMk/>
          <pc:sldMk cId="3624248437" sldId="1049"/>
        </pc:sldMkLst>
      </pc:sldChg>
      <pc:sldChg chg="modSp mod">
        <pc:chgData name="Tóth András" userId="c418ebb3-6251-4226-99e6-2737b5ff3e94" providerId="ADAL" clId="{0F7FC1D9-3DE2-4D8E-BB76-F17E308A9787}" dt="2024-08-28T07:23:48.099" v="1" actId="14100"/>
        <pc:sldMkLst>
          <pc:docMk/>
          <pc:sldMk cId="1540467073" sldId="4806"/>
        </pc:sldMkLst>
        <pc:picChg chg="mod">
          <ac:chgData name="Tóth András" userId="c418ebb3-6251-4226-99e6-2737b5ff3e94" providerId="ADAL" clId="{0F7FC1D9-3DE2-4D8E-BB76-F17E308A9787}" dt="2024-08-28T07:23:48.099" v="1" actId="14100"/>
          <ac:picMkLst>
            <pc:docMk/>
            <pc:sldMk cId="1540467073" sldId="4806"/>
            <ac:picMk id="9" creationId="{0B5F93D1-6052-4888-AD3D-3F9C2AF8F4D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7B47E-07A4-4234-BC41-FDE32433FCD9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8E23F-717C-41A1-81D1-3E80DB0098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9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72791-72FC-48D3-B8B8-2AD7EA095F28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D88B-ABC5-41F9-819B-7D65330FD5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56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b="0" i="0" dirty="0">
                <a:effectLst/>
                <a:latin typeface="Roboto" panose="02000000000000000000" pitchFamily="2" charset="0"/>
              </a:rPr>
              <a:t>1549496762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3FD88B-ABC5-41F9-819B-7D65330FD5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927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295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CAF58B-C960-874A-8767-18EEFB98F4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073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527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756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897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564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936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402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0675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6514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681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0876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3338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5967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89367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0675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20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7420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15027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9195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11047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55431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6245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995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r services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392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4446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852328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048002" y="1"/>
            <a:ext cx="3047999" cy="6562164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98084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724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839480" y="1777941"/>
            <a:ext cx="7418109" cy="4144876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4602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 bwMode="auto">
          <a:xfrm>
            <a:off x="1" y="0"/>
            <a:ext cx="6625914" cy="6858000"/>
          </a:xfrm>
          <a:custGeom>
            <a:avLst/>
            <a:gdLst>
              <a:gd name="connsiteX0" fmla="*/ 2240871 w 9938870"/>
              <a:gd name="connsiteY0" fmla="*/ 8456992 h 10288587"/>
              <a:gd name="connsiteX1" fmla="*/ 2755778 w 9938870"/>
              <a:gd name="connsiteY1" fmla="*/ 10288587 h 10288587"/>
              <a:gd name="connsiteX2" fmla="*/ 1728004 w 9938870"/>
              <a:gd name="connsiteY2" fmla="*/ 10288587 h 10288587"/>
              <a:gd name="connsiteX3" fmla="*/ 0 w 9938870"/>
              <a:gd name="connsiteY3" fmla="*/ 497470 h 10288587"/>
              <a:gd name="connsiteX4" fmla="*/ 2078128 w 9938870"/>
              <a:gd name="connsiteY4" fmla="*/ 7879621 h 10288587"/>
              <a:gd name="connsiteX5" fmla="*/ 1400121 w 9938870"/>
              <a:gd name="connsiteY5" fmla="*/ 10288587 h 10288587"/>
              <a:gd name="connsiteX6" fmla="*/ 887256 w 9938870"/>
              <a:gd name="connsiteY6" fmla="*/ 10288587 h 10288587"/>
              <a:gd name="connsiteX7" fmla="*/ 350800 w 9938870"/>
              <a:gd name="connsiteY7" fmla="*/ 10288587 h 10288587"/>
              <a:gd name="connsiteX8" fmla="*/ 0 w 9938870"/>
              <a:gd name="connsiteY8" fmla="*/ 10288587 h 10288587"/>
              <a:gd name="connsiteX9" fmla="*/ 4625711 w 9938870"/>
              <a:gd name="connsiteY9" fmla="*/ 0 h 10288587"/>
              <a:gd name="connsiteX10" fmla="*/ 8434894 w 9938870"/>
              <a:gd name="connsiteY10" fmla="*/ 0 h 10288587"/>
              <a:gd name="connsiteX11" fmla="*/ 9938870 w 9938870"/>
              <a:gd name="connsiteY11" fmla="*/ 0 h 10288587"/>
              <a:gd name="connsiteX12" fmla="*/ 6998628 w 9938870"/>
              <a:gd name="connsiteY12" fmla="*/ 10288587 h 10288587"/>
              <a:gd name="connsiteX13" fmla="*/ 5495678 w 9938870"/>
              <a:gd name="connsiteY13" fmla="*/ 10288587 h 10288587"/>
              <a:gd name="connsiteX14" fmla="*/ 3082752 w 9938870"/>
              <a:gd name="connsiteY14" fmla="*/ 10288587 h 10288587"/>
              <a:gd name="connsiteX15" fmla="*/ 2405654 w 9938870"/>
              <a:gd name="connsiteY15" fmla="*/ 7880861 h 10288587"/>
              <a:gd name="connsiteX16" fmla="*/ 180706 w 9938870"/>
              <a:gd name="connsiteY16" fmla="*/ 0 h 10288587"/>
              <a:gd name="connsiteX17" fmla="*/ 352172 w 9938870"/>
              <a:gd name="connsiteY17" fmla="*/ 0 h 10288587"/>
              <a:gd name="connsiteX18" fmla="*/ 2973449 w 9938870"/>
              <a:gd name="connsiteY18" fmla="*/ 0 h 10288587"/>
              <a:gd name="connsiteX19" fmla="*/ 4059744 w 9938870"/>
              <a:gd name="connsiteY19" fmla="*/ 0 h 10288587"/>
              <a:gd name="connsiteX20" fmla="*/ 4303082 w 9938870"/>
              <a:gd name="connsiteY20" fmla="*/ 0 h 10288587"/>
              <a:gd name="connsiteX21" fmla="*/ 2241380 w 9938870"/>
              <a:gd name="connsiteY21" fmla="*/ 7315076 h 10288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938870" h="10288587">
                <a:moveTo>
                  <a:pt x="2240871" y="8456992"/>
                </a:moveTo>
                <a:lnTo>
                  <a:pt x="2755778" y="10288587"/>
                </a:lnTo>
                <a:lnTo>
                  <a:pt x="1728004" y="10288587"/>
                </a:lnTo>
                <a:close/>
                <a:moveTo>
                  <a:pt x="0" y="497470"/>
                </a:moveTo>
                <a:lnTo>
                  <a:pt x="2078128" y="7879621"/>
                </a:lnTo>
                <a:lnTo>
                  <a:pt x="1400121" y="10288587"/>
                </a:lnTo>
                <a:lnTo>
                  <a:pt x="887256" y="10288587"/>
                </a:lnTo>
                <a:lnTo>
                  <a:pt x="350800" y="10288587"/>
                </a:lnTo>
                <a:lnTo>
                  <a:pt x="0" y="10288587"/>
                </a:lnTo>
                <a:close/>
                <a:moveTo>
                  <a:pt x="4625711" y="0"/>
                </a:moveTo>
                <a:lnTo>
                  <a:pt x="8434894" y="0"/>
                </a:lnTo>
                <a:lnTo>
                  <a:pt x="9938870" y="0"/>
                </a:lnTo>
                <a:lnTo>
                  <a:pt x="6998628" y="10288587"/>
                </a:lnTo>
                <a:lnTo>
                  <a:pt x="5495678" y="10288587"/>
                </a:lnTo>
                <a:lnTo>
                  <a:pt x="3082752" y="10288587"/>
                </a:lnTo>
                <a:lnTo>
                  <a:pt x="2405654" y="7880861"/>
                </a:lnTo>
                <a:close/>
                <a:moveTo>
                  <a:pt x="180706" y="0"/>
                </a:moveTo>
                <a:lnTo>
                  <a:pt x="352172" y="0"/>
                </a:lnTo>
                <a:lnTo>
                  <a:pt x="2973449" y="0"/>
                </a:lnTo>
                <a:lnTo>
                  <a:pt x="4059744" y="0"/>
                </a:lnTo>
                <a:lnTo>
                  <a:pt x="4303082" y="0"/>
                </a:lnTo>
                <a:lnTo>
                  <a:pt x="2241380" y="7315076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765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12192000" cy="3429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92353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ackground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9249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58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048002" y="1"/>
            <a:ext cx="3047999" cy="6562164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46892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ur team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350933" y="0"/>
            <a:ext cx="5283201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121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36344" y="317451"/>
            <a:ext cx="11509684" cy="295282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0609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79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xmlns:p14="http://schemas.microsoft.com/office/powerpoint/2010/main" advClick="0"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mpetit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7647709" y="1705605"/>
            <a:ext cx="3718344" cy="4008442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7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ig_Picture_place-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2"/>
          <p:cNvSpPr>
            <a:spLocks noGrp="1" noChangeAspect="1"/>
          </p:cNvSpPr>
          <p:nvPr>
            <p:ph type="pic" sz="quarter" idx="13"/>
          </p:nvPr>
        </p:nvSpPr>
        <p:spPr>
          <a:xfrm>
            <a:off x="0" y="-1"/>
            <a:ext cx="12203143" cy="685800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Raleway Light"/>
                <a:cs typeface="Raleway Light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48451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048002" y="1"/>
            <a:ext cx="3047999" cy="6562164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32576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2"/>
          <p:cNvSpPr>
            <a:spLocks noGrp="1"/>
          </p:cNvSpPr>
          <p:nvPr>
            <p:ph type="pic" sz="quarter" idx="10"/>
          </p:nvPr>
        </p:nvSpPr>
        <p:spPr bwMode="auto">
          <a:xfrm>
            <a:off x="5566600" y="0"/>
            <a:ext cx="6625401" cy="6858000"/>
          </a:xfrm>
          <a:custGeom>
            <a:avLst/>
            <a:gdLst>
              <a:gd name="T0" fmla="*/ 4397 w 4397"/>
              <a:gd name="T1" fmla="*/ 4552 h 4552"/>
              <a:gd name="T2" fmla="*/ 4302 w 4397"/>
              <a:gd name="T3" fmla="*/ 4552 h 4552"/>
              <a:gd name="T4" fmla="*/ 0 w 4397"/>
              <a:gd name="T5" fmla="*/ 0 h 4552"/>
              <a:gd name="T6" fmla="*/ 4397 w 4397"/>
              <a:gd name="T7" fmla="*/ 0 h 4552"/>
              <a:gd name="T8" fmla="*/ 4397 w 4397"/>
              <a:gd name="T9" fmla="*/ 4552 h 4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97" h="4552">
                <a:moveTo>
                  <a:pt x="4397" y="4552"/>
                </a:moveTo>
                <a:lnTo>
                  <a:pt x="4302" y="4552"/>
                </a:lnTo>
                <a:lnTo>
                  <a:pt x="0" y="0"/>
                </a:lnTo>
                <a:lnTo>
                  <a:pt x="4397" y="0"/>
                </a:lnTo>
                <a:lnTo>
                  <a:pt x="4397" y="4552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  <p:sp>
        <p:nvSpPr>
          <p:cNvPr id="5" name="Freeform 9"/>
          <p:cNvSpPr>
            <a:spLocks noGrp="1"/>
          </p:cNvSpPr>
          <p:nvPr>
            <p:ph type="pic" sz="quarter" idx="11"/>
          </p:nvPr>
        </p:nvSpPr>
        <p:spPr bwMode="auto">
          <a:xfrm>
            <a:off x="5539400" y="1982038"/>
            <a:ext cx="6263605" cy="4875965"/>
          </a:xfrm>
          <a:custGeom>
            <a:avLst/>
            <a:gdLst>
              <a:gd name="T0" fmla="*/ 4154 w 4154"/>
              <a:gd name="T1" fmla="*/ 3234 h 3234"/>
              <a:gd name="T2" fmla="*/ 0 w 4154"/>
              <a:gd name="T3" fmla="*/ 3234 h 3234"/>
              <a:gd name="T4" fmla="*/ 1117 w 4154"/>
              <a:gd name="T5" fmla="*/ 0 h 3234"/>
              <a:gd name="T6" fmla="*/ 4154 w 4154"/>
              <a:gd name="T7" fmla="*/ 3234 h 3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54" h="3234">
                <a:moveTo>
                  <a:pt x="4154" y="3234"/>
                </a:moveTo>
                <a:lnTo>
                  <a:pt x="0" y="3234"/>
                </a:lnTo>
                <a:lnTo>
                  <a:pt x="1117" y="0"/>
                </a:lnTo>
                <a:lnTo>
                  <a:pt x="4154" y="323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3481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Grp="1"/>
          </p:cNvSpPr>
          <p:nvPr>
            <p:ph type="pic" sz="quarter" idx="10"/>
          </p:nvPr>
        </p:nvSpPr>
        <p:spPr bwMode="auto">
          <a:xfrm>
            <a:off x="0" y="13855"/>
            <a:ext cx="12192000" cy="6553200"/>
          </a:xfrm>
          <a:custGeom>
            <a:avLst/>
            <a:gdLst>
              <a:gd name="T0" fmla="*/ 22261 w 23014"/>
              <a:gd name="T1" fmla="*/ 8720 h 12936"/>
              <a:gd name="T2" fmla="*/ 21908 w 23014"/>
              <a:gd name="T3" fmla="*/ 9259 h 12936"/>
              <a:gd name="T4" fmla="*/ 21527 w 23014"/>
              <a:gd name="T5" fmla="*/ 9772 h 12936"/>
              <a:gd name="T6" fmla="*/ 21120 w 23014"/>
              <a:gd name="T7" fmla="*/ 10256 h 12936"/>
              <a:gd name="T8" fmla="*/ 20690 w 23014"/>
              <a:gd name="T9" fmla="*/ 10712 h 12936"/>
              <a:gd name="T10" fmla="*/ 20236 w 23014"/>
              <a:gd name="T11" fmla="*/ 11141 h 12936"/>
              <a:gd name="T12" fmla="*/ 19763 w 23014"/>
              <a:gd name="T13" fmla="*/ 11541 h 12936"/>
              <a:gd name="T14" fmla="*/ 19267 w 23014"/>
              <a:gd name="T15" fmla="*/ 11912 h 12936"/>
              <a:gd name="T16" fmla="*/ 18755 w 23014"/>
              <a:gd name="T17" fmla="*/ 12255 h 12936"/>
              <a:gd name="T18" fmla="*/ 18225 w 23014"/>
              <a:gd name="T19" fmla="*/ 12567 h 12936"/>
              <a:gd name="T20" fmla="*/ 17679 w 23014"/>
              <a:gd name="T21" fmla="*/ 12850 h 12936"/>
              <a:gd name="T22" fmla="*/ 7911 w 23014"/>
              <a:gd name="T23" fmla="*/ 12890 h 12936"/>
              <a:gd name="T24" fmla="*/ 7613 w 23014"/>
              <a:gd name="T25" fmla="*/ 12741 h 12936"/>
              <a:gd name="T26" fmla="*/ 7318 w 23014"/>
              <a:gd name="T27" fmla="*/ 12584 h 12936"/>
              <a:gd name="T28" fmla="*/ 1735 w 23014"/>
              <a:gd name="T29" fmla="*/ 9412 h 12936"/>
              <a:gd name="T30" fmla="*/ 1364 w 23014"/>
              <a:gd name="T31" fmla="*/ 9185 h 12936"/>
              <a:gd name="T32" fmla="*/ 1004 w 23014"/>
              <a:gd name="T33" fmla="*/ 8944 h 12936"/>
              <a:gd name="T34" fmla="*/ 657 w 23014"/>
              <a:gd name="T35" fmla="*/ 8693 h 12936"/>
              <a:gd name="T36" fmla="*/ 321 w 23014"/>
              <a:gd name="T37" fmla="*/ 8430 h 12936"/>
              <a:gd name="T38" fmla="*/ 0 w 23014"/>
              <a:gd name="T39" fmla="*/ 8155 h 12936"/>
              <a:gd name="T40" fmla="*/ 3256 w 23014"/>
              <a:gd name="T41" fmla="*/ 178 h 12936"/>
              <a:gd name="T42" fmla="*/ 3339 w 23014"/>
              <a:gd name="T43" fmla="*/ 707 h 12936"/>
              <a:gd name="T44" fmla="*/ 3470 w 23014"/>
              <a:gd name="T45" fmla="*/ 1227 h 12936"/>
              <a:gd name="T46" fmla="*/ 3646 w 23014"/>
              <a:gd name="T47" fmla="*/ 1734 h 12936"/>
              <a:gd name="T48" fmla="*/ 3868 w 23014"/>
              <a:gd name="T49" fmla="*/ 2224 h 12936"/>
              <a:gd name="T50" fmla="*/ 4134 w 23014"/>
              <a:gd name="T51" fmla="*/ 2694 h 12936"/>
              <a:gd name="T52" fmla="*/ 4444 w 23014"/>
              <a:gd name="T53" fmla="*/ 3142 h 12936"/>
              <a:gd name="T54" fmla="*/ 4795 w 23014"/>
              <a:gd name="T55" fmla="*/ 3563 h 12936"/>
              <a:gd name="T56" fmla="*/ 5188 w 23014"/>
              <a:gd name="T57" fmla="*/ 3952 h 12936"/>
              <a:gd name="T58" fmla="*/ 5622 w 23014"/>
              <a:gd name="T59" fmla="*/ 4309 h 12936"/>
              <a:gd name="T60" fmla="*/ 6095 w 23014"/>
              <a:gd name="T61" fmla="*/ 4629 h 12936"/>
              <a:gd name="T62" fmla="*/ 9482 w 23014"/>
              <a:gd name="T63" fmla="*/ 6547 h 12936"/>
              <a:gd name="T64" fmla="*/ 10331 w 23014"/>
              <a:gd name="T65" fmla="*/ 6897 h 12936"/>
              <a:gd name="T66" fmla="*/ 11205 w 23014"/>
              <a:gd name="T67" fmla="*/ 7113 h 12936"/>
              <a:gd name="T68" fmla="*/ 12089 w 23014"/>
              <a:gd name="T69" fmla="*/ 7198 h 12936"/>
              <a:gd name="T70" fmla="*/ 12969 w 23014"/>
              <a:gd name="T71" fmla="*/ 7156 h 12936"/>
              <a:gd name="T72" fmla="*/ 13833 w 23014"/>
              <a:gd name="T73" fmla="*/ 6994 h 12936"/>
              <a:gd name="T74" fmla="*/ 14662 w 23014"/>
              <a:gd name="T75" fmla="*/ 6710 h 12936"/>
              <a:gd name="T76" fmla="*/ 15447 w 23014"/>
              <a:gd name="T77" fmla="*/ 6312 h 12936"/>
              <a:gd name="T78" fmla="*/ 16170 w 23014"/>
              <a:gd name="T79" fmla="*/ 5804 h 12936"/>
              <a:gd name="T80" fmla="*/ 16816 w 23014"/>
              <a:gd name="T81" fmla="*/ 5187 h 12936"/>
              <a:gd name="T82" fmla="*/ 17374 w 23014"/>
              <a:gd name="T83" fmla="*/ 4468 h 12936"/>
              <a:gd name="T84" fmla="*/ 19282 w 23014"/>
              <a:gd name="T85" fmla="*/ 1229 h 12936"/>
              <a:gd name="T86" fmla="*/ 19411 w 23014"/>
              <a:gd name="T87" fmla="*/ 989 h 12936"/>
              <a:gd name="T88" fmla="*/ 19528 w 23014"/>
              <a:gd name="T89" fmla="*/ 746 h 12936"/>
              <a:gd name="T90" fmla="*/ 19631 w 23014"/>
              <a:gd name="T91" fmla="*/ 500 h 12936"/>
              <a:gd name="T92" fmla="*/ 19725 w 23014"/>
              <a:gd name="T93" fmla="*/ 250 h 12936"/>
              <a:gd name="T94" fmla="*/ 19806 w 23014"/>
              <a:gd name="T95" fmla="*/ 0 h 12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3014" h="12936">
                <a:moveTo>
                  <a:pt x="23014" y="7440"/>
                </a:moveTo>
                <a:lnTo>
                  <a:pt x="22372" y="8535"/>
                </a:lnTo>
                <a:lnTo>
                  <a:pt x="22261" y="8720"/>
                </a:lnTo>
                <a:lnTo>
                  <a:pt x="22146" y="8903"/>
                </a:lnTo>
                <a:lnTo>
                  <a:pt x="22029" y="9083"/>
                </a:lnTo>
                <a:lnTo>
                  <a:pt x="21908" y="9259"/>
                </a:lnTo>
                <a:lnTo>
                  <a:pt x="21784" y="9433"/>
                </a:lnTo>
                <a:lnTo>
                  <a:pt x="21658" y="9603"/>
                </a:lnTo>
                <a:lnTo>
                  <a:pt x="21527" y="9772"/>
                </a:lnTo>
                <a:lnTo>
                  <a:pt x="21394" y="9936"/>
                </a:lnTo>
                <a:lnTo>
                  <a:pt x="21259" y="10097"/>
                </a:lnTo>
                <a:lnTo>
                  <a:pt x="21120" y="10256"/>
                </a:lnTo>
                <a:lnTo>
                  <a:pt x="20979" y="10410"/>
                </a:lnTo>
                <a:lnTo>
                  <a:pt x="20837" y="10563"/>
                </a:lnTo>
                <a:lnTo>
                  <a:pt x="20690" y="10712"/>
                </a:lnTo>
                <a:lnTo>
                  <a:pt x="20542" y="10858"/>
                </a:lnTo>
                <a:lnTo>
                  <a:pt x="20390" y="11001"/>
                </a:lnTo>
                <a:lnTo>
                  <a:pt x="20236" y="11141"/>
                </a:lnTo>
                <a:lnTo>
                  <a:pt x="20081" y="11277"/>
                </a:lnTo>
                <a:lnTo>
                  <a:pt x="19922" y="11411"/>
                </a:lnTo>
                <a:lnTo>
                  <a:pt x="19763" y="11541"/>
                </a:lnTo>
                <a:lnTo>
                  <a:pt x="19600" y="11668"/>
                </a:lnTo>
                <a:lnTo>
                  <a:pt x="19434" y="11792"/>
                </a:lnTo>
                <a:lnTo>
                  <a:pt x="19267" y="11912"/>
                </a:lnTo>
                <a:lnTo>
                  <a:pt x="19099" y="12030"/>
                </a:lnTo>
                <a:lnTo>
                  <a:pt x="18927" y="12144"/>
                </a:lnTo>
                <a:lnTo>
                  <a:pt x="18755" y="12255"/>
                </a:lnTo>
                <a:lnTo>
                  <a:pt x="18579" y="12363"/>
                </a:lnTo>
                <a:lnTo>
                  <a:pt x="18403" y="12466"/>
                </a:lnTo>
                <a:lnTo>
                  <a:pt x="18225" y="12567"/>
                </a:lnTo>
                <a:lnTo>
                  <a:pt x="18045" y="12664"/>
                </a:lnTo>
                <a:lnTo>
                  <a:pt x="17862" y="12759"/>
                </a:lnTo>
                <a:lnTo>
                  <a:pt x="17679" y="12850"/>
                </a:lnTo>
                <a:lnTo>
                  <a:pt x="17495" y="12936"/>
                </a:lnTo>
                <a:lnTo>
                  <a:pt x="8011" y="12936"/>
                </a:lnTo>
                <a:lnTo>
                  <a:pt x="7911" y="12890"/>
                </a:lnTo>
                <a:lnTo>
                  <a:pt x="7812" y="12841"/>
                </a:lnTo>
                <a:lnTo>
                  <a:pt x="7713" y="12792"/>
                </a:lnTo>
                <a:lnTo>
                  <a:pt x="7613" y="12741"/>
                </a:lnTo>
                <a:lnTo>
                  <a:pt x="7514" y="12690"/>
                </a:lnTo>
                <a:lnTo>
                  <a:pt x="7416" y="12637"/>
                </a:lnTo>
                <a:lnTo>
                  <a:pt x="7318" y="12584"/>
                </a:lnTo>
                <a:lnTo>
                  <a:pt x="7220" y="12528"/>
                </a:lnTo>
                <a:lnTo>
                  <a:pt x="1862" y="9485"/>
                </a:lnTo>
                <a:lnTo>
                  <a:pt x="1735" y="9412"/>
                </a:lnTo>
                <a:lnTo>
                  <a:pt x="1610" y="9338"/>
                </a:lnTo>
                <a:lnTo>
                  <a:pt x="1486" y="9262"/>
                </a:lnTo>
                <a:lnTo>
                  <a:pt x="1364" y="9185"/>
                </a:lnTo>
                <a:lnTo>
                  <a:pt x="1241" y="9106"/>
                </a:lnTo>
                <a:lnTo>
                  <a:pt x="1122" y="9026"/>
                </a:lnTo>
                <a:lnTo>
                  <a:pt x="1004" y="8944"/>
                </a:lnTo>
                <a:lnTo>
                  <a:pt x="887" y="8862"/>
                </a:lnTo>
                <a:lnTo>
                  <a:pt x="770" y="8778"/>
                </a:lnTo>
                <a:lnTo>
                  <a:pt x="657" y="8693"/>
                </a:lnTo>
                <a:lnTo>
                  <a:pt x="543" y="8607"/>
                </a:lnTo>
                <a:lnTo>
                  <a:pt x="432" y="8519"/>
                </a:lnTo>
                <a:lnTo>
                  <a:pt x="321" y="8430"/>
                </a:lnTo>
                <a:lnTo>
                  <a:pt x="213" y="8339"/>
                </a:lnTo>
                <a:lnTo>
                  <a:pt x="105" y="8249"/>
                </a:lnTo>
                <a:lnTo>
                  <a:pt x="0" y="8155"/>
                </a:lnTo>
                <a:lnTo>
                  <a:pt x="0" y="0"/>
                </a:lnTo>
                <a:lnTo>
                  <a:pt x="3239" y="0"/>
                </a:lnTo>
                <a:lnTo>
                  <a:pt x="3256" y="178"/>
                </a:lnTo>
                <a:lnTo>
                  <a:pt x="3279" y="355"/>
                </a:lnTo>
                <a:lnTo>
                  <a:pt x="3306" y="531"/>
                </a:lnTo>
                <a:lnTo>
                  <a:pt x="3339" y="707"/>
                </a:lnTo>
                <a:lnTo>
                  <a:pt x="3378" y="882"/>
                </a:lnTo>
                <a:lnTo>
                  <a:pt x="3421" y="1055"/>
                </a:lnTo>
                <a:lnTo>
                  <a:pt x="3470" y="1227"/>
                </a:lnTo>
                <a:lnTo>
                  <a:pt x="3524" y="1398"/>
                </a:lnTo>
                <a:lnTo>
                  <a:pt x="3583" y="1567"/>
                </a:lnTo>
                <a:lnTo>
                  <a:pt x="3646" y="1734"/>
                </a:lnTo>
                <a:lnTo>
                  <a:pt x="3715" y="1899"/>
                </a:lnTo>
                <a:lnTo>
                  <a:pt x="3790" y="2062"/>
                </a:lnTo>
                <a:lnTo>
                  <a:pt x="3868" y="2224"/>
                </a:lnTo>
                <a:lnTo>
                  <a:pt x="3951" y="2384"/>
                </a:lnTo>
                <a:lnTo>
                  <a:pt x="4041" y="2540"/>
                </a:lnTo>
                <a:lnTo>
                  <a:pt x="4134" y="2694"/>
                </a:lnTo>
                <a:lnTo>
                  <a:pt x="4232" y="2846"/>
                </a:lnTo>
                <a:lnTo>
                  <a:pt x="4336" y="2996"/>
                </a:lnTo>
                <a:lnTo>
                  <a:pt x="4444" y="3142"/>
                </a:lnTo>
                <a:lnTo>
                  <a:pt x="4556" y="3285"/>
                </a:lnTo>
                <a:lnTo>
                  <a:pt x="4673" y="3425"/>
                </a:lnTo>
                <a:lnTo>
                  <a:pt x="4795" y="3563"/>
                </a:lnTo>
                <a:lnTo>
                  <a:pt x="4922" y="3696"/>
                </a:lnTo>
                <a:lnTo>
                  <a:pt x="5053" y="3826"/>
                </a:lnTo>
                <a:lnTo>
                  <a:pt x="5188" y="3952"/>
                </a:lnTo>
                <a:lnTo>
                  <a:pt x="5328" y="4075"/>
                </a:lnTo>
                <a:lnTo>
                  <a:pt x="5473" y="4194"/>
                </a:lnTo>
                <a:lnTo>
                  <a:pt x="5622" y="4309"/>
                </a:lnTo>
                <a:lnTo>
                  <a:pt x="5776" y="4421"/>
                </a:lnTo>
                <a:lnTo>
                  <a:pt x="5934" y="4527"/>
                </a:lnTo>
                <a:lnTo>
                  <a:pt x="6095" y="4629"/>
                </a:lnTo>
                <a:lnTo>
                  <a:pt x="6263" y="4728"/>
                </a:lnTo>
                <a:lnTo>
                  <a:pt x="9207" y="6400"/>
                </a:lnTo>
                <a:lnTo>
                  <a:pt x="9482" y="6547"/>
                </a:lnTo>
                <a:lnTo>
                  <a:pt x="9762" y="6679"/>
                </a:lnTo>
                <a:lnTo>
                  <a:pt x="10044" y="6795"/>
                </a:lnTo>
                <a:lnTo>
                  <a:pt x="10331" y="6897"/>
                </a:lnTo>
                <a:lnTo>
                  <a:pt x="10620" y="6984"/>
                </a:lnTo>
                <a:lnTo>
                  <a:pt x="10911" y="7056"/>
                </a:lnTo>
                <a:lnTo>
                  <a:pt x="11205" y="7113"/>
                </a:lnTo>
                <a:lnTo>
                  <a:pt x="11498" y="7155"/>
                </a:lnTo>
                <a:lnTo>
                  <a:pt x="11794" y="7183"/>
                </a:lnTo>
                <a:lnTo>
                  <a:pt x="12089" y="7198"/>
                </a:lnTo>
                <a:lnTo>
                  <a:pt x="12383" y="7198"/>
                </a:lnTo>
                <a:lnTo>
                  <a:pt x="12676" y="7185"/>
                </a:lnTo>
                <a:lnTo>
                  <a:pt x="12969" y="7156"/>
                </a:lnTo>
                <a:lnTo>
                  <a:pt x="13259" y="7115"/>
                </a:lnTo>
                <a:lnTo>
                  <a:pt x="13547" y="7062"/>
                </a:lnTo>
                <a:lnTo>
                  <a:pt x="13833" y="6994"/>
                </a:lnTo>
                <a:lnTo>
                  <a:pt x="14113" y="6911"/>
                </a:lnTo>
                <a:lnTo>
                  <a:pt x="14390" y="6818"/>
                </a:lnTo>
                <a:lnTo>
                  <a:pt x="14662" y="6710"/>
                </a:lnTo>
                <a:lnTo>
                  <a:pt x="14930" y="6590"/>
                </a:lnTo>
                <a:lnTo>
                  <a:pt x="15191" y="6458"/>
                </a:lnTo>
                <a:lnTo>
                  <a:pt x="15447" y="6312"/>
                </a:lnTo>
                <a:lnTo>
                  <a:pt x="15695" y="6155"/>
                </a:lnTo>
                <a:lnTo>
                  <a:pt x="15936" y="5985"/>
                </a:lnTo>
                <a:lnTo>
                  <a:pt x="16170" y="5804"/>
                </a:lnTo>
                <a:lnTo>
                  <a:pt x="16394" y="5610"/>
                </a:lnTo>
                <a:lnTo>
                  <a:pt x="16609" y="5404"/>
                </a:lnTo>
                <a:lnTo>
                  <a:pt x="16816" y="5187"/>
                </a:lnTo>
                <a:lnTo>
                  <a:pt x="17012" y="4959"/>
                </a:lnTo>
                <a:lnTo>
                  <a:pt x="17198" y="4718"/>
                </a:lnTo>
                <a:lnTo>
                  <a:pt x="17374" y="4468"/>
                </a:lnTo>
                <a:lnTo>
                  <a:pt x="17536" y="4206"/>
                </a:lnTo>
                <a:lnTo>
                  <a:pt x="19237" y="1309"/>
                </a:lnTo>
                <a:lnTo>
                  <a:pt x="19282" y="1229"/>
                </a:lnTo>
                <a:lnTo>
                  <a:pt x="19326" y="1149"/>
                </a:lnTo>
                <a:lnTo>
                  <a:pt x="19369" y="1069"/>
                </a:lnTo>
                <a:lnTo>
                  <a:pt x="19411" y="989"/>
                </a:lnTo>
                <a:lnTo>
                  <a:pt x="19451" y="908"/>
                </a:lnTo>
                <a:lnTo>
                  <a:pt x="19490" y="827"/>
                </a:lnTo>
                <a:lnTo>
                  <a:pt x="19528" y="746"/>
                </a:lnTo>
                <a:lnTo>
                  <a:pt x="19564" y="664"/>
                </a:lnTo>
                <a:lnTo>
                  <a:pt x="19598" y="582"/>
                </a:lnTo>
                <a:lnTo>
                  <a:pt x="19631" y="500"/>
                </a:lnTo>
                <a:lnTo>
                  <a:pt x="19665" y="416"/>
                </a:lnTo>
                <a:lnTo>
                  <a:pt x="19695" y="334"/>
                </a:lnTo>
                <a:lnTo>
                  <a:pt x="19725" y="250"/>
                </a:lnTo>
                <a:lnTo>
                  <a:pt x="19752" y="167"/>
                </a:lnTo>
                <a:lnTo>
                  <a:pt x="19780" y="83"/>
                </a:lnTo>
                <a:lnTo>
                  <a:pt x="19806" y="0"/>
                </a:lnTo>
                <a:lnTo>
                  <a:pt x="23014" y="0"/>
                </a:lnTo>
                <a:lnTo>
                  <a:pt x="23014" y="744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0555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17445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Animated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36344" y="317450"/>
            <a:ext cx="11509684" cy="2952824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7798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Animated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45200" y="0"/>
            <a:ext cx="6146800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367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ckground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1268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647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26637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12192000" cy="4761766"/>
          </a:xfrm>
          <a:custGeom>
            <a:avLst/>
            <a:gdLst>
              <a:gd name="T0" fmla="*/ 0 w 7933"/>
              <a:gd name="T1" fmla="*/ 0 h 3237"/>
              <a:gd name="T2" fmla="*/ 7933 w 7933"/>
              <a:gd name="T3" fmla="*/ 0 h 3237"/>
              <a:gd name="T4" fmla="*/ 7933 w 7933"/>
              <a:gd name="T5" fmla="*/ 376 h 3237"/>
              <a:gd name="T6" fmla="*/ 2119 w 7933"/>
              <a:gd name="T7" fmla="*/ 3237 h 3237"/>
              <a:gd name="T8" fmla="*/ 0 w 7933"/>
              <a:gd name="T9" fmla="*/ 2499 h 3237"/>
              <a:gd name="T10" fmla="*/ 0 w 7933"/>
              <a:gd name="T11" fmla="*/ 0 h 3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933" h="3237">
                <a:moveTo>
                  <a:pt x="0" y="0"/>
                </a:moveTo>
                <a:lnTo>
                  <a:pt x="7933" y="0"/>
                </a:lnTo>
                <a:lnTo>
                  <a:pt x="7933" y="376"/>
                </a:lnTo>
                <a:lnTo>
                  <a:pt x="2119" y="3237"/>
                </a:lnTo>
                <a:lnTo>
                  <a:pt x="0" y="249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1213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919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xmlns:p14="http://schemas.microsoft.com/office/powerpoint/2010/main" spd="slow" advClick="0" advTm="3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0844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Opening Animated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5665723" y="599400"/>
            <a:ext cx="6526277" cy="5663598"/>
          </a:xfrm>
          <a:custGeom>
            <a:avLst/>
            <a:gdLst>
              <a:gd name="connsiteX0" fmla="*/ 7516983 w 9789415"/>
              <a:gd name="connsiteY0" fmla="*/ 4349556 h 8496709"/>
              <a:gd name="connsiteX1" fmla="*/ 9789415 w 9789415"/>
              <a:gd name="connsiteY1" fmla="*/ 4349556 h 8496709"/>
              <a:gd name="connsiteX2" fmla="*/ 9789415 w 9789415"/>
              <a:gd name="connsiteY2" fmla="*/ 8455284 h 8496709"/>
              <a:gd name="connsiteX3" fmla="*/ 7303813 w 9789415"/>
              <a:gd name="connsiteY3" fmla="*/ 4349556 h 8496709"/>
              <a:gd name="connsiteX4" fmla="*/ 9597019 w 9789415"/>
              <a:gd name="connsiteY4" fmla="*/ 8496709 h 8496709"/>
              <a:gd name="connsiteX5" fmla="*/ 5010605 w 9789415"/>
              <a:gd name="connsiteY5" fmla="*/ 8496709 h 8496709"/>
              <a:gd name="connsiteX6" fmla="*/ 2504226 w 9789415"/>
              <a:gd name="connsiteY6" fmla="*/ 4349556 h 8496709"/>
              <a:gd name="connsiteX7" fmla="*/ 7094946 w 9789415"/>
              <a:gd name="connsiteY7" fmla="*/ 4349556 h 8496709"/>
              <a:gd name="connsiteX8" fmla="*/ 4800304 w 9789415"/>
              <a:gd name="connsiteY8" fmla="*/ 8496709 h 8496709"/>
              <a:gd name="connsiteX9" fmla="*/ 2291773 w 9789415"/>
              <a:gd name="connsiteY9" fmla="*/ 4349556 h 8496709"/>
              <a:gd name="connsiteX10" fmla="*/ 4586415 w 9789415"/>
              <a:gd name="connsiteY10" fmla="*/ 8496709 h 8496709"/>
              <a:gd name="connsiteX11" fmla="*/ 0 w 9789415"/>
              <a:gd name="connsiteY11" fmla="*/ 8496709 h 8496709"/>
              <a:gd name="connsiteX12" fmla="*/ 9789415 w 9789415"/>
              <a:gd name="connsiteY12" fmla="*/ 41425 h 8496709"/>
              <a:gd name="connsiteX13" fmla="*/ 9789415 w 9789415"/>
              <a:gd name="connsiteY13" fmla="*/ 4147152 h 8496709"/>
              <a:gd name="connsiteX14" fmla="*/ 7516983 w 9789415"/>
              <a:gd name="connsiteY14" fmla="*/ 4147152 h 8496709"/>
              <a:gd name="connsiteX15" fmla="*/ 5014911 w 9789415"/>
              <a:gd name="connsiteY15" fmla="*/ 0 h 8496709"/>
              <a:gd name="connsiteX16" fmla="*/ 9605631 w 9789415"/>
              <a:gd name="connsiteY16" fmla="*/ 0 h 8496709"/>
              <a:gd name="connsiteX17" fmla="*/ 7310271 w 9789415"/>
              <a:gd name="connsiteY17" fmla="*/ 4147152 h 8496709"/>
              <a:gd name="connsiteX18" fmla="*/ 4799586 w 9789415"/>
              <a:gd name="connsiteY18" fmla="*/ 0 h 8496709"/>
              <a:gd name="connsiteX19" fmla="*/ 7094946 w 9789415"/>
              <a:gd name="connsiteY19" fmla="*/ 4147152 h 8496709"/>
              <a:gd name="connsiteX20" fmla="*/ 2504226 w 9789415"/>
              <a:gd name="connsiteY20" fmla="*/ 4147152 h 8496709"/>
              <a:gd name="connsiteX21" fmla="*/ 6461 w 9789415"/>
              <a:gd name="connsiteY21" fmla="*/ 0 h 8496709"/>
              <a:gd name="connsiteX22" fmla="*/ 4592876 w 9789415"/>
              <a:gd name="connsiteY22" fmla="*/ 0 h 8496709"/>
              <a:gd name="connsiteX23" fmla="*/ 2301103 w 9789415"/>
              <a:gd name="connsiteY23" fmla="*/ 4147152 h 8496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789415" h="8496709">
                <a:moveTo>
                  <a:pt x="7516983" y="4349556"/>
                </a:moveTo>
                <a:lnTo>
                  <a:pt x="9789415" y="4349556"/>
                </a:lnTo>
                <a:lnTo>
                  <a:pt x="9789415" y="8455284"/>
                </a:lnTo>
                <a:close/>
                <a:moveTo>
                  <a:pt x="7303813" y="4349556"/>
                </a:moveTo>
                <a:lnTo>
                  <a:pt x="9597019" y="8496709"/>
                </a:lnTo>
                <a:lnTo>
                  <a:pt x="5010605" y="8496709"/>
                </a:lnTo>
                <a:close/>
                <a:moveTo>
                  <a:pt x="2504226" y="4349556"/>
                </a:moveTo>
                <a:lnTo>
                  <a:pt x="7094946" y="4349556"/>
                </a:lnTo>
                <a:lnTo>
                  <a:pt x="4800304" y="8496709"/>
                </a:lnTo>
                <a:close/>
                <a:moveTo>
                  <a:pt x="2291773" y="4349556"/>
                </a:moveTo>
                <a:lnTo>
                  <a:pt x="4586415" y="8496709"/>
                </a:lnTo>
                <a:lnTo>
                  <a:pt x="0" y="8496709"/>
                </a:lnTo>
                <a:close/>
                <a:moveTo>
                  <a:pt x="9789415" y="41425"/>
                </a:moveTo>
                <a:lnTo>
                  <a:pt x="9789415" y="4147152"/>
                </a:lnTo>
                <a:lnTo>
                  <a:pt x="7516983" y="4147152"/>
                </a:lnTo>
                <a:close/>
                <a:moveTo>
                  <a:pt x="5014911" y="0"/>
                </a:moveTo>
                <a:lnTo>
                  <a:pt x="9605631" y="0"/>
                </a:lnTo>
                <a:lnTo>
                  <a:pt x="7310271" y="4147152"/>
                </a:lnTo>
                <a:close/>
                <a:moveTo>
                  <a:pt x="4799586" y="0"/>
                </a:moveTo>
                <a:lnTo>
                  <a:pt x="7094946" y="4147152"/>
                </a:lnTo>
                <a:lnTo>
                  <a:pt x="2504226" y="4147152"/>
                </a:lnTo>
                <a:close/>
                <a:moveTo>
                  <a:pt x="6461" y="0"/>
                </a:moveTo>
                <a:lnTo>
                  <a:pt x="4592876" y="0"/>
                </a:lnTo>
                <a:lnTo>
                  <a:pt x="2301103" y="4147152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34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_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2" y="-1"/>
            <a:ext cx="12192003" cy="323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1535889" y="1233379"/>
            <a:ext cx="2360859" cy="4225173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89741227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2A6E0-4AF9-4D43-B0F5-74C6A3145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F30523-473D-45E3-9EE9-F203F8DB8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813C8-F813-4D3D-9562-2A8EC59022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8CFCC7-0929-4BCD-9764-5764335C943A}" type="datetimeFigureOut">
              <a:rPr lang="en-IN" smtClean="0"/>
              <a:t>28-08-2024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D2A49-9866-4EFD-9721-A1CE30738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A2AFD-72C1-4455-A958-134E5A9EB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D20E0E-1246-4142-B9A8-8B55B5F55FB5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2319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6AEF7-B625-4D21-913F-C47D9DF31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8AA65-2A15-4C1D-8FEE-3D5341030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4088A-7429-4CDE-AED5-419F8C98BE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8CFCC7-0929-4BCD-9764-5764335C943A}" type="datetimeFigureOut">
              <a:rPr lang="en-IN" smtClean="0"/>
              <a:t>28-08-2024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3A60A-940A-4DC5-8904-64B54949B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A462F-0068-4A1B-B5C5-EDDE031B0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D20E0E-1246-4142-B9A8-8B55B5F55FB5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6752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C4650-8DCE-4434-A139-E400FC234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FE8A25-79D9-4FBD-B6A9-1CDB4FB43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7132C-97BB-4694-AC42-5EBD0B922D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8CFCC7-0929-4BCD-9764-5764335C943A}" type="datetimeFigureOut">
              <a:rPr lang="en-IN" smtClean="0"/>
              <a:t>28-08-2024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5CAEA-11D3-4D16-9495-AB44B5A6F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4F35E-EBAE-4D80-BF31-2A4553FBC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D20E0E-1246-4142-B9A8-8B55B5F55FB5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808745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C0837-41FB-4D36-A093-6E41CBAF3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B3444-BFB3-48E8-B1F3-F9304EDD4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F73418-93D9-4428-B2E7-51A35FB920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73154-190B-44E5-AFC9-D0A750FEA1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8CFCC7-0929-4BCD-9764-5764335C943A}" type="datetimeFigureOut">
              <a:rPr lang="en-IN" smtClean="0"/>
              <a:t>28-08-2024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70CD02-B0BA-4D5D-88EB-EB15DF5EC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CD9864-7555-43DA-91B8-4005DE353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D20E0E-1246-4142-B9A8-8B55B5F55FB5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528828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2DD90-4FEF-4C3D-B2CD-D5449453F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EADCE-BE5B-4C23-BA10-DA80C78EC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E0EB5C-17F2-490D-AE77-22F61A978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8A0D7-69E5-4ADB-8DB6-1BAE654AFA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B631EC-23FE-4B1B-8A17-9A95F60B5C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76949F-2301-4804-993E-351BC48E6D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8CFCC7-0929-4BCD-9764-5764335C943A}" type="datetimeFigureOut">
              <a:rPr lang="en-IN" smtClean="0"/>
              <a:t>28-08-2024</a:t>
            </a:fld>
            <a:endParaRPr lang="en-IN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92B4BB-1A61-46D2-A6BA-D2C2D130A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FA2FF6-C711-4074-A35E-08D55D2B3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D20E0E-1246-4142-B9A8-8B55B5F55FB5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795667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CD5E-7FF1-459F-B9F2-784D3AB12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DD83E2-B8F7-4EBC-85C8-A74DB9CFC7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8CFCC7-0929-4BCD-9764-5764335C943A}" type="datetimeFigureOut">
              <a:rPr lang="en-IN" smtClean="0"/>
              <a:t>28-08-2024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42BA98-DCC4-4DA9-AEE2-351C31674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B191C-5E61-4AB2-ACAF-420928C8C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D20E0E-1246-4142-B9A8-8B55B5F55FB5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320796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A6C5CF-4FD3-46C5-A99D-3F39B7EE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8CFCC7-0929-4BCD-9764-5764335C943A}" type="datetimeFigureOut">
              <a:rPr lang="en-IN" smtClean="0"/>
              <a:t>28-08-2024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EA93F7-9071-406B-9CCF-240D5AA0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AA65E4-6F2B-452A-BD3C-B3A3EE9A4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D20E0E-1246-4142-B9A8-8B55B5F55FB5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611825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661C-9188-40AC-BBF8-0E5B5FEF3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1125E-D179-4C3F-80C3-9083551B5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3E250-8897-47E6-AA2E-CC22F9B05D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7B09E7-B8DB-44A6-843E-DBCF006B86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8CFCC7-0929-4BCD-9764-5764335C943A}" type="datetimeFigureOut">
              <a:rPr lang="en-IN" smtClean="0"/>
              <a:t>28-08-2024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106454-CCA9-4161-ACDE-1C56BFF1D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95BEC9-CF15-4330-B323-418F928E3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D20E0E-1246-4142-B9A8-8B55B5F55FB5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506666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DE335-5540-43F1-B743-F719A869A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8F5049-B2AE-4719-8114-47CD9F9D20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F8EA1-7B60-44E1-A91E-3DD815D05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40EBA9-98F5-4CC4-AC04-D914487CC6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8CFCC7-0929-4BCD-9764-5764335C943A}" type="datetimeFigureOut">
              <a:rPr lang="en-IN" smtClean="0"/>
              <a:t>28-08-2024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43CBE2-F907-4864-BCB5-3B8684CC4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12A7D-E996-4835-9A6F-CE7648A7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D20E0E-1246-4142-B9A8-8B55B5F55FB5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71134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11E59-C6A3-42CA-B702-556CC1B7D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E25576-FB4F-43AE-8F11-EBE27053E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FBF466-A5F8-4CC2-8F43-0867C27C0F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8CFCC7-0929-4BCD-9764-5764335C943A}" type="datetimeFigureOut">
              <a:rPr lang="en-IN" smtClean="0"/>
              <a:t>28-08-2024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1BEDA-4FFC-46B2-AE78-557FABCB4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C3F5B-F0B3-4E06-923F-2207CCA8E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D20E0E-1246-4142-B9A8-8B55B5F55FB5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00693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D2428E-F001-4B7B-925A-C49BEC6A63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4E8B15-07D5-40E4-A4DD-1D33817231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D6CCF-55DA-4123-B9B0-67A1087A0F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8CFCC7-0929-4BCD-9764-5764335C943A}" type="datetimeFigureOut">
              <a:rPr lang="en-IN" smtClean="0"/>
              <a:t>28-08-2024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5C0A6-6A8C-437D-8A26-27B12B598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C80D8-4D3D-4935-9157-5D1431EF3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D20E0E-1246-4142-B9A8-8B55B5F55FB5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221452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Opening (30-03-21)-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Grp="1"/>
          </p:cNvSpPr>
          <p:nvPr>
            <p:ph type="pic" sz="quarter" idx="10"/>
          </p:nvPr>
        </p:nvSpPr>
        <p:spPr bwMode="auto">
          <a:xfrm>
            <a:off x="4392903" y="0"/>
            <a:ext cx="7799097" cy="6353073"/>
          </a:xfrm>
          <a:custGeom>
            <a:avLst/>
            <a:gdLst>
              <a:gd name="T0" fmla="*/ 0 w 5751"/>
              <a:gd name="T1" fmla="*/ 0 h 4215"/>
              <a:gd name="T2" fmla="*/ 5751 w 5751"/>
              <a:gd name="T3" fmla="*/ 0 h 4215"/>
              <a:gd name="T4" fmla="*/ 5751 w 5751"/>
              <a:gd name="T5" fmla="*/ 3375 h 4215"/>
              <a:gd name="T6" fmla="*/ 1669 w 5751"/>
              <a:gd name="T7" fmla="*/ 4215 h 4215"/>
              <a:gd name="T8" fmla="*/ 0 w 5751"/>
              <a:gd name="T9" fmla="*/ 0 h 4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51" h="4215">
                <a:moveTo>
                  <a:pt x="0" y="0"/>
                </a:moveTo>
                <a:lnTo>
                  <a:pt x="5751" y="0"/>
                </a:lnTo>
                <a:lnTo>
                  <a:pt x="5751" y="3375"/>
                </a:lnTo>
                <a:lnTo>
                  <a:pt x="1669" y="421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529980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2191999" cy="6858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46826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9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.pn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25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26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.png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3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1.png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8F2A68-011D-45CE-B8DA-16758BC72C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81E0F9-0751-4EF1-B279-9D4457A363F2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993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06" r:id="rId1"/>
  </p:sldLayoutIdLst>
  <p:hf hd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 bwMode="auto">
          <a:xfrm>
            <a:off x="0" y="1"/>
            <a:ext cx="12192000" cy="6631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8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4FC838-A2A8-4C71-8FDB-22FEC26B73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FBCE35-DBB4-4B7A-ADC9-80FB45254205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19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56" r:id="rId1"/>
  </p:sldLayoutIdLst>
  <p:txStyles>
    <p:titleStyle>
      <a:lvl1pPr algn="l" defTabSz="565168" rtl="0" eaLnBrk="1" latinLnBrk="0" hangingPunct="1">
        <a:spcBef>
          <a:spcPct val="0"/>
        </a:spcBef>
        <a:buNone/>
        <a:defRPr sz="1978" kern="1200">
          <a:solidFill>
            <a:schemeClr val="tx1">
              <a:lumMod val="75000"/>
              <a:lumOff val="25000"/>
            </a:schemeClr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211938" indent="-211938" algn="l" defTabSz="565168" rtl="0" eaLnBrk="1" latinLnBrk="0" hangingPunct="1">
        <a:spcBef>
          <a:spcPct val="20000"/>
        </a:spcBef>
        <a:buFont typeface="Arial" pitchFamily="34" charset="0"/>
        <a:buChar char="•"/>
        <a:defRPr sz="1978" kern="1200">
          <a:solidFill>
            <a:schemeClr val="tx1"/>
          </a:solidFill>
          <a:latin typeface="+mn-lt"/>
          <a:ea typeface="+mn-ea"/>
          <a:cs typeface="+mn-cs"/>
        </a:defRPr>
      </a:lvl1pPr>
      <a:lvl2pPr marL="459199" indent="-176615" algn="l" defTabSz="565168" rtl="0" eaLnBrk="1" latinLnBrk="0" hangingPunct="1">
        <a:spcBef>
          <a:spcPct val="20000"/>
        </a:spcBef>
        <a:buFont typeface="Arial" pitchFamily="34" charset="0"/>
        <a:buChar char="–"/>
        <a:defRPr sz="1731" kern="1200">
          <a:solidFill>
            <a:schemeClr val="tx1"/>
          </a:solidFill>
          <a:latin typeface="+mn-lt"/>
          <a:ea typeface="+mn-ea"/>
          <a:cs typeface="+mn-cs"/>
        </a:defRPr>
      </a:lvl2pPr>
      <a:lvl3pPr marL="706460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483" kern="1200">
          <a:solidFill>
            <a:schemeClr val="tx1"/>
          </a:solidFill>
          <a:latin typeface="+mn-lt"/>
          <a:ea typeface="+mn-ea"/>
          <a:cs typeface="+mn-cs"/>
        </a:defRPr>
      </a:lvl3pPr>
      <a:lvl4pPr marL="989044" indent="-141292" algn="l" defTabSz="565168" rtl="0" eaLnBrk="1" latinLnBrk="0" hangingPunct="1">
        <a:spcBef>
          <a:spcPct val="20000"/>
        </a:spcBef>
        <a:buFont typeface="Arial" pitchFamily="34" charset="0"/>
        <a:buChar char="–"/>
        <a:defRPr sz="1236" kern="1200">
          <a:solidFill>
            <a:schemeClr val="tx1"/>
          </a:solidFill>
          <a:latin typeface="+mn-lt"/>
          <a:ea typeface="+mn-ea"/>
          <a:cs typeface="+mn-cs"/>
        </a:defRPr>
      </a:lvl4pPr>
      <a:lvl5pPr marL="1271628" indent="-141292" algn="l" defTabSz="565168" rtl="0" eaLnBrk="1" latinLnBrk="0" hangingPunct="1">
        <a:spcBef>
          <a:spcPct val="20000"/>
        </a:spcBef>
        <a:buFont typeface="Arial" pitchFamily="34" charset="0"/>
        <a:buChar char="»"/>
        <a:defRPr sz="1236" kern="1200">
          <a:solidFill>
            <a:schemeClr val="tx1"/>
          </a:solidFill>
          <a:latin typeface="+mn-lt"/>
          <a:ea typeface="+mn-ea"/>
          <a:cs typeface="+mn-cs"/>
        </a:defRPr>
      </a:lvl5pPr>
      <a:lvl6pPr marL="1554211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6pPr>
      <a:lvl7pPr marL="1836795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7pPr>
      <a:lvl8pPr marL="2119379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8pPr>
      <a:lvl9pPr marL="2401963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1pPr>
      <a:lvl2pPr marL="282584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2pPr>
      <a:lvl3pPr marL="565168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3pPr>
      <a:lvl4pPr marL="847752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4pPr>
      <a:lvl5pPr marL="1130336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5pPr>
      <a:lvl6pPr marL="1412919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6pPr>
      <a:lvl7pPr marL="1695503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7pPr>
      <a:lvl8pPr marL="1978087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8pPr>
      <a:lvl9pPr marL="2260671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669C28-317A-4989-927E-A79BE158A4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285D3D-00E2-4CB3-BC22-0D7F7583DC00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547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4" r:id="rId1"/>
    <p:sldLayoutId id="2147484781" r:id="rId2"/>
    <p:sldLayoutId id="2147484782" r:id="rId3"/>
    <p:sldLayoutId id="2147484789" r:id="rId4"/>
    <p:sldLayoutId id="2147484797" r:id="rId5"/>
    <p:sldLayoutId id="2147484802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AB1A0BD-B3BE-42EB-BF5E-514E594F0914}"/>
              </a:ext>
            </a:extLst>
          </p:cNvPr>
          <p:cNvSpPr/>
          <p:nvPr userDrawn="1"/>
        </p:nvSpPr>
        <p:spPr bwMode="auto">
          <a:xfrm>
            <a:off x="0" y="1"/>
            <a:ext cx="12192000" cy="6631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8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0FA32C-7006-486F-AE18-B86808BD1C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CD049A-0400-4C8F-86A4-505646BF6849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652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783E39-AC8C-4438-A2F1-E00F52525C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B14CE4-72A7-4A0D-B795-8806786CEC86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717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63C946-4A01-4046-A029-839B89A804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2F2240-587A-497E-B4A1-7932D606348E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6097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3" r:id="rId1"/>
    <p:sldLayoutId id="2147484840" r:id="rId2"/>
    <p:sldLayoutId id="2147484841" r:id="rId3"/>
    <p:sldLayoutId id="2147484843" r:id="rId4"/>
    <p:sldLayoutId id="2147484844" r:id="rId5"/>
    <p:sldLayoutId id="21474848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1AB21F-90B5-4311-8A9D-FAB6505638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2457AE-C787-4CD0-B200-9DE4250E7B21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5292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1" r:id="rId1"/>
    <p:sldLayoutId id="2147484902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02B315-CF97-46CC-A83A-540DFDE30F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13615B-608A-40AE-BD7F-25E76BFB8898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832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44BBED-CCD6-424A-B431-004A90F225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B60C74-8826-4DDB-ACBE-B5541F5B79D6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11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3" r:id="rId1"/>
    <p:sldLayoutId id="214748500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2406F8-6AC5-4CAE-84B1-8265918F02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F64894-E7BC-4E1F-B1AA-6F3172C9014E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52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17" r:id="rId1"/>
    <p:sldLayoutId id="2147485021" r:id="rId2"/>
    <p:sldLayoutId id="21474850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CC067E7-EB32-4FAB-8864-CCD35C92B7B0}"/>
              </a:ext>
            </a:extLst>
          </p:cNvPr>
          <p:cNvSpPr/>
          <p:nvPr userDrawn="1"/>
        </p:nvSpPr>
        <p:spPr bwMode="auto">
          <a:xfrm>
            <a:off x="0" y="1"/>
            <a:ext cx="12192000" cy="6631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8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6F0784-44C9-4963-800A-EA627C81D3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0E1E9F-CF19-4650-A675-8BA9BE22C898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8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26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DC623D-9E7E-477E-9506-13256DA546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D6C878-C3E6-482D-9E01-FD112CD922C1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7956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60" r:id="rId1"/>
  </p:sldLayoutIdLst>
  <p:hf hd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865B4A-EA01-4773-A49F-D7FE230A84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740BE4-62C9-4F14-BFA1-E1FDD142C425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2594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80" r:id="rId1"/>
    <p:sldLayoutId id="2147485281" r:id="rId2"/>
    <p:sldLayoutId id="214748528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CC067E7-EB32-4FAB-8864-CCD35C92B7B0}"/>
              </a:ext>
            </a:extLst>
          </p:cNvPr>
          <p:cNvSpPr/>
          <p:nvPr userDrawn="1"/>
        </p:nvSpPr>
        <p:spPr bwMode="auto">
          <a:xfrm>
            <a:off x="0" y="1"/>
            <a:ext cx="12192000" cy="6631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8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C6014C-11ED-48F6-AE51-B86DE4DD71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23CD1E-8D2F-46F7-944C-855D5DB671F7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1367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8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A7B71F-E8D6-49B0-8443-1BE5F1A97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8DC3DE-0F80-4B0D-81BF-521825160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FECC50-0D90-4FAB-9336-99DEAD756D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2C9AB0-F1A6-4273-8ED6-3536FECF0079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0418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91" r:id="rId1"/>
    <p:sldLayoutId id="2147485292" r:id="rId2"/>
    <p:sldLayoutId id="2147485293" r:id="rId3"/>
    <p:sldLayoutId id="2147485294" r:id="rId4"/>
    <p:sldLayoutId id="2147485295" r:id="rId5"/>
    <p:sldLayoutId id="2147485296" r:id="rId6"/>
    <p:sldLayoutId id="2147485297" r:id="rId7"/>
    <p:sldLayoutId id="2147485298" r:id="rId8"/>
    <p:sldLayoutId id="2147485299" r:id="rId9"/>
    <p:sldLayoutId id="2147485300" r:id="rId10"/>
    <p:sldLayoutId id="2147485301" r:id="rId11"/>
    <p:sldLayoutId id="214748530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F6F0CB-8BF3-412F-BD6E-C058058229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E66A13-884A-40F6-93EF-4C3BC4E16176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1404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0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en.wikipedia.org/wiki/IEEE_802.1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9" Type="http://schemas.openxmlformats.org/officeDocument/2006/relationships/image" Target="../media/image55.png"/><Relationship Id="rId21" Type="http://schemas.openxmlformats.org/officeDocument/2006/relationships/image" Target="../media/image38.png"/><Relationship Id="rId34" Type="http://schemas.openxmlformats.org/officeDocument/2006/relationships/image" Target="../media/image50.png"/><Relationship Id="rId42" Type="http://schemas.openxmlformats.org/officeDocument/2006/relationships/image" Target="../media/image58.png"/><Relationship Id="rId47" Type="http://schemas.openxmlformats.org/officeDocument/2006/relationships/image" Target="../media/image63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3.png"/><Relationship Id="rId29" Type="http://schemas.microsoft.com/office/2007/relationships/hdphoto" Target="../media/hdphoto1.wdp"/><Relationship Id="rId11" Type="http://schemas.openxmlformats.org/officeDocument/2006/relationships/image" Target="../media/image28.png"/><Relationship Id="rId24" Type="http://schemas.openxmlformats.org/officeDocument/2006/relationships/image" Target="../media/image41.png"/><Relationship Id="rId32" Type="http://schemas.openxmlformats.org/officeDocument/2006/relationships/image" Target="../media/image48.png"/><Relationship Id="rId37" Type="http://schemas.openxmlformats.org/officeDocument/2006/relationships/image" Target="../media/image53.png"/><Relationship Id="rId40" Type="http://schemas.openxmlformats.org/officeDocument/2006/relationships/image" Target="../media/image56.png"/><Relationship Id="rId45" Type="http://schemas.openxmlformats.org/officeDocument/2006/relationships/image" Target="../media/image61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28" Type="http://schemas.openxmlformats.org/officeDocument/2006/relationships/image" Target="../media/image45.png"/><Relationship Id="rId36" Type="http://schemas.openxmlformats.org/officeDocument/2006/relationships/image" Target="../media/image52.png"/><Relationship Id="rId49" Type="http://schemas.openxmlformats.org/officeDocument/2006/relationships/image" Target="../media/image65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31" Type="http://schemas.openxmlformats.org/officeDocument/2006/relationships/image" Target="../media/image47.png"/><Relationship Id="rId44" Type="http://schemas.openxmlformats.org/officeDocument/2006/relationships/image" Target="../media/image60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Relationship Id="rId27" Type="http://schemas.openxmlformats.org/officeDocument/2006/relationships/image" Target="../media/image44.png"/><Relationship Id="rId30" Type="http://schemas.openxmlformats.org/officeDocument/2006/relationships/image" Target="../media/image46.png"/><Relationship Id="rId35" Type="http://schemas.openxmlformats.org/officeDocument/2006/relationships/image" Target="../media/image51.png"/><Relationship Id="rId43" Type="http://schemas.openxmlformats.org/officeDocument/2006/relationships/image" Target="../media/image59.png"/><Relationship Id="rId48" Type="http://schemas.openxmlformats.org/officeDocument/2006/relationships/image" Target="../media/image64.png"/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5" Type="http://schemas.openxmlformats.org/officeDocument/2006/relationships/image" Target="../media/image42.png"/><Relationship Id="rId33" Type="http://schemas.openxmlformats.org/officeDocument/2006/relationships/image" Target="../media/image49.png"/><Relationship Id="rId38" Type="http://schemas.openxmlformats.org/officeDocument/2006/relationships/image" Target="../media/image54.png"/><Relationship Id="rId46" Type="http://schemas.openxmlformats.org/officeDocument/2006/relationships/image" Target="../media/image62.png"/><Relationship Id="rId20" Type="http://schemas.openxmlformats.org/officeDocument/2006/relationships/image" Target="../media/image37.png"/><Relationship Id="rId41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5" Type="http://schemas.openxmlformats.org/officeDocument/2006/relationships/image" Target="../media/image9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Relationship Id="rId14" Type="http://schemas.openxmlformats.org/officeDocument/2006/relationships/image" Target="../media/image9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8.png"/><Relationship Id="rId3" Type="http://schemas.openxmlformats.org/officeDocument/2006/relationships/image" Target="../media/image96.jpeg"/><Relationship Id="rId7" Type="http://schemas.openxmlformats.org/officeDocument/2006/relationships/image" Target="../media/image86.png"/><Relationship Id="rId12" Type="http://schemas.openxmlformats.org/officeDocument/2006/relationships/image" Target="../media/image9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5.png"/><Relationship Id="rId11" Type="http://schemas.openxmlformats.org/officeDocument/2006/relationships/image" Target="../media/image89.png"/><Relationship Id="rId5" Type="http://schemas.openxmlformats.org/officeDocument/2006/relationships/image" Target="../media/image84.png"/><Relationship Id="rId15" Type="http://schemas.openxmlformats.org/officeDocument/2006/relationships/image" Target="../media/image99.png"/><Relationship Id="rId10" Type="http://schemas.openxmlformats.org/officeDocument/2006/relationships/image" Target="../media/image90.png"/><Relationship Id="rId4" Type="http://schemas.openxmlformats.org/officeDocument/2006/relationships/image" Target="../media/image83.png"/><Relationship Id="rId9" Type="http://schemas.openxmlformats.org/officeDocument/2006/relationships/image" Target="../media/image97.png"/><Relationship Id="rId14" Type="http://schemas.openxmlformats.org/officeDocument/2006/relationships/image" Target="../media/image9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18" Type="http://schemas.openxmlformats.org/officeDocument/2006/relationships/image" Target="../media/image113.jpe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17" Type="http://schemas.openxmlformats.org/officeDocument/2006/relationships/image" Target="../media/image95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9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5" Type="http://schemas.openxmlformats.org/officeDocument/2006/relationships/image" Target="../media/image11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8.png"/><Relationship Id="rId4" Type="http://schemas.openxmlformats.org/officeDocument/2006/relationships/image" Target="../media/image11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city at night&#10;&#10;Description automatically generated with low confidence">
            <a:extLst>
              <a:ext uri="{FF2B5EF4-FFF2-40B4-BE49-F238E27FC236}">
                <a16:creationId xmlns:a16="http://schemas.microsoft.com/office/drawing/2014/main" id="{0B5F93D1-6052-4888-AD3D-3F9C2AF8F4D6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" b="2222"/>
          <a:stretch>
            <a:fillRect/>
          </a:stretch>
        </p:blipFill>
        <p:spPr>
          <a:xfrm>
            <a:off x="0" y="-2"/>
            <a:ext cx="12192000" cy="6858002"/>
          </a:xfrm>
        </p:spPr>
      </p:pic>
      <p:sp>
        <p:nvSpPr>
          <p:cNvPr id="6" name="Rectangle 5"/>
          <p:cNvSpPr/>
          <p:nvPr/>
        </p:nvSpPr>
        <p:spPr>
          <a:xfrm>
            <a:off x="4572000" y="4287595"/>
            <a:ext cx="7620000" cy="1464276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12969" y="5048537"/>
            <a:ext cx="5199436" cy="5539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 defTabSz="914217">
              <a:defRPr/>
            </a:pPr>
            <a:r>
              <a:rPr lang="en-US" sz="3000" b="1" dirty="0">
                <a:solidFill>
                  <a:prstClr val="white"/>
                </a:solidFill>
                <a:latin typeface="Rockwell" panose="02060603020205020403" pitchFamily="18" charset="0"/>
              </a:rPr>
              <a:t>Wireless Network Security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53600" y="4461691"/>
            <a:ext cx="2158804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Open Sans Light" pitchFamily="34" charset="0"/>
                <a:cs typeface="Open Sans Light" pitchFamily="34" charset="0"/>
              </a:rPr>
              <a:t>Module 07</a:t>
            </a:r>
          </a:p>
        </p:txBody>
      </p:sp>
      <p:sp>
        <p:nvSpPr>
          <p:cNvPr id="10" name="Round Same Side Corner Rectangle 9"/>
          <p:cNvSpPr/>
          <p:nvPr/>
        </p:nvSpPr>
        <p:spPr>
          <a:xfrm rot="10800000">
            <a:off x="189133" y="-1"/>
            <a:ext cx="2049099" cy="1542193"/>
          </a:xfrm>
          <a:prstGeom prst="round2SameRect">
            <a:avLst>
              <a:gd name="adj1" fmla="val 6047"/>
              <a:gd name="adj2" fmla="val 0"/>
            </a:avLst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63" y="127489"/>
            <a:ext cx="1740638" cy="128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467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screenshot of a computer screen&#10;&#10;Description automatically generated with low confidence">
            <a:extLst>
              <a:ext uri="{FF2B5EF4-FFF2-40B4-BE49-F238E27FC236}">
                <a16:creationId xmlns:a16="http://schemas.microsoft.com/office/drawing/2014/main" id="{2D40DF51-C554-4D82-A572-49E8E002AB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9" r="19329"/>
          <a:stretch>
            <a:fillRect/>
          </a:stretch>
        </p:blipFill>
        <p:spPr>
          <a:xfrm>
            <a:off x="1" y="0"/>
            <a:ext cx="6351274" cy="6555427"/>
          </a:xfrm>
        </p:spPr>
      </p:pic>
      <p:grpSp>
        <p:nvGrpSpPr>
          <p:cNvPr id="7" name="Group 6"/>
          <p:cNvGrpSpPr/>
          <p:nvPr/>
        </p:nvGrpSpPr>
        <p:grpSpPr>
          <a:xfrm>
            <a:off x="115298" y="0"/>
            <a:ext cx="2631807" cy="6554792"/>
            <a:chOff x="357351" y="0"/>
            <a:chExt cx="5495653" cy="13716000"/>
          </a:xfrm>
          <a:solidFill>
            <a:schemeClr val="accent1">
              <a:lumMod val="75000"/>
            </a:schemeClr>
          </a:solidFill>
        </p:grpSpPr>
        <p:sp>
          <p:nvSpPr>
            <p:cNvPr id="31" name="Freeform 7"/>
            <p:cNvSpPr>
              <a:spLocks/>
            </p:cNvSpPr>
            <p:nvPr/>
          </p:nvSpPr>
          <p:spPr bwMode="auto">
            <a:xfrm>
              <a:off x="2420099" y="11274250"/>
              <a:ext cx="1370153" cy="2441750"/>
            </a:xfrm>
            <a:custGeom>
              <a:avLst/>
              <a:gdLst>
                <a:gd name="T0" fmla="*/ 1008 w 1008"/>
                <a:gd name="T1" fmla="*/ 1787 h 1787"/>
                <a:gd name="T2" fmla="*/ 0 w 1008"/>
                <a:gd name="T3" fmla="*/ 1787 h 1787"/>
                <a:gd name="T4" fmla="*/ 503 w 1008"/>
                <a:gd name="T5" fmla="*/ 0 h 1787"/>
                <a:gd name="T6" fmla="*/ 1008 w 1008"/>
                <a:gd name="T7" fmla="*/ 1787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8" h="1787">
                  <a:moveTo>
                    <a:pt x="1008" y="1787"/>
                  </a:moveTo>
                  <a:lnTo>
                    <a:pt x="0" y="1787"/>
                  </a:lnTo>
                  <a:lnTo>
                    <a:pt x="503" y="0"/>
                  </a:lnTo>
                  <a:lnTo>
                    <a:pt x="1008" y="178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8"/>
            <p:cNvSpPr>
              <a:spLocks/>
            </p:cNvSpPr>
            <p:nvPr/>
          </p:nvSpPr>
          <p:spPr bwMode="auto">
            <a:xfrm>
              <a:off x="357351" y="0"/>
              <a:ext cx="5495653" cy="9751930"/>
            </a:xfrm>
            <a:custGeom>
              <a:avLst/>
              <a:gdLst>
                <a:gd name="T0" fmla="*/ 2007 w 4015"/>
                <a:gd name="T1" fmla="*/ 7113 h 7113"/>
                <a:gd name="T2" fmla="*/ 0 w 4015"/>
                <a:gd name="T3" fmla="*/ 0 h 7113"/>
                <a:gd name="T4" fmla="*/ 167 w 4015"/>
                <a:gd name="T5" fmla="*/ 0 h 7113"/>
                <a:gd name="T6" fmla="*/ 2720 w 4015"/>
                <a:gd name="T7" fmla="*/ 0 h 7113"/>
                <a:gd name="T8" fmla="*/ 3778 w 4015"/>
                <a:gd name="T9" fmla="*/ 0 h 7113"/>
                <a:gd name="T10" fmla="*/ 4015 w 4015"/>
                <a:gd name="T11" fmla="*/ 0 h 7113"/>
                <a:gd name="T12" fmla="*/ 2007 w 4015"/>
                <a:gd name="T13" fmla="*/ 7113 h 7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15" h="7113">
                  <a:moveTo>
                    <a:pt x="2007" y="7113"/>
                  </a:moveTo>
                  <a:lnTo>
                    <a:pt x="0" y="0"/>
                  </a:lnTo>
                  <a:lnTo>
                    <a:pt x="167" y="0"/>
                  </a:lnTo>
                  <a:lnTo>
                    <a:pt x="2720" y="0"/>
                  </a:lnTo>
                  <a:lnTo>
                    <a:pt x="3778" y="0"/>
                  </a:lnTo>
                  <a:lnTo>
                    <a:pt x="4015" y="0"/>
                  </a:lnTo>
                  <a:lnTo>
                    <a:pt x="2007" y="711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466573" y="204129"/>
            <a:ext cx="560563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Module Objectives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059CF09-AD1D-4CF0-8DB9-3C65E7FB0186}"/>
              </a:ext>
            </a:extLst>
          </p:cNvPr>
          <p:cNvSpPr/>
          <p:nvPr/>
        </p:nvSpPr>
        <p:spPr>
          <a:xfrm>
            <a:off x="6905516" y="1155235"/>
            <a:ext cx="5098828" cy="6617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spcBef>
                <a:spcPts val="1200"/>
              </a:spcBef>
            </a:pPr>
            <a:r>
              <a:rPr lang="en-US" sz="1850" dirty="0"/>
              <a:t>Understanding the Wireless Terminology, Wireless Networks, and Wireless Standards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2801E60-3803-41A0-91DC-BC460CF2D224}"/>
              </a:ext>
            </a:extLst>
          </p:cNvPr>
          <p:cNvSpPr/>
          <p:nvPr/>
        </p:nvSpPr>
        <p:spPr>
          <a:xfrm>
            <a:off x="6573186" y="2089893"/>
            <a:ext cx="5279725" cy="6617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850" dirty="0"/>
              <a:t>Understanding the Wireless Network Topologies and Classification of Wireless Networks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72BF9EC-E9CE-4009-8F51-5D56161F347E}"/>
              </a:ext>
            </a:extLst>
          </p:cNvPr>
          <p:cNvSpPr/>
          <p:nvPr/>
        </p:nvSpPr>
        <p:spPr>
          <a:xfrm>
            <a:off x="6290237" y="3206270"/>
            <a:ext cx="5461183" cy="3770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850" dirty="0"/>
              <a:t>Understanding the Components of a Wireless Network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57D9637-737D-480C-B207-42245EC672DC}"/>
              </a:ext>
            </a:extLst>
          </p:cNvPr>
          <p:cNvSpPr/>
          <p:nvPr/>
        </p:nvSpPr>
        <p:spPr>
          <a:xfrm>
            <a:off x="6098804" y="4008886"/>
            <a:ext cx="5754107" cy="3770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spcBef>
                <a:spcPts val="1200"/>
              </a:spcBef>
            </a:pPr>
            <a:r>
              <a:rPr lang="en-US" sz="1850" dirty="0"/>
              <a:t>Overview of Wireless Network Encryption Mechanisms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89EDA3D-97EE-413A-A330-286F56D44A1A}"/>
              </a:ext>
            </a:extLst>
          </p:cNvPr>
          <p:cNvSpPr/>
          <p:nvPr/>
        </p:nvSpPr>
        <p:spPr>
          <a:xfrm>
            <a:off x="5467341" y="5666364"/>
            <a:ext cx="6564299" cy="6617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900"/>
              </a:spcBef>
            </a:pPr>
            <a:r>
              <a:rPr lang="en-US" sz="1850" dirty="0"/>
              <a:t>Understanding Wireless Network Security Measures and Wireless Security Tools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6F4F626-6367-46C1-8829-FCA09BCCA8AA}"/>
              </a:ext>
            </a:extLst>
          </p:cNvPr>
          <p:cNvSpPr/>
          <p:nvPr/>
        </p:nvSpPr>
        <p:spPr>
          <a:xfrm>
            <a:off x="5782943" y="4769788"/>
            <a:ext cx="5527341" cy="6617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900"/>
              </a:spcBef>
            </a:pPr>
            <a:r>
              <a:rPr lang="en-US" sz="1850" dirty="0"/>
              <a:t>Understanding the Different Types of Wireless Network Authentication Methods</a:t>
            </a:r>
          </a:p>
        </p:txBody>
      </p:sp>
      <p:sp>
        <p:nvSpPr>
          <p:cNvPr id="37" name="Oval 36"/>
          <p:cNvSpPr/>
          <p:nvPr/>
        </p:nvSpPr>
        <p:spPr>
          <a:xfrm>
            <a:off x="6343330" y="1282811"/>
            <a:ext cx="429514" cy="429514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88008" y="1282125"/>
            <a:ext cx="34015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39" name="Oval 38"/>
          <p:cNvSpPr/>
          <p:nvPr/>
        </p:nvSpPr>
        <p:spPr>
          <a:xfrm>
            <a:off x="6038904" y="2210877"/>
            <a:ext cx="429514" cy="429514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83582" y="2210191"/>
            <a:ext cx="34015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41" name="Oval 40"/>
          <p:cNvSpPr/>
          <p:nvPr/>
        </p:nvSpPr>
        <p:spPr>
          <a:xfrm>
            <a:off x="5753007" y="3179887"/>
            <a:ext cx="429514" cy="429514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797685" y="3179201"/>
            <a:ext cx="34015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43" name="Oval 42"/>
          <p:cNvSpPr/>
          <p:nvPr/>
        </p:nvSpPr>
        <p:spPr>
          <a:xfrm>
            <a:off x="5543393" y="3985121"/>
            <a:ext cx="429514" cy="429514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8071" y="3984435"/>
            <a:ext cx="34015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45" name="Oval 44"/>
          <p:cNvSpPr/>
          <p:nvPr/>
        </p:nvSpPr>
        <p:spPr>
          <a:xfrm>
            <a:off x="5253268" y="4885891"/>
            <a:ext cx="429514" cy="429514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297946" y="4885205"/>
            <a:ext cx="34015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5</a:t>
            </a:r>
          </a:p>
        </p:txBody>
      </p:sp>
      <p:sp>
        <p:nvSpPr>
          <p:cNvPr id="47" name="Oval 46"/>
          <p:cNvSpPr/>
          <p:nvPr/>
        </p:nvSpPr>
        <p:spPr>
          <a:xfrm>
            <a:off x="4946088" y="5786659"/>
            <a:ext cx="429514" cy="429514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90766" y="5785973"/>
            <a:ext cx="340158" cy="43088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0991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8AB7F91-F324-4C68-AC1D-6CCBBCA9C651}"/>
              </a:ext>
            </a:extLst>
          </p:cNvPr>
          <p:cNvSpPr/>
          <p:nvPr/>
        </p:nvSpPr>
        <p:spPr>
          <a:xfrm flipH="1">
            <a:off x="349064" y="3248980"/>
            <a:ext cx="3415356" cy="106565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50000">
                <a:schemeClr val="bg1">
                  <a:alpha val="75000"/>
                </a:schemeClr>
              </a:gs>
              <a:gs pos="100000">
                <a:schemeClr val="bg1">
                  <a:alpha val="1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perspectiveAbove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Freeform 41"/>
          <p:cNvSpPr>
            <a:spLocks/>
          </p:cNvSpPr>
          <p:nvPr/>
        </p:nvSpPr>
        <p:spPr bwMode="auto">
          <a:xfrm>
            <a:off x="3346590" y="5513731"/>
            <a:ext cx="1962880" cy="1048708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  <a:gd name="T110" fmla="*/ 908 w 6953"/>
              <a:gd name="T111" fmla="*/ 908 w 6953"/>
              <a:gd name="T112" fmla="*/ 908 w 6953"/>
              <a:gd name="T113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07" h="912">
                <a:moveTo>
                  <a:pt x="0" y="912"/>
                </a:moveTo>
                <a:lnTo>
                  <a:pt x="69" y="912"/>
                </a:lnTo>
                <a:lnTo>
                  <a:pt x="139" y="912"/>
                </a:lnTo>
                <a:lnTo>
                  <a:pt x="209" y="912"/>
                </a:lnTo>
                <a:lnTo>
                  <a:pt x="279" y="912"/>
                </a:lnTo>
                <a:lnTo>
                  <a:pt x="350" y="912"/>
                </a:lnTo>
                <a:lnTo>
                  <a:pt x="419" y="912"/>
                </a:lnTo>
                <a:lnTo>
                  <a:pt x="490" y="912"/>
                </a:lnTo>
                <a:lnTo>
                  <a:pt x="560" y="912"/>
                </a:lnTo>
                <a:lnTo>
                  <a:pt x="630" y="912"/>
                </a:lnTo>
                <a:lnTo>
                  <a:pt x="700" y="912"/>
                </a:lnTo>
                <a:lnTo>
                  <a:pt x="769" y="912"/>
                </a:lnTo>
                <a:lnTo>
                  <a:pt x="840" y="912"/>
                </a:lnTo>
                <a:lnTo>
                  <a:pt x="910" y="912"/>
                </a:lnTo>
                <a:lnTo>
                  <a:pt x="980" y="912"/>
                </a:lnTo>
                <a:lnTo>
                  <a:pt x="1050" y="912"/>
                </a:lnTo>
                <a:lnTo>
                  <a:pt x="1121" y="912"/>
                </a:lnTo>
                <a:lnTo>
                  <a:pt x="1179" y="821"/>
                </a:lnTo>
                <a:lnTo>
                  <a:pt x="1235" y="733"/>
                </a:lnTo>
                <a:lnTo>
                  <a:pt x="1287" y="652"/>
                </a:lnTo>
                <a:lnTo>
                  <a:pt x="1337" y="575"/>
                </a:lnTo>
                <a:lnTo>
                  <a:pt x="1384" y="503"/>
                </a:lnTo>
                <a:lnTo>
                  <a:pt x="1427" y="437"/>
                </a:lnTo>
                <a:lnTo>
                  <a:pt x="1467" y="372"/>
                </a:lnTo>
                <a:lnTo>
                  <a:pt x="1506" y="314"/>
                </a:lnTo>
                <a:lnTo>
                  <a:pt x="1536" y="268"/>
                </a:lnTo>
                <a:lnTo>
                  <a:pt x="1564" y="224"/>
                </a:lnTo>
                <a:lnTo>
                  <a:pt x="1590" y="183"/>
                </a:lnTo>
                <a:lnTo>
                  <a:pt x="1616" y="143"/>
                </a:lnTo>
                <a:lnTo>
                  <a:pt x="1640" y="105"/>
                </a:lnTo>
                <a:lnTo>
                  <a:pt x="1663" y="68"/>
                </a:lnTo>
                <a:lnTo>
                  <a:pt x="1686" y="33"/>
                </a:lnTo>
                <a:lnTo>
                  <a:pt x="1707" y="0"/>
                </a:lnTo>
                <a:lnTo>
                  <a:pt x="1634" y="0"/>
                </a:lnTo>
                <a:lnTo>
                  <a:pt x="1561" y="0"/>
                </a:lnTo>
                <a:lnTo>
                  <a:pt x="1488" y="0"/>
                </a:lnTo>
                <a:lnTo>
                  <a:pt x="1414" y="0"/>
                </a:lnTo>
                <a:lnTo>
                  <a:pt x="1341" y="0"/>
                </a:lnTo>
                <a:lnTo>
                  <a:pt x="1268" y="0"/>
                </a:lnTo>
                <a:lnTo>
                  <a:pt x="1195" y="0"/>
                </a:lnTo>
                <a:lnTo>
                  <a:pt x="1121" y="0"/>
                </a:lnTo>
                <a:lnTo>
                  <a:pt x="1081" y="33"/>
                </a:lnTo>
                <a:lnTo>
                  <a:pt x="1038" y="68"/>
                </a:lnTo>
                <a:lnTo>
                  <a:pt x="993" y="105"/>
                </a:lnTo>
                <a:lnTo>
                  <a:pt x="946" y="143"/>
                </a:lnTo>
                <a:lnTo>
                  <a:pt x="897" y="183"/>
                </a:lnTo>
                <a:lnTo>
                  <a:pt x="846" y="224"/>
                </a:lnTo>
                <a:lnTo>
                  <a:pt x="792" y="268"/>
                </a:lnTo>
                <a:lnTo>
                  <a:pt x="737" y="314"/>
                </a:lnTo>
                <a:lnTo>
                  <a:pt x="664" y="372"/>
                </a:lnTo>
                <a:lnTo>
                  <a:pt x="585" y="437"/>
                </a:lnTo>
                <a:lnTo>
                  <a:pt x="502" y="503"/>
                </a:lnTo>
                <a:lnTo>
                  <a:pt x="413" y="575"/>
                </a:lnTo>
                <a:lnTo>
                  <a:pt x="319" y="652"/>
                </a:lnTo>
                <a:lnTo>
                  <a:pt x="218" y="733"/>
                </a:lnTo>
                <a:lnTo>
                  <a:pt x="111" y="821"/>
                </a:lnTo>
                <a:lnTo>
                  <a:pt x="0" y="91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Freeform 42"/>
          <p:cNvSpPr>
            <a:spLocks/>
          </p:cNvSpPr>
          <p:nvPr/>
        </p:nvSpPr>
        <p:spPr bwMode="auto">
          <a:xfrm>
            <a:off x="4747168" y="5513731"/>
            <a:ext cx="1310886" cy="1048708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  <a:gd name="T110" fmla="*/ 908 w 6953"/>
              <a:gd name="T111" fmla="*/ 908 w 6953"/>
              <a:gd name="T112" fmla="*/ 908 w 6953"/>
              <a:gd name="T113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40" h="912">
                <a:moveTo>
                  <a:pt x="0" y="912"/>
                </a:moveTo>
                <a:lnTo>
                  <a:pt x="71" y="912"/>
                </a:lnTo>
                <a:lnTo>
                  <a:pt x="140" y="912"/>
                </a:lnTo>
                <a:lnTo>
                  <a:pt x="211" y="912"/>
                </a:lnTo>
                <a:lnTo>
                  <a:pt x="281" y="912"/>
                </a:lnTo>
                <a:lnTo>
                  <a:pt x="350" y="912"/>
                </a:lnTo>
                <a:lnTo>
                  <a:pt x="421" y="912"/>
                </a:lnTo>
                <a:lnTo>
                  <a:pt x="492" y="912"/>
                </a:lnTo>
                <a:lnTo>
                  <a:pt x="561" y="912"/>
                </a:lnTo>
                <a:lnTo>
                  <a:pt x="631" y="912"/>
                </a:lnTo>
                <a:lnTo>
                  <a:pt x="702" y="912"/>
                </a:lnTo>
                <a:lnTo>
                  <a:pt x="771" y="912"/>
                </a:lnTo>
                <a:lnTo>
                  <a:pt x="842" y="912"/>
                </a:lnTo>
                <a:lnTo>
                  <a:pt x="912" y="912"/>
                </a:lnTo>
                <a:lnTo>
                  <a:pt x="982" y="912"/>
                </a:lnTo>
                <a:lnTo>
                  <a:pt x="1052" y="912"/>
                </a:lnTo>
                <a:lnTo>
                  <a:pt x="1123" y="912"/>
                </a:lnTo>
                <a:lnTo>
                  <a:pt x="1124" y="821"/>
                </a:lnTo>
                <a:lnTo>
                  <a:pt x="1126" y="733"/>
                </a:lnTo>
                <a:lnTo>
                  <a:pt x="1128" y="652"/>
                </a:lnTo>
                <a:lnTo>
                  <a:pt x="1129" y="575"/>
                </a:lnTo>
                <a:lnTo>
                  <a:pt x="1130" y="503"/>
                </a:lnTo>
                <a:lnTo>
                  <a:pt x="1131" y="437"/>
                </a:lnTo>
                <a:lnTo>
                  <a:pt x="1132" y="372"/>
                </a:lnTo>
                <a:lnTo>
                  <a:pt x="1134" y="314"/>
                </a:lnTo>
                <a:lnTo>
                  <a:pt x="1135" y="268"/>
                </a:lnTo>
                <a:lnTo>
                  <a:pt x="1135" y="224"/>
                </a:lnTo>
                <a:lnTo>
                  <a:pt x="1136" y="183"/>
                </a:lnTo>
                <a:lnTo>
                  <a:pt x="1137" y="143"/>
                </a:lnTo>
                <a:lnTo>
                  <a:pt x="1137" y="105"/>
                </a:lnTo>
                <a:lnTo>
                  <a:pt x="1139" y="68"/>
                </a:lnTo>
                <a:lnTo>
                  <a:pt x="1139" y="33"/>
                </a:lnTo>
                <a:lnTo>
                  <a:pt x="1140" y="0"/>
                </a:lnTo>
                <a:lnTo>
                  <a:pt x="1067" y="0"/>
                </a:lnTo>
                <a:lnTo>
                  <a:pt x="993" y="0"/>
                </a:lnTo>
                <a:lnTo>
                  <a:pt x="920" y="0"/>
                </a:lnTo>
                <a:lnTo>
                  <a:pt x="847" y="0"/>
                </a:lnTo>
                <a:lnTo>
                  <a:pt x="774" y="0"/>
                </a:lnTo>
                <a:lnTo>
                  <a:pt x="699" y="0"/>
                </a:lnTo>
                <a:lnTo>
                  <a:pt x="627" y="0"/>
                </a:lnTo>
                <a:lnTo>
                  <a:pt x="554" y="0"/>
                </a:lnTo>
                <a:lnTo>
                  <a:pt x="533" y="33"/>
                </a:lnTo>
                <a:lnTo>
                  <a:pt x="512" y="68"/>
                </a:lnTo>
                <a:lnTo>
                  <a:pt x="490" y="105"/>
                </a:lnTo>
                <a:lnTo>
                  <a:pt x="467" y="143"/>
                </a:lnTo>
                <a:lnTo>
                  <a:pt x="443" y="183"/>
                </a:lnTo>
                <a:lnTo>
                  <a:pt x="417" y="224"/>
                </a:lnTo>
                <a:lnTo>
                  <a:pt x="391" y="268"/>
                </a:lnTo>
                <a:lnTo>
                  <a:pt x="364" y="314"/>
                </a:lnTo>
                <a:lnTo>
                  <a:pt x="327" y="372"/>
                </a:lnTo>
                <a:lnTo>
                  <a:pt x="290" y="437"/>
                </a:lnTo>
                <a:lnTo>
                  <a:pt x="248" y="503"/>
                </a:lnTo>
                <a:lnTo>
                  <a:pt x="204" y="575"/>
                </a:lnTo>
                <a:lnTo>
                  <a:pt x="158" y="652"/>
                </a:lnTo>
                <a:lnTo>
                  <a:pt x="108" y="733"/>
                </a:lnTo>
                <a:lnTo>
                  <a:pt x="56" y="821"/>
                </a:lnTo>
                <a:lnTo>
                  <a:pt x="0" y="9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Полилиния 53"/>
          <p:cNvSpPr>
            <a:spLocks/>
          </p:cNvSpPr>
          <p:nvPr/>
        </p:nvSpPr>
        <p:spPr bwMode="auto">
          <a:xfrm>
            <a:off x="4526388" y="1750108"/>
            <a:ext cx="1531668" cy="3763622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7857" h="5646304">
                <a:moveTo>
                  <a:pt x="760778" y="0"/>
                </a:moveTo>
                <a:lnTo>
                  <a:pt x="760778" y="274295"/>
                </a:lnTo>
                <a:lnTo>
                  <a:pt x="2297854" y="274295"/>
                </a:lnTo>
                <a:lnTo>
                  <a:pt x="2297854" y="1242083"/>
                </a:lnTo>
                <a:lnTo>
                  <a:pt x="2297857" y="1242083"/>
                </a:lnTo>
                <a:lnTo>
                  <a:pt x="2297857" y="5646304"/>
                </a:lnTo>
                <a:lnTo>
                  <a:pt x="1288663" y="5646304"/>
                </a:lnTo>
                <a:lnTo>
                  <a:pt x="1288663" y="1288663"/>
                </a:lnTo>
                <a:lnTo>
                  <a:pt x="760778" y="1288663"/>
                </a:lnTo>
                <a:lnTo>
                  <a:pt x="760778" y="1568131"/>
                </a:lnTo>
                <a:lnTo>
                  <a:pt x="0" y="78234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Freeform 46"/>
          <p:cNvSpPr>
            <a:spLocks/>
          </p:cNvSpPr>
          <p:nvPr/>
        </p:nvSpPr>
        <p:spPr bwMode="auto">
          <a:xfrm>
            <a:off x="6133947" y="5513731"/>
            <a:ext cx="1307437" cy="1048708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  <a:gd name="T110" fmla="*/ 908 w 6953"/>
              <a:gd name="T111" fmla="*/ 908 w 6953"/>
              <a:gd name="T112" fmla="*/ 908 w 6953"/>
              <a:gd name="T113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39" h="912">
                <a:moveTo>
                  <a:pt x="16" y="912"/>
                </a:moveTo>
                <a:lnTo>
                  <a:pt x="87" y="912"/>
                </a:lnTo>
                <a:lnTo>
                  <a:pt x="156" y="912"/>
                </a:lnTo>
                <a:lnTo>
                  <a:pt x="226" y="912"/>
                </a:lnTo>
                <a:lnTo>
                  <a:pt x="297" y="912"/>
                </a:lnTo>
                <a:lnTo>
                  <a:pt x="366" y="912"/>
                </a:lnTo>
                <a:lnTo>
                  <a:pt x="437" y="912"/>
                </a:lnTo>
                <a:lnTo>
                  <a:pt x="507" y="912"/>
                </a:lnTo>
                <a:lnTo>
                  <a:pt x="577" y="912"/>
                </a:lnTo>
                <a:lnTo>
                  <a:pt x="647" y="912"/>
                </a:lnTo>
                <a:lnTo>
                  <a:pt x="718" y="912"/>
                </a:lnTo>
                <a:lnTo>
                  <a:pt x="787" y="912"/>
                </a:lnTo>
                <a:lnTo>
                  <a:pt x="858" y="912"/>
                </a:lnTo>
                <a:lnTo>
                  <a:pt x="928" y="912"/>
                </a:lnTo>
                <a:lnTo>
                  <a:pt x="998" y="912"/>
                </a:lnTo>
                <a:lnTo>
                  <a:pt x="1068" y="912"/>
                </a:lnTo>
                <a:lnTo>
                  <a:pt x="1139" y="912"/>
                </a:lnTo>
                <a:lnTo>
                  <a:pt x="1083" y="821"/>
                </a:lnTo>
                <a:lnTo>
                  <a:pt x="1030" y="733"/>
                </a:lnTo>
                <a:lnTo>
                  <a:pt x="981" y="652"/>
                </a:lnTo>
                <a:lnTo>
                  <a:pt x="934" y="575"/>
                </a:lnTo>
                <a:lnTo>
                  <a:pt x="891" y="503"/>
                </a:lnTo>
                <a:lnTo>
                  <a:pt x="849" y="437"/>
                </a:lnTo>
                <a:lnTo>
                  <a:pt x="811" y="372"/>
                </a:lnTo>
                <a:lnTo>
                  <a:pt x="775" y="314"/>
                </a:lnTo>
                <a:lnTo>
                  <a:pt x="748" y="268"/>
                </a:lnTo>
                <a:lnTo>
                  <a:pt x="721" y="224"/>
                </a:lnTo>
                <a:lnTo>
                  <a:pt x="696" y="183"/>
                </a:lnTo>
                <a:lnTo>
                  <a:pt x="672" y="143"/>
                </a:lnTo>
                <a:lnTo>
                  <a:pt x="648" y="105"/>
                </a:lnTo>
                <a:lnTo>
                  <a:pt x="627" y="68"/>
                </a:lnTo>
                <a:lnTo>
                  <a:pt x="606" y="33"/>
                </a:lnTo>
                <a:lnTo>
                  <a:pt x="586" y="0"/>
                </a:lnTo>
                <a:lnTo>
                  <a:pt x="512" y="0"/>
                </a:lnTo>
                <a:lnTo>
                  <a:pt x="439" y="0"/>
                </a:lnTo>
                <a:lnTo>
                  <a:pt x="366" y="0"/>
                </a:lnTo>
                <a:lnTo>
                  <a:pt x="293" y="0"/>
                </a:lnTo>
                <a:lnTo>
                  <a:pt x="219" y="0"/>
                </a:lnTo>
                <a:lnTo>
                  <a:pt x="146" y="0"/>
                </a:lnTo>
                <a:lnTo>
                  <a:pt x="73" y="0"/>
                </a:lnTo>
                <a:lnTo>
                  <a:pt x="0" y="0"/>
                </a:lnTo>
                <a:lnTo>
                  <a:pt x="0" y="33"/>
                </a:lnTo>
                <a:lnTo>
                  <a:pt x="1" y="68"/>
                </a:lnTo>
                <a:lnTo>
                  <a:pt x="1" y="105"/>
                </a:lnTo>
                <a:lnTo>
                  <a:pt x="3" y="143"/>
                </a:lnTo>
                <a:lnTo>
                  <a:pt x="3" y="183"/>
                </a:lnTo>
                <a:lnTo>
                  <a:pt x="4" y="224"/>
                </a:lnTo>
                <a:lnTo>
                  <a:pt x="4" y="268"/>
                </a:lnTo>
                <a:lnTo>
                  <a:pt x="5" y="314"/>
                </a:lnTo>
                <a:lnTo>
                  <a:pt x="6" y="372"/>
                </a:lnTo>
                <a:lnTo>
                  <a:pt x="8" y="437"/>
                </a:lnTo>
                <a:lnTo>
                  <a:pt x="9" y="503"/>
                </a:lnTo>
                <a:lnTo>
                  <a:pt x="10" y="575"/>
                </a:lnTo>
                <a:lnTo>
                  <a:pt x="11" y="652"/>
                </a:lnTo>
                <a:lnTo>
                  <a:pt x="12" y="733"/>
                </a:lnTo>
                <a:lnTo>
                  <a:pt x="15" y="821"/>
                </a:lnTo>
                <a:lnTo>
                  <a:pt x="16" y="91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Полилиния 54"/>
          <p:cNvSpPr>
            <a:spLocks noChangeArrowheads="1"/>
          </p:cNvSpPr>
          <p:nvPr/>
        </p:nvSpPr>
        <p:spPr bwMode="auto">
          <a:xfrm>
            <a:off x="6133947" y="1750109"/>
            <a:ext cx="1531669" cy="3763622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7858" h="5646304">
                <a:moveTo>
                  <a:pt x="1537080" y="0"/>
                </a:moveTo>
                <a:lnTo>
                  <a:pt x="2297858" y="782342"/>
                </a:lnTo>
                <a:lnTo>
                  <a:pt x="1537080" y="1568131"/>
                </a:lnTo>
                <a:lnTo>
                  <a:pt x="1537080" y="1288663"/>
                </a:lnTo>
                <a:lnTo>
                  <a:pt x="1009194" y="1288663"/>
                </a:lnTo>
                <a:lnTo>
                  <a:pt x="1009194" y="5646304"/>
                </a:lnTo>
                <a:lnTo>
                  <a:pt x="0" y="5646304"/>
                </a:lnTo>
                <a:lnTo>
                  <a:pt x="0" y="1288663"/>
                </a:lnTo>
                <a:lnTo>
                  <a:pt x="0" y="1242083"/>
                </a:lnTo>
                <a:lnTo>
                  <a:pt x="0" y="274295"/>
                </a:lnTo>
                <a:lnTo>
                  <a:pt x="1537080" y="27429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Полилиния 52"/>
          <p:cNvSpPr>
            <a:spLocks noChangeArrowheads="1"/>
          </p:cNvSpPr>
          <p:nvPr/>
        </p:nvSpPr>
        <p:spPr bwMode="auto">
          <a:xfrm>
            <a:off x="3777804" y="3257628"/>
            <a:ext cx="1531666" cy="2256103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7854" h="3384677">
                <a:moveTo>
                  <a:pt x="760778" y="0"/>
                </a:moveTo>
                <a:lnTo>
                  <a:pt x="760778" y="274292"/>
                </a:lnTo>
                <a:lnTo>
                  <a:pt x="2297854" y="274292"/>
                </a:lnTo>
                <a:lnTo>
                  <a:pt x="2297854" y="1236907"/>
                </a:lnTo>
                <a:lnTo>
                  <a:pt x="2297854" y="1288660"/>
                </a:lnTo>
                <a:lnTo>
                  <a:pt x="2297854" y="3384677"/>
                </a:lnTo>
                <a:lnTo>
                  <a:pt x="1288660" y="3384677"/>
                </a:lnTo>
                <a:lnTo>
                  <a:pt x="1288660" y="1288660"/>
                </a:lnTo>
                <a:lnTo>
                  <a:pt x="760778" y="1288660"/>
                </a:lnTo>
                <a:lnTo>
                  <a:pt x="760778" y="1568131"/>
                </a:lnTo>
                <a:lnTo>
                  <a:pt x="0" y="78234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Freeform 53"/>
          <p:cNvSpPr>
            <a:spLocks/>
          </p:cNvSpPr>
          <p:nvPr/>
        </p:nvSpPr>
        <p:spPr bwMode="auto">
          <a:xfrm>
            <a:off x="6879082" y="5513731"/>
            <a:ext cx="1966328" cy="1048708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  <a:gd name="T110" fmla="*/ 908 w 6953"/>
              <a:gd name="T111" fmla="*/ 908 w 6953"/>
              <a:gd name="T112" fmla="*/ 908 w 6953"/>
              <a:gd name="T113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08" h="912">
                <a:moveTo>
                  <a:pt x="586" y="912"/>
                </a:moveTo>
                <a:lnTo>
                  <a:pt x="656" y="912"/>
                </a:lnTo>
                <a:lnTo>
                  <a:pt x="726" y="912"/>
                </a:lnTo>
                <a:lnTo>
                  <a:pt x="796" y="912"/>
                </a:lnTo>
                <a:lnTo>
                  <a:pt x="867" y="912"/>
                </a:lnTo>
                <a:lnTo>
                  <a:pt x="936" y="912"/>
                </a:lnTo>
                <a:lnTo>
                  <a:pt x="1007" y="912"/>
                </a:lnTo>
                <a:lnTo>
                  <a:pt x="1077" y="912"/>
                </a:lnTo>
                <a:lnTo>
                  <a:pt x="1147" y="912"/>
                </a:lnTo>
                <a:lnTo>
                  <a:pt x="1217" y="912"/>
                </a:lnTo>
                <a:lnTo>
                  <a:pt x="1288" y="912"/>
                </a:lnTo>
                <a:lnTo>
                  <a:pt x="1358" y="912"/>
                </a:lnTo>
                <a:lnTo>
                  <a:pt x="1428" y="912"/>
                </a:lnTo>
                <a:lnTo>
                  <a:pt x="1498" y="912"/>
                </a:lnTo>
                <a:lnTo>
                  <a:pt x="1569" y="912"/>
                </a:lnTo>
                <a:lnTo>
                  <a:pt x="1639" y="912"/>
                </a:lnTo>
                <a:lnTo>
                  <a:pt x="1708" y="912"/>
                </a:lnTo>
                <a:lnTo>
                  <a:pt x="1597" y="821"/>
                </a:lnTo>
                <a:lnTo>
                  <a:pt x="1490" y="733"/>
                </a:lnTo>
                <a:lnTo>
                  <a:pt x="1389" y="652"/>
                </a:lnTo>
                <a:lnTo>
                  <a:pt x="1295" y="575"/>
                </a:lnTo>
                <a:lnTo>
                  <a:pt x="1206" y="503"/>
                </a:lnTo>
                <a:lnTo>
                  <a:pt x="1122" y="435"/>
                </a:lnTo>
                <a:lnTo>
                  <a:pt x="1044" y="372"/>
                </a:lnTo>
                <a:lnTo>
                  <a:pt x="971" y="314"/>
                </a:lnTo>
                <a:lnTo>
                  <a:pt x="916" y="268"/>
                </a:lnTo>
                <a:lnTo>
                  <a:pt x="862" y="224"/>
                </a:lnTo>
                <a:lnTo>
                  <a:pt x="811" y="183"/>
                </a:lnTo>
                <a:lnTo>
                  <a:pt x="762" y="143"/>
                </a:lnTo>
                <a:lnTo>
                  <a:pt x="715" y="105"/>
                </a:lnTo>
                <a:lnTo>
                  <a:pt x="670" y="68"/>
                </a:lnTo>
                <a:lnTo>
                  <a:pt x="627" y="33"/>
                </a:lnTo>
                <a:lnTo>
                  <a:pt x="587" y="0"/>
                </a:lnTo>
                <a:lnTo>
                  <a:pt x="513" y="0"/>
                </a:lnTo>
                <a:lnTo>
                  <a:pt x="440" y="0"/>
                </a:lnTo>
                <a:lnTo>
                  <a:pt x="367" y="0"/>
                </a:lnTo>
                <a:lnTo>
                  <a:pt x="293" y="0"/>
                </a:lnTo>
                <a:lnTo>
                  <a:pt x="220" y="0"/>
                </a:lnTo>
                <a:lnTo>
                  <a:pt x="147" y="0"/>
                </a:lnTo>
                <a:lnTo>
                  <a:pt x="74" y="0"/>
                </a:lnTo>
                <a:lnTo>
                  <a:pt x="0" y="0"/>
                </a:lnTo>
                <a:lnTo>
                  <a:pt x="22" y="33"/>
                </a:lnTo>
                <a:lnTo>
                  <a:pt x="43" y="68"/>
                </a:lnTo>
                <a:lnTo>
                  <a:pt x="67" y="105"/>
                </a:lnTo>
                <a:lnTo>
                  <a:pt x="92" y="143"/>
                </a:lnTo>
                <a:lnTo>
                  <a:pt x="118" y="183"/>
                </a:lnTo>
                <a:lnTo>
                  <a:pt x="144" y="224"/>
                </a:lnTo>
                <a:lnTo>
                  <a:pt x="171" y="268"/>
                </a:lnTo>
                <a:lnTo>
                  <a:pt x="202" y="314"/>
                </a:lnTo>
                <a:lnTo>
                  <a:pt x="239" y="372"/>
                </a:lnTo>
                <a:lnTo>
                  <a:pt x="279" y="437"/>
                </a:lnTo>
                <a:lnTo>
                  <a:pt x="323" y="503"/>
                </a:lnTo>
                <a:lnTo>
                  <a:pt x="369" y="575"/>
                </a:lnTo>
                <a:lnTo>
                  <a:pt x="419" y="652"/>
                </a:lnTo>
                <a:lnTo>
                  <a:pt x="472" y="733"/>
                </a:lnTo>
                <a:lnTo>
                  <a:pt x="526" y="821"/>
                </a:lnTo>
                <a:lnTo>
                  <a:pt x="586" y="91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Полилиния 55"/>
          <p:cNvSpPr>
            <a:spLocks/>
          </p:cNvSpPr>
          <p:nvPr/>
        </p:nvSpPr>
        <p:spPr bwMode="auto">
          <a:xfrm>
            <a:off x="6879081" y="3257628"/>
            <a:ext cx="1535116" cy="2256103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03030" h="3384677">
                <a:moveTo>
                  <a:pt x="1537079" y="0"/>
                </a:moveTo>
                <a:lnTo>
                  <a:pt x="2303030" y="782342"/>
                </a:lnTo>
                <a:lnTo>
                  <a:pt x="1537079" y="1568131"/>
                </a:lnTo>
                <a:lnTo>
                  <a:pt x="1537079" y="1288660"/>
                </a:lnTo>
                <a:lnTo>
                  <a:pt x="1014368" y="1288660"/>
                </a:lnTo>
                <a:lnTo>
                  <a:pt x="1014368" y="3384677"/>
                </a:lnTo>
                <a:lnTo>
                  <a:pt x="0" y="3384677"/>
                </a:lnTo>
                <a:lnTo>
                  <a:pt x="0" y="1288660"/>
                </a:lnTo>
                <a:lnTo>
                  <a:pt x="0" y="1236907"/>
                </a:lnTo>
                <a:lnTo>
                  <a:pt x="0" y="274292"/>
                </a:lnTo>
                <a:lnTo>
                  <a:pt x="1537079" y="27429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827B9D5-D03C-46F8-A593-DFC93E254F1A}"/>
              </a:ext>
            </a:extLst>
          </p:cNvPr>
          <p:cNvSpPr/>
          <p:nvPr/>
        </p:nvSpPr>
        <p:spPr>
          <a:xfrm>
            <a:off x="883104" y="3446940"/>
            <a:ext cx="2831272" cy="66973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Understand Wireless Network Fundamentals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FE0D83A-2504-413F-8B53-8387A204BD5C}"/>
              </a:ext>
            </a:extLst>
          </p:cNvPr>
          <p:cNvSpPr/>
          <p:nvPr/>
        </p:nvSpPr>
        <p:spPr>
          <a:xfrm>
            <a:off x="422216" y="1915328"/>
            <a:ext cx="4075443" cy="69403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Understand Wireless Network Encryption Mechanisms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C8215BC-9DD7-49EB-9F41-BE8A16C65768}"/>
              </a:ext>
            </a:extLst>
          </p:cNvPr>
          <p:cNvSpPr/>
          <p:nvPr/>
        </p:nvSpPr>
        <p:spPr>
          <a:xfrm>
            <a:off x="7692009" y="1764903"/>
            <a:ext cx="2899791" cy="99488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US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ckwell" panose="02060603020205020403" pitchFamily="18" charset="0"/>
                <a:cs typeface="Calibri" panose="020F0502020204030204" pitchFamily="34" charset="0"/>
              </a:rPr>
              <a:t>Discuss Different Types of Wireless Network Authentication Methods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3036941-B089-436D-B391-E345816B3D2E}"/>
              </a:ext>
            </a:extLst>
          </p:cNvPr>
          <p:cNvSpPr/>
          <p:nvPr/>
        </p:nvSpPr>
        <p:spPr>
          <a:xfrm>
            <a:off x="8437708" y="3296516"/>
            <a:ext cx="2798036" cy="9705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and Implement Wireless Network Security Measures</a:t>
            </a:r>
          </a:p>
        </p:txBody>
      </p:sp>
      <p:sp>
        <p:nvSpPr>
          <p:cNvPr id="44" name="Title 6">
            <a:extLst>
              <a:ext uri="{FF2B5EF4-FFF2-40B4-BE49-F238E27FC236}">
                <a16:creationId xmlns:a16="http://schemas.microsoft.com/office/drawing/2014/main" id="{0B2AB870-E193-412B-A385-7B724DF91EDE}"/>
              </a:ext>
            </a:extLst>
          </p:cNvPr>
          <p:cNvSpPr txBox="1">
            <a:spLocks/>
          </p:cNvSpPr>
          <p:nvPr/>
        </p:nvSpPr>
        <p:spPr>
          <a:xfrm>
            <a:off x="3785756" y="336463"/>
            <a:ext cx="4620489" cy="70757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Module Flow</a:t>
            </a:r>
          </a:p>
        </p:txBody>
      </p:sp>
      <p:sp>
        <p:nvSpPr>
          <p:cNvPr id="45" name="TextBox 233">
            <a:extLst>
              <a:ext uri="{FF2B5EF4-FFF2-40B4-BE49-F238E27FC236}">
                <a16:creationId xmlns:a16="http://schemas.microsoft.com/office/drawing/2014/main" id="{D2C83458-1901-474B-9E2A-C9DC0F13A7B4}"/>
              </a:ext>
            </a:extLst>
          </p:cNvPr>
          <p:cNvSpPr txBox="1"/>
          <p:nvPr/>
        </p:nvSpPr>
        <p:spPr>
          <a:xfrm>
            <a:off x="4181027" y="3520198"/>
            <a:ext cx="58221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 panose="02060603020205020403" pitchFamily="18" charset="0"/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46" name="TextBox 236">
            <a:extLst>
              <a:ext uri="{FF2B5EF4-FFF2-40B4-BE49-F238E27FC236}">
                <a16:creationId xmlns:a16="http://schemas.microsoft.com/office/drawing/2014/main" id="{11853C0C-58F0-496E-AB5D-5E233E368967}"/>
              </a:ext>
            </a:extLst>
          </p:cNvPr>
          <p:cNvSpPr txBox="1"/>
          <p:nvPr/>
        </p:nvSpPr>
        <p:spPr>
          <a:xfrm>
            <a:off x="4882061" y="2000735"/>
            <a:ext cx="58221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02</a:t>
            </a:r>
          </a:p>
        </p:txBody>
      </p:sp>
      <p:sp>
        <p:nvSpPr>
          <p:cNvPr id="47" name="TextBox 239">
            <a:extLst>
              <a:ext uri="{FF2B5EF4-FFF2-40B4-BE49-F238E27FC236}">
                <a16:creationId xmlns:a16="http://schemas.microsoft.com/office/drawing/2014/main" id="{223D2F0E-50CE-4808-B46F-102A45313A1C}"/>
              </a:ext>
            </a:extLst>
          </p:cNvPr>
          <p:cNvSpPr txBox="1"/>
          <p:nvPr/>
        </p:nvSpPr>
        <p:spPr>
          <a:xfrm>
            <a:off x="6725550" y="2000735"/>
            <a:ext cx="58221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</a:defRPr>
            </a:lvl1pPr>
          </a:lstStyle>
          <a:p>
            <a:r>
              <a:rPr lang="en-US" dirty="0"/>
              <a:t>03</a:t>
            </a:r>
          </a:p>
        </p:txBody>
      </p:sp>
      <p:sp>
        <p:nvSpPr>
          <p:cNvPr id="48" name="TextBox 242">
            <a:extLst>
              <a:ext uri="{FF2B5EF4-FFF2-40B4-BE49-F238E27FC236}">
                <a16:creationId xmlns:a16="http://schemas.microsoft.com/office/drawing/2014/main" id="{AA4E27D4-EEE8-4B83-B156-55A4E53DDCB9}"/>
              </a:ext>
            </a:extLst>
          </p:cNvPr>
          <p:cNvSpPr txBox="1"/>
          <p:nvPr/>
        </p:nvSpPr>
        <p:spPr>
          <a:xfrm>
            <a:off x="7485371" y="3520198"/>
            <a:ext cx="58221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307360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5254807" y="4013077"/>
            <a:ext cx="531813" cy="531812"/>
            <a:chOff x="4966334" y="4011950"/>
            <a:chExt cx="531813" cy="531812"/>
          </a:xfrm>
        </p:grpSpPr>
        <p:sp>
          <p:nvSpPr>
            <p:cNvPr id="14" name="Oval 232"/>
            <p:cNvSpPr>
              <a:spLocks noChangeArrowheads="1"/>
            </p:cNvSpPr>
            <p:nvPr/>
          </p:nvSpPr>
          <p:spPr bwMode="auto">
            <a:xfrm>
              <a:off x="4966334" y="4011950"/>
              <a:ext cx="531813" cy="5318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5108415" y="4158794"/>
              <a:ext cx="247651" cy="238125"/>
              <a:chOff x="5109209" y="4111963"/>
              <a:chExt cx="247651" cy="238125"/>
            </a:xfrm>
          </p:grpSpPr>
          <p:sp>
            <p:nvSpPr>
              <p:cNvPr id="15" name="Freeform 233"/>
              <p:cNvSpPr>
                <a:spLocks noEditPoints="1"/>
              </p:cNvSpPr>
              <p:nvPr/>
            </p:nvSpPr>
            <p:spPr bwMode="auto">
              <a:xfrm>
                <a:off x="5109209" y="4111963"/>
                <a:ext cx="111125" cy="238125"/>
              </a:xfrm>
              <a:custGeom>
                <a:avLst/>
                <a:gdLst>
                  <a:gd name="T0" fmla="*/ 46 w 46"/>
                  <a:gd name="T1" fmla="*/ 76 h 99"/>
                  <a:gd name="T2" fmla="*/ 39 w 46"/>
                  <a:gd name="T3" fmla="*/ 92 h 99"/>
                  <a:gd name="T4" fmla="*/ 23 w 46"/>
                  <a:gd name="T5" fmla="*/ 99 h 99"/>
                  <a:gd name="T6" fmla="*/ 6 w 46"/>
                  <a:gd name="T7" fmla="*/ 92 h 99"/>
                  <a:gd name="T8" fmla="*/ 0 w 46"/>
                  <a:gd name="T9" fmla="*/ 76 h 99"/>
                  <a:gd name="T10" fmla="*/ 0 w 46"/>
                  <a:gd name="T11" fmla="*/ 23 h 99"/>
                  <a:gd name="T12" fmla="*/ 6 w 46"/>
                  <a:gd name="T13" fmla="*/ 7 h 99"/>
                  <a:gd name="T14" fmla="*/ 23 w 46"/>
                  <a:gd name="T15" fmla="*/ 0 h 99"/>
                  <a:gd name="T16" fmla="*/ 39 w 46"/>
                  <a:gd name="T17" fmla="*/ 7 h 99"/>
                  <a:gd name="T18" fmla="*/ 46 w 46"/>
                  <a:gd name="T19" fmla="*/ 23 h 99"/>
                  <a:gd name="T20" fmla="*/ 46 w 46"/>
                  <a:gd name="T21" fmla="*/ 76 h 99"/>
                  <a:gd name="T22" fmla="*/ 31 w 46"/>
                  <a:gd name="T23" fmla="*/ 23 h 99"/>
                  <a:gd name="T24" fmla="*/ 28 w 46"/>
                  <a:gd name="T25" fmla="*/ 17 h 99"/>
                  <a:gd name="T26" fmla="*/ 22 w 46"/>
                  <a:gd name="T27" fmla="*/ 15 h 99"/>
                  <a:gd name="T28" fmla="*/ 16 w 46"/>
                  <a:gd name="T29" fmla="*/ 17 h 99"/>
                  <a:gd name="T30" fmla="*/ 14 w 46"/>
                  <a:gd name="T31" fmla="*/ 23 h 99"/>
                  <a:gd name="T32" fmla="*/ 14 w 46"/>
                  <a:gd name="T33" fmla="*/ 76 h 99"/>
                  <a:gd name="T34" fmla="*/ 16 w 46"/>
                  <a:gd name="T35" fmla="*/ 82 h 99"/>
                  <a:gd name="T36" fmla="*/ 22 w 46"/>
                  <a:gd name="T37" fmla="*/ 84 h 99"/>
                  <a:gd name="T38" fmla="*/ 28 w 46"/>
                  <a:gd name="T39" fmla="*/ 82 h 99"/>
                  <a:gd name="T40" fmla="*/ 31 w 46"/>
                  <a:gd name="T41" fmla="*/ 76 h 99"/>
                  <a:gd name="T42" fmla="*/ 31 w 46"/>
                  <a:gd name="T43" fmla="*/ 23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" h="99">
                    <a:moveTo>
                      <a:pt x="46" y="76"/>
                    </a:moveTo>
                    <a:cubicBezTo>
                      <a:pt x="46" y="83"/>
                      <a:pt x="44" y="88"/>
                      <a:pt x="39" y="92"/>
                    </a:cubicBezTo>
                    <a:cubicBezTo>
                      <a:pt x="34" y="97"/>
                      <a:pt x="29" y="99"/>
                      <a:pt x="23" y="99"/>
                    </a:cubicBezTo>
                    <a:cubicBezTo>
                      <a:pt x="16" y="99"/>
                      <a:pt x="11" y="97"/>
                      <a:pt x="6" y="92"/>
                    </a:cubicBezTo>
                    <a:cubicBezTo>
                      <a:pt x="2" y="88"/>
                      <a:pt x="0" y="83"/>
                      <a:pt x="0" y="76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7"/>
                      <a:pt x="2" y="11"/>
                      <a:pt x="6" y="7"/>
                    </a:cubicBezTo>
                    <a:cubicBezTo>
                      <a:pt x="11" y="2"/>
                      <a:pt x="16" y="0"/>
                      <a:pt x="23" y="0"/>
                    </a:cubicBezTo>
                    <a:cubicBezTo>
                      <a:pt x="29" y="0"/>
                      <a:pt x="35" y="3"/>
                      <a:pt x="39" y="7"/>
                    </a:cubicBezTo>
                    <a:cubicBezTo>
                      <a:pt x="44" y="12"/>
                      <a:pt x="46" y="17"/>
                      <a:pt x="46" y="23"/>
                    </a:cubicBezTo>
                    <a:lnTo>
                      <a:pt x="46" y="76"/>
                    </a:lnTo>
                    <a:close/>
                    <a:moveTo>
                      <a:pt x="31" y="23"/>
                    </a:moveTo>
                    <a:cubicBezTo>
                      <a:pt x="31" y="21"/>
                      <a:pt x="30" y="19"/>
                      <a:pt x="28" y="17"/>
                    </a:cubicBezTo>
                    <a:cubicBezTo>
                      <a:pt x="27" y="15"/>
                      <a:pt x="25" y="15"/>
                      <a:pt x="22" y="15"/>
                    </a:cubicBezTo>
                    <a:cubicBezTo>
                      <a:pt x="20" y="15"/>
                      <a:pt x="18" y="15"/>
                      <a:pt x="16" y="17"/>
                    </a:cubicBezTo>
                    <a:cubicBezTo>
                      <a:pt x="15" y="19"/>
                      <a:pt x="14" y="21"/>
                      <a:pt x="14" y="23"/>
                    </a:cubicBezTo>
                    <a:cubicBezTo>
                      <a:pt x="14" y="76"/>
                      <a:pt x="14" y="76"/>
                      <a:pt x="14" y="76"/>
                    </a:cubicBezTo>
                    <a:cubicBezTo>
                      <a:pt x="14" y="78"/>
                      <a:pt x="15" y="80"/>
                      <a:pt x="16" y="82"/>
                    </a:cubicBezTo>
                    <a:cubicBezTo>
                      <a:pt x="18" y="83"/>
                      <a:pt x="20" y="84"/>
                      <a:pt x="22" y="84"/>
                    </a:cubicBezTo>
                    <a:cubicBezTo>
                      <a:pt x="25" y="84"/>
                      <a:pt x="27" y="83"/>
                      <a:pt x="28" y="82"/>
                    </a:cubicBezTo>
                    <a:cubicBezTo>
                      <a:pt x="30" y="80"/>
                      <a:pt x="31" y="78"/>
                      <a:pt x="31" y="76"/>
                    </a:cubicBezTo>
                    <a:lnTo>
                      <a:pt x="31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6" name="Freeform 234"/>
              <p:cNvSpPr>
                <a:spLocks/>
              </p:cNvSpPr>
              <p:nvPr/>
            </p:nvSpPr>
            <p:spPr bwMode="auto">
              <a:xfrm>
                <a:off x="5244147" y="4111963"/>
                <a:ext cx="112713" cy="238125"/>
              </a:xfrm>
              <a:custGeom>
                <a:avLst/>
                <a:gdLst>
                  <a:gd name="T0" fmla="*/ 22 w 47"/>
                  <a:gd name="T1" fmla="*/ 84 h 99"/>
                  <a:gd name="T2" fmla="*/ 33 w 47"/>
                  <a:gd name="T3" fmla="*/ 75 h 99"/>
                  <a:gd name="T4" fmla="*/ 33 w 47"/>
                  <a:gd name="T5" fmla="*/ 69 h 99"/>
                  <a:gd name="T6" fmla="*/ 17 w 47"/>
                  <a:gd name="T7" fmla="*/ 54 h 99"/>
                  <a:gd name="T8" fmla="*/ 17 w 47"/>
                  <a:gd name="T9" fmla="*/ 42 h 99"/>
                  <a:gd name="T10" fmla="*/ 29 w 47"/>
                  <a:gd name="T11" fmla="*/ 37 h 99"/>
                  <a:gd name="T12" fmla="*/ 33 w 47"/>
                  <a:gd name="T13" fmla="*/ 25 h 99"/>
                  <a:gd name="T14" fmla="*/ 33 w 47"/>
                  <a:gd name="T15" fmla="*/ 23 h 99"/>
                  <a:gd name="T16" fmla="*/ 25 w 47"/>
                  <a:gd name="T17" fmla="*/ 14 h 99"/>
                  <a:gd name="T18" fmla="*/ 18 w 47"/>
                  <a:gd name="T19" fmla="*/ 17 h 99"/>
                  <a:gd name="T20" fmla="*/ 16 w 47"/>
                  <a:gd name="T21" fmla="*/ 24 h 99"/>
                  <a:gd name="T22" fmla="*/ 16 w 47"/>
                  <a:gd name="T23" fmla="*/ 27 h 99"/>
                  <a:gd name="T24" fmla="*/ 2 w 47"/>
                  <a:gd name="T25" fmla="*/ 27 h 99"/>
                  <a:gd name="T26" fmla="*/ 2 w 47"/>
                  <a:gd name="T27" fmla="*/ 24 h 99"/>
                  <a:gd name="T28" fmla="*/ 7 w 47"/>
                  <a:gd name="T29" fmla="*/ 8 h 99"/>
                  <a:gd name="T30" fmla="*/ 24 w 47"/>
                  <a:gd name="T31" fmla="*/ 0 h 99"/>
                  <a:gd name="T32" fmla="*/ 40 w 47"/>
                  <a:gd name="T33" fmla="*/ 7 h 99"/>
                  <a:gd name="T34" fmla="*/ 46 w 47"/>
                  <a:gd name="T35" fmla="*/ 23 h 99"/>
                  <a:gd name="T36" fmla="*/ 46 w 47"/>
                  <a:gd name="T37" fmla="*/ 27 h 99"/>
                  <a:gd name="T38" fmla="*/ 41 w 47"/>
                  <a:gd name="T39" fmla="*/ 42 h 99"/>
                  <a:gd name="T40" fmla="*/ 35 w 47"/>
                  <a:gd name="T41" fmla="*/ 47 h 99"/>
                  <a:gd name="T42" fmla="*/ 45 w 47"/>
                  <a:gd name="T43" fmla="*/ 58 h 99"/>
                  <a:gd name="T44" fmla="*/ 47 w 47"/>
                  <a:gd name="T45" fmla="*/ 67 h 99"/>
                  <a:gd name="T46" fmla="*/ 47 w 47"/>
                  <a:gd name="T47" fmla="*/ 75 h 99"/>
                  <a:gd name="T48" fmla="*/ 40 w 47"/>
                  <a:gd name="T49" fmla="*/ 93 h 99"/>
                  <a:gd name="T50" fmla="*/ 23 w 47"/>
                  <a:gd name="T51" fmla="*/ 99 h 99"/>
                  <a:gd name="T52" fmla="*/ 7 w 47"/>
                  <a:gd name="T53" fmla="*/ 92 h 99"/>
                  <a:gd name="T54" fmla="*/ 0 w 47"/>
                  <a:gd name="T55" fmla="*/ 76 h 99"/>
                  <a:gd name="T56" fmla="*/ 0 w 47"/>
                  <a:gd name="T57" fmla="*/ 74 h 99"/>
                  <a:gd name="T58" fmla="*/ 14 w 47"/>
                  <a:gd name="T59" fmla="*/ 73 h 99"/>
                  <a:gd name="T60" fmla="*/ 14 w 47"/>
                  <a:gd name="T61" fmla="*/ 76 h 99"/>
                  <a:gd name="T62" fmla="*/ 17 w 47"/>
                  <a:gd name="T63" fmla="*/ 82 h 99"/>
                  <a:gd name="T64" fmla="*/ 22 w 47"/>
                  <a:gd name="T65" fmla="*/ 8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99">
                    <a:moveTo>
                      <a:pt x="22" y="84"/>
                    </a:moveTo>
                    <a:cubicBezTo>
                      <a:pt x="29" y="84"/>
                      <a:pt x="33" y="81"/>
                      <a:pt x="33" y="75"/>
                    </a:cubicBezTo>
                    <a:cubicBezTo>
                      <a:pt x="33" y="69"/>
                      <a:pt x="33" y="69"/>
                      <a:pt x="33" y="69"/>
                    </a:cubicBezTo>
                    <a:cubicBezTo>
                      <a:pt x="33" y="59"/>
                      <a:pt x="27" y="54"/>
                      <a:pt x="17" y="54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23" y="42"/>
                      <a:pt x="27" y="40"/>
                      <a:pt x="29" y="37"/>
                    </a:cubicBezTo>
                    <a:cubicBezTo>
                      <a:pt x="32" y="34"/>
                      <a:pt x="33" y="30"/>
                      <a:pt x="33" y="25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33" y="17"/>
                      <a:pt x="30" y="14"/>
                      <a:pt x="25" y="14"/>
                    </a:cubicBezTo>
                    <a:cubicBezTo>
                      <a:pt x="22" y="14"/>
                      <a:pt x="19" y="15"/>
                      <a:pt x="18" y="17"/>
                    </a:cubicBezTo>
                    <a:cubicBezTo>
                      <a:pt x="17" y="19"/>
                      <a:pt x="16" y="21"/>
                      <a:pt x="16" y="2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18"/>
                      <a:pt x="4" y="12"/>
                      <a:pt x="7" y="8"/>
                    </a:cubicBezTo>
                    <a:cubicBezTo>
                      <a:pt x="11" y="3"/>
                      <a:pt x="17" y="0"/>
                      <a:pt x="24" y="0"/>
                    </a:cubicBezTo>
                    <a:cubicBezTo>
                      <a:pt x="31" y="0"/>
                      <a:pt x="36" y="3"/>
                      <a:pt x="40" y="7"/>
                    </a:cubicBezTo>
                    <a:cubicBezTo>
                      <a:pt x="44" y="11"/>
                      <a:pt x="46" y="17"/>
                      <a:pt x="46" y="23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33"/>
                      <a:pt x="44" y="38"/>
                      <a:pt x="41" y="42"/>
                    </a:cubicBezTo>
                    <a:cubicBezTo>
                      <a:pt x="39" y="44"/>
                      <a:pt x="37" y="46"/>
                      <a:pt x="35" y="47"/>
                    </a:cubicBezTo>
                    <a:cubicBezTo>
                      <a:pt x="40" y="50"/>
                      <a:pt x="43" y="53"/>
                      <a:pt x="45" y="58"/>
                    </a:cubicBezTo>
                    <a:cubicBezTo>
                      <a:pt x="46" y="61"/>
                      <a:pt x="47" y="64"/>
                      <a:pt x="47" y="67"/>
                    </a:cubicBezTo>
                    <a:cubicBezTo>
                      <a:pt x="47" y="75"/>
                      <a:pt x="47" y="75"/>
                      <a:pt x="47" y="75"/>
                    </a:cubicBezTo>
                    <a:cubicBezTo>
                      <a:pt x="47" y="82"/>
                      <a:pt x="45" y="88"/>
                      <a:pt x="40" y="93"/>
                    </a:cubicBezTo>
                    <a:cubicBezTo>
                      <a:pt x="35" y="97"/>
                      <a:pt x="29" y="99"/>
                      <a:pt x="23" y="99"/>
                    </a:cubicBezTo>
                    <a:cubicBezTo>
                      <a:pt x="16" y="99"/>
                      <a:pt x="11" y="97"/>
                      <a:pt x="7" y="92"/>
                    </a:cubicBezTo>
                    <a:cubicBezTo>
                      <a:pt x="2" y="88"/>
                      <a:pt x="0" y="82"/>
                      <a:pt x="0" y="76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4" y="73"/>
                      <a:pt x="14" y="73"/>
                      <a:pt x="14" y="73"/>
                    </a:cubicBezTo>
                    <a:cubicBezTo>
                      <a:pt x="14" y="76"/>
                      <a:pt x="14" y="76"/>
                      <a:pt x="14" y="76"/>
                    </a:cubicBezTo>
                    <a:cubicBezTo>
                      <a:pt x="14" y="78"/>
                      <a:pt x="15" y="80"/>
                      <a:pt x="17" y="82"/>
                    </a:cubicBezTo>
                    <a:cubicBezTo>
                      <a:pt x="18" y="84"/>
                      <a:pt x="20" y="84"/>
                      <a:pt x="22" y="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8714789" y="3997202"/>
            <a:ext cx="561975" cy="563562"/>
            <a:chOff x="8357869" y="4011950"/>
            <a:chExt cx="561975" cy="563562"/>
          </a:xfrm>
        </p:grpSpPr>
        <p:sp>
          <p:nvSpPr>
            <p:cNvPr id="22" name="Oval 240"/>
            <p:cNvSpPr>
              <a:spLocks noChangeArrowheads="1"/>
            </p:cNvSpPr>
            <p:nvPr/>
          </p:nvSpPr>
          <p:spPr bwMode="auto">
            <a:xfrm>
              <a:off x="8357869" y="4011950"/>
              <a:ext cx="561975" cy="56356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8509475" y="4171494"/>
              <a:ext cx="258763" cy="244475"/>
              <a:chOff x="8507094" y="4119900"/>
              <a:chExt cx="258763" cy="244475"/>
            </a:xfrm>
          </p:grpSpPr>
          <p:sp>
            <p:nvSpPr>
              <p:cNvPr id="23" name="Freeform 241"/>
              <p:cNvSpPr>
                <a:spLocks noEditPoints="1"/>
              </p:cNvSpPr>
              <p:nvPr/>
            </p:nvSpPr>
            <p:spPr bwMode="auto">
              <a:xfrm>
                <a:off x="8507094" y="4119900"/>
                <a:ext cx="115888" cy="244475"/>
              </a:xfrm>
              <a:custGeom>
                <a:avLst/>
                <a:gdLst>
                  <a:gd name="T0" fmla="*/ 48 w 48"/>
                  <a:gd name="T1" fmla="*/ 78 h 102"/>
                  <a:gd name="T2" fmla="*/ 41 w 48"/>
                  <a:gd name="T3" fmla="*/ 95 h 102"/>
                  <a:gd name="T4" fmla="*/ 24 w 48"/>
                  <a:gd name="T5" fmla="*/ 102 h 102"/>
                  <a:gd name="T6" fmla="*/ 7 w 48"/>
                  <a:gd name="T7" fmla="*/ 95 h 102"/>
                  <a:gd name="T8" fmla="*/ 0 w 48"/>
                  <a:gd name="T9" fmla="*/ 78 h 102"/>
                  <a:gd name="T10" fmla="*/ 0 w 48"/>
                  <a:gd name="T11" fmla="*/ 24 h 102"/>
                  <a:gd name="T12" fmla="*/ 7 w 48"/>
                  <a:gd name="T13" fmla="*/ 7 h 102"/>
                  <a:gd name="T14" fmla="*/ 24 w 48"/>
                  <a:gd name="T15" fmla="*/ 0 h 102"/>
                  <a:gd name="T16" fmla="*/ 41 w 48"/>
                  <a:gd name="T17" fmla="*/ 7 h 102"/>
                  <a:gd name="T18" fmla="*/ 48 w 48"/>
                  <a:gd name="T19" fmla="*/ 24 h 102"/>
                  <a:gd name="T20" fmla="*/ 48 w 48"/>
                  <a:gd name="T21" fmla="*/ 78 h 102"/>
                  <a:gd name="T22" fmla="*/ 33 w 48"/>
                  <a:gd name="T23" fmla="*/ 23 h 102"/>
                  <a:gd name="T24" fmla="*/ 30 w 48"/>
                  <a:gd name="T25" fmla="*/ 17 h 102"/>
                  <a:gd name="T26" fmla="*/ 24 w 48"/>
                  <a:gd name="T27" fmla="*/ 14 h 102"/>
                  <a:gd name="T28" fmla="*/ 18 w 48"/>
                  <a:gd name="T29" fmla="*/ 17 h 102"/>
                  <a:gd name="T30" fmla="*/ 15 w 48"/>
                  <a:gd name="T31" fmla="*/ 23 h 102"/>
                  <a:gd name="T32" fmla="*/ 15 w 48"/>
                  <a:gd name="T33" fmla="*/ 78 h 102"/>
                  <a:gd name="T34" fmla="*/ 18 w 48"/>
                  <a:gd name="T35" fmla="*/ 84 h 102"/>
                  <a:gd name="T36" fmla="*/ 24 w 48"/>
                  <a:gd name="T37" fmla="*/ 87 h 102"/>
                  <a:gd name="T38" fmla="*/ 30 w 48"/>
                  <a:gd name="T39" fmla="*/ 84 h 102"/>
                  <a:gd name="T40" fmla="*/ 33 w 48"/>
                  <a:gd name="T41" fmla="*/ 78 h 102"/>
                  <a:gd name="T42" fmla="*/ 33 w 48"/>
                  <a:gd name="T43" fmla="*/ 23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" h="102">
                    <a:moveTo>
                      <a:pt x="48" y="78"/>
                    </a:moveTo>
                    <a:cubicBezTo>
                      <a:pt x="48" y="85"/>
                      <a:pt x="46" y="90"/>
                      <a:pt x="41" y="95"/>
                    </a:cubicBezTo>
                    <a:cubicBezTo>
                      <a:pt x="37" y="100"/>
                      <a:pt x="31" y="102"/>
                      <a:pt x="24" y="102"/>
                    </a:cubicBezTo>
                    <a:cubicBezTo>
                      <a:pt x="18" y="102"/>
                      <a:pt x="12" y="100"/>
                      <a:pt x="7" y="95"/>
                    </a:cubicBezTo>
                    <a:cubicBezTo>
                      <a:pt x="3" y="90"/>
                      <a:pt x="0" y="85"/>
                      <a:pt x="0" y="7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7"/>
                      <a:pt x="3" y="11"/>
                      <a:pt x="7" y="7"/>
                    </a:cubicBezTo>
                    <a:cubicBezTo>
                      <a:pt x="12" y="2"/>
                      <a:pt x="18" y="0"/>
                      <a:pt x="24" y="0"/>
                    </a:cubicBezTo>
                    <a:cubicBezTo>
                      <a:pt x="31" y="0"/>
                      <a:pt x="37" y="2"/>
                      <a:pt x="41" y="7"/>
                    </a:cubicBezTo>
                    <a:cubicBezTo>
                      <a:pt x="46" y="11"/>
                      <a:pt x="48" y="17"/>
                      <a:pt x="48" y="24"/>
                    </a:cubicBezTo>
                    <a:lnTo>
                      <a:pt x="48" y="78"/>
                    </a:lnTo>
                    <a:close/>
                    <a:moveTo>
                      <a:pt x="33" y="23"/>
                    </a:moveTo>
                    <a:cubicBezTo>
                      <a:pt x="33" y="21"/>
                      <a:pt x="32" y="19"/>
                      <a:pt x="30" y="17"/>
                    </a:cubicBezTo>
                    <a:cubicBezTo>
                      <a:pt x="28" y="15"/>
                      <a:pt x="26" y="14"/>
                      <a:pt x="24" y="14"/>
                    </a:cubicBezTo>
                    <a:cubicBezTo>
                      <a:pt x="21" y="14"/>
                      <a:pt x="19" y="15"/>
                      <a:pt x="18" y="17"/>
                    </a:cubicBezTo>
                    <a:cubicBezTo>
                      <a:pt x="16" y="19"/>
                      <a:pt x="15" y="21"/>
                      <a:pt x="15" y="23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5" y="80"/>
                      <a:pt x="16" y="82"/>
                      <a:pt x="18" y="84"/>
                    </a:cubicBezTo>
                    <a:cubicBezTo>
                      <a:pt x="19" y="86"/>
                      <a:pt x="21" y="87"/>
                      <a:pt x="24" y="87"/>
                    </a:cubicBezTo>
                    <a:cubicBezTo>
                      <a:pt x="26" y="87"/>
                      <a:pt x="28" y="86"/>
                      <a:pt x="30" y="84"/>
                    </a:cubicBezTo>
                    <a:cubicBezTo>
                      <a:pt x="32" y="82"/>
                      <a:pt x="33" y="80"/>
                      <a:pt x="33" y="78"/>
                    </a:cubicBezTo>
                    <a:lnTo>
                      <a:pt x="33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4" name="Freeform 242"/>
              <p:cNvSpPr>
                <a:spLocks/>
              </p:cNvSpPr>
              <p:nvPr/>
            </p:nvSpPr>
            <p:spPr bwMode="auto">
              <a:xfrm>
                <a:off x="8653144" y="4121488"/>
                <a:ext cx="112713" cy="242887"/>
              </a:xfrm>
              <a:custGeom>
                <a:avLst/>
                <a:gdLst>
                  <a:gd name="T0" fmla="*/ 16 w 47"/>
                  <a:gd name="T1" fmla="*/ 15 h 101"/>
                  <a:gd name="T2" fmla="*/ 16 w 47"/>
                  <a:gd name="T3" fmla="*/ 36 h 101"/>
                  <a:gd name="T4" fmla="*/ 23 w 47"/>
                  <a:gd name="T5" fmla="*/ 31 h 101"/>
                  <a:gd name="T6" fmla="*/ 28 w 47"/>
                  <a:gd name="T7" fmla="*/ 31 h 101"/>
                  <a:gd name="T8" fmla="*/ 42 w 47"/>
                  <a:gd name="T9" fmla="*/ 38 h 101"/>
                  <a:gd name="T10" fmla="*/ 47 w 47"/>
                  <a:gd name="T11" fmla="*/ 54 h 101"/>
                  <a:gd name="T12" fmla="*/ 47 w 47"/>
                  <a:gd name="T13" fmla="*/ 76 h 101"/>
                  <a:gd name="T14" fmla="*/ 39 w 47"/>
                  <a:gd name="T15" fmla="*/ 94 h 101"/>
                  <a:gd name="T16" fmla="*/ 23 w 47"/>
                  <a:gd name="T17" fmla="*/ 101 h 101"/>
                  <a:gd name="T18" fmla="*/ 6 w 47"/>
                  <a:gd name="T19" fmla="*/ 94 h 101"/>
                  <a:gd name="T20" fmla="*/ 0 w 47"/>
                  <a:gd name="T21" fmla="*/ 77 h 101"/>
                  <a:gd name="T22" fmla="*/ 0 w 47"/>
                  <a:gd name="T23" fmla="*/ 75 h 101"/>
                  <a:gd name="T24" fmla="*/ 14 w 47"/>
                  <a:gd name="T25" fmla="*/ 74 h 101"/>
                  <a:gd name="T26" fmla="*/ 15 w 47"/>
                  <a:gd name="T27" fmla="*/ 77 h 101"/>
                  <a:gd name="T28" fmla="*/ 19 w 47"/>
                  <a:gd name="T29" fmla="*/ 85 h 101"/>
                  <a:gd name="T30" fmla="*/ 22 w 47"/>
                  <a:gd name="T31" fmla="*/ 86 h 101"/>
                  <a:gd name="T32" fmla="*/ 31 w 47"/>
                  <a:gd name="T33" fmla="*/ 76 h 101"/>
                  <a:gd name="T34" fmla="*/ 31 w 47"/>
                  <a:gd name="T35" fmla="*/ 52 h 101"/>
                  <a:gd name="T36" fmla="*/ 28 w 47"/>
                  <a:gd name="T37" fmla="*/ 44 h 101"/>
                  <a:gd name="T38" fmla="*/ 24 w 47"/>
                  <a:gd name="T39" fmla="*/ 43 h 101"/>
                  <a:gd name="T40" fmla="*/ 18 w 47"/>
                  <a:gd name="T41" fmla="*/ 46 h 101"/>
                  <a:gd name="T42" fmla="*/ 16 w 47"/>
                  <a:gd name="T43" fmla="*/ 52 h 101"/>
                  <a:gd name="T44" fmla="*/ 16 w 47"/>
                  <a:gd name="T45" fmla="*/ 54 h 101"/>
                  <a:gd name="T46" fmla="*/ 1 w 47"/>
                  <a:gd name="T47" fmla="*/ 54 h 101"/>
                  <a:gd name="T48" fmla="*/ 1 w 47"/>
                  <a:gd name="T49" fmla="*/ 0 h 101"/>
                  <a:gd name="T50" fmla="*/ 45 w 47"/>
                  <a:gd name="T51" fmla="*/ 0 h 101"/>
                  <a:gd name="T52" fmla="*/ 45 w 47"/>
                  <a:gd name="T53" fmla="*/ 15 h 101"/>
                  <a:gd name="T54" fmla="*/ 16 w 47"/>
                  <a:gd name="T55" fmla="*/ 1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01">
                    <a:moveTo>
                      <a:pt x="16" y="15"/>
                    </a:moveTo>
                    <a:cubicBezTo>
                      <a:pt x="16" y="36"/>
                      <a:pt x="16" y="36"/>
                      <a:pt x="16" y="36"/>
                    </a:cubicBezTo>
                    <a:cubicBezTo>
                      <a:pt x="18" y="34"/>
                      <a:pt x="20" y="33"/>
                      <a:pt x="23" y="31"/>
                    </a:cubicBezTo>
                    <a:cubicBezTo>
                      <a:pt x="24" y="31"/>
                      <a:pt x="26" y="31"/>
                      <a:pt x="28" y="31"/>
                    </a:cubicBezTo>
                    <a:cubicBezTo>
                      <a:pt x="34" y="31"/>
                      <a:pt x="39" y="33"/>
                      <a:pt x="42" y="38"/>
                    </a:cubicBezTo>
                    <a:cubicBezTo>
                      <a:pt x="45" y="42"/>
                      <a:pt x="47" y="47"/>
                      <a:pt x="47" y="54"/>
                    </a:cubicBezTo>
                    <a:cubicBezTo>
                      <a:pt x="47" y="76"/>
                      <a:pt x="47" y="76"/>
                      <a:pt x="47" y="76"/>
                    </a:cubicBezTo>
                    <a:cubicBezTo>
                      <a:pt x="47" y="83"/>
                      <a:pt x="44" y="90"/>
                      <a:pt x="39" y="94"/>
                    </a:cubicBezTo>
                    <a:cubicBezTo>
                      <a:pt x="35" y="99"/>
                      <a:pt x="29" y="101"/>
                      <a:pt x="23" y="101"/>
                    </a:cubicBezTo>
                    <a:cubicBezTo>
                      <a:pt x="16" y="101"/>
                      <a:pt x="10" y="99"/>
                      <a:pt x="6" y="94"/>
                    </a:cubicBezTo>
                    <a:cubicBezTo>
                      <a:pt x="2" y="89"/>
                      <a:pt x="0" y="84"/>
                      <a:pt x="0" y="7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14" y="74"/>
                      <a:pt x="14" y="74"/>
                      <a:pt x="14" y="74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5" y="81"/>
                      <a:pt x="17" y="84"/>
                      <a:pt x="19" y="85"/>
                    </a:cubicBezTo>
                    <a:cubicBezTo>
                      <a:pt x="20" y="86"/>
                      <a:pt x="21" y="86"/>
                      <a:pt x="22" y="86"/>
                    </a:cubicBezTo>
                    <a:cubicBezTo>
                      <a:pt x="28" y="86"/>
                      <a:pt x="31" y="82"/>
                      <a:pt x="31" y="76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31" y="49"/>
                      <a:pt x="30" y="46"/>
                      <a:pt x="28" y="44"/>
                    </a:cubicBezTo>
                    <a:cubicBezTo>
                      <a:pt x="27" y="43"/>
                      <a:pt x="26" y="43"/>
                      <a:pt x="24" y="43"/>
                    </a:cubicBezTo>
                    <a:cubicBezTo>
                      <a:pt x="21" y="43"/>
                      <a:pt x="19" y="44"/>
                      <a:pt x="18" y="46"/>
                    </a:cubicBezTo>
                    <a:cubicBezTo>
                      <a:pt x="17" y="48"/>
                      <a:pt x="16" y="50"/>
                      <a:pt x="16" y="52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15"/>
                      <a:pt x="45" y="15"/>
                      <a:pt x="45" y="15"/>
                    </a:cubicBezTo>
                    <a:lnTo>
                      <a:pt x="16" y="1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3108846" y="3019303"/>
            <a:ext cx="603250" cy="604837"/>
            <a:chOff x="3200717" y="3034051"/>
            <a:chExt cx="603250" cy="604837"/>
          </a:xfrm>
        </p:grpSpPr>
        <p:sp>
          <p:nvSpPr>
            <p:cNvPr id="30" name="Oval 248"/>
            <p:cNvSpPr>
              <a:spLocks noChangeArrowheads="1"/>
            </p:cNvSpPr>
            <p:nvPr/>
          </p:nvSpPr>
          <p:spPr bwMode="auto">
            <a:xfrm>
              <a:off x="3200717" y="3034051"/>
              <a:ext cx="603250" cy="6048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3364230" y="3207088"/>
              <a:ext cx="276225" cy="258762"/>
              <a:chOff x="3353117" y="3164226"/>
              <a:chExt cx="276225" cy="258762"/>
            </a:xfrm>
          </p:grpSpPr>
          <p:sp>
            <p:nvSpPr>
              <p:cNvPr id="31" name="Freeform 249"/>
              <p:cNvSpPr>
                <a:spLocks noEditPoints="1"/>
              </p:cNvSpPr>
              <p:nvPr/>
            </p:nvSpPr>
            <p:spPr bwMode="auto">
              <a:xfrm>
                <a:off x="3353117" y="3164226"/>
                <a:ext cx="120650" cy="258762"/>
              </a:xfrm>
              <a:custGeom>
                <a:avLst/>
                <a:gdLst>
                  <a:gd name="T0" fmla="*/ 50 w 50"/>
                  <a:gd name="T1" fmla="*/ 82 h 108"/>
                  <a:gd name="T2" fmla="*/ 43 w 50"/>
                  <a:gd name="T3" fmla="*/ 100 h 108"/>
                  <a:gd name="T4" fmla="*/ 25 w 50"/>
                  <a:gd name="T5" fmla="*/ 108 h 108"/>
                  <a:gd name="T6" fmla="*/ 7 w 50"/>
                  <a:gd name="T7" fmla="*/ 100 h 108"/>
                  <a:gd name="T8" fmla="*/ 0 w 50"/>
                  <a:gd name="T9" fmla="*/ 82 h 108"/>
                  <a:gd name="T10" fmla="*/ 0 w 50"/>
                  <a:gd name="T11" fmla="*/ 25 h 108"/>
                  <a:gd name="T12" fmla="*/ 7 w 50"/>
                  <a:gd name="T13" fmla="*/ 7 h 108"/>
                  <a:gd name="T14" fmla="*/ 25 w 50"/>
                  <a:gd name="T15" fmla="*/ 0 h 108"/>
                  <a:gd name="T16" fmla="*/ 43 w 50"/>
                  <a:gd name="T17" fmla="*/ 7 h 108"/>
                  <a:gd name="T18" fmla="*/ 50 w 50"/>
                  <a:gd name="T19" fmla="*/ 25 h 108"/>
                  <a:gd name="T20" fmla="*/ 50 w 50"/>
                  <a:gd name="T21" fmla="*/ 82 h 108"/>
                  <a:gd name="T22" fmla="*/ 34 w 50"/>
                  <a:gd name="T23" fmla="*/ 24 h 108"/>
                  <a:gd name="T24" fmla="*/ 31 w 50"/>
                  <a:gd name="T25" fmla="*/ 18 h 108"/>
                  <a:gd name="T26" fmla="*/ 25 w 50"/>
                  <a:gd name="T27" fmla="*/ 15 h 108"/>
                  <a:gd name="T28" fmla="*/ 18 w 50"/>
                  <a:gd name="T29" fmla="*/ 18 h 108"/>
                  <a:gd name="T30" fmla="*/ 16 w 50"/>
                  <a:gd name="T31" fmla="*/ 24 h 108"/>
                  <a:gd name="T32" fmla="*/ 16 w 50"/>
                  <a:gd name="T33" fmla="*/ 82 h 108"/>
                  <a:gd name="T34" fmla="*/ 18 w 50"/>
                  <a:gd name="T35" fmla="*/ 89 h 108"/>
                  <a:gd name="T36" fmla="*/ 25 w 50"/>
                  <a:gd name="T37" fmla="*/ 91 h 108"/>
                  <a:gd name="T38" fmla="*/ 31 w 50"/>
                  <a:gd name="T39" fmla="*/ 89 h 108"/>
                  <a:gd name="T40" fmla="*/ 34 w 50"/>
                  <a:gd name="T41" fmla="*/ 82 h 108"/>
                  <a:gd name="T42" fmla="*/ 34 w 50"/>
                  <a:gd name="T43" fmla="*/ 2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0" h="108">
                    <a:moveTo>
                      <a:pt x="50" y="82"/>
                    </a:moveTo>
                    <a:cubicBezTo>
                      <a:pt x="50" y="89"/>
                      <a:pt x="48" y="95"/>
                      <a:pt x="43" y="100"/>
                    </a:cubicBezTo>
                    <a:cubicBezTo>
                      <a:pt x="38" y="105"/>
                      <a:pt x="32" y="108"/>
                      <a:pt x="25" y="108"/>
                    </a:cubicBezTo>
                    <a:cubicBezTo>
                      <a:pt x="18" y="108"/>
                      <a:pt x="12" y="105"/>
                      <a:pt x="7" y="100"/>
                    </a:cubicBezTo>
                    <a:cubicBezTo>
                      <a:pt x="2" y="95"/>
                      <a:pt x="0" y="89"/>
                      <a:pt x="0" y="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8"/>
                      <a:pt x="2" y="12"/>
                      <a:pt x="7" y="7"/>
                    </a:cubicBezTo>
                    <a:cubicBezTo>
                      <a:pt x="12" y="2"/>
                      <a:pt x="18" y="0"/>
                      <a:pt x="25" y="0"/>
                    </a:cubicBezTo>
                    <a:cubicBezTo>
                      <a:pt x="32" y="0"/>
                      <a:pt x="38" y="2"/>
                      <a:pt x="43" y="7"/>
                    </a:cubicBezTo>
                    <a:cubicBezTo>
                      <a:pt x="48" y="12"/>
                      <a:pt x="50" y="18"/>
                      <a:pt x="50" y="25"/>
                    </a:cubicBezTo>
                    <a:lnTo>
                      <a:pt x="50" y="82"/>
                    </a:lnTo>
                    <a:close/>
                    <a:moveTo>
                      <a:pt x="34" y="24"/>
                    </a:moveTo>
                    <a:cubicBezTo>
                      <a:pt x="34" y="22"/>
                      <a:pt x="33" y="20"/>
                      <a:pt x="31" y="18"/>
                    </a:cubicBezTo>
                    <a:cubicBezTo>
                      <a:pt x="29" y="16"/>
                      <a:pt x="27" y="15"/>
                      <a:pt x="25" y="15"/>
                    </a:cubicBezTo>
                    <a:cubicBezTo>
                      <a:pt x="22" y="15"/>
                      <a:pt x="20" y="16"/>
                      <a:pt x="18" y="18"/>
                    </a:cubicBezTo>
                    <a:cubicBezTo>
                      <a:pt x="16" y="20"/>
                      <a:pt x="16" y="22"/>
                      <a:pt x="16" y="24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6" y="85"/>
                      <a:pt x="16" y="87"/>
                      <a:pt x="18" y="89"/>
                    </a:cubicBezTo>
                    <a:cubicBezTo>
                      <a:pt x="20" y="90"/>
                      <a:pt x="22" y="91"/>
                      <a:pt x="25" y="91"/>
                    </a:cubicBezTo>
                    <a:cubicBezTo>
                      <a:pt x="27" y="91"/>
                      <a:pt x="29" y="90"/>
                      <a:pt x="31" y="89"/>
                    </a:cubicBezTo>
                    <a:cubicBezTo>
                      <a:pt x="33" y="87"/>
                      <a:pt x="34" y="85"/>
                      <a:pt x="34" y="82"/>
                    </a:cubicBezTo>
                    <a:lnTo>
                      <a:pt x="34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2" name="Freeform 250"/>
              <p:cNvSpPr>
                <a:spLocks/>
              </p:cNvSpPr>
              <p:nvPr/>
            </p:nvSpPr>
            <p:spPr bwMode="auto">
              <a:xfrm>
                <a:off x="3505517" y="3165813"/>
                <a:ext cx="123825" cy="252412"/>
              </a:xfrm>
              <a:custGeom>
                <a:avLst/>
                <a:gdLst>
                  <a:gd name="T0" fmla="*/ 0 w 52"/>
                  <a:gd name="T1" fmla="*/ 30 h 105"/>
                  <a:gd name="T2" fmla="*/ 8 w 52"/>
                  <a:gd name="T3" fmla="*/ 7 h 105"/>
                  <a:gd name="T4" fmla="*/ 27 w 52"/>
                  <a:gd name="T5" fmla="*/ 0 h 105"/>
                  <a:gd name="T6" fmla="*/ 45 w 52"/>
                  <a:gd name="T7" fmla="*/ 8 h 105"/>
                  <a:gd name="T8" fmla="*/ 52 w 52"/>
                  <a:gd name="T9" fmla="*/ 26 h 105"/>
                  <a:gd name="T10" fmla="*/ 47 w 52"/>
                  <a:gd name="T11" fmla="*/ 47 h 105"/>
                  <a:gd name="T12" fmla="*/ 35 w 52"/>
                  <a:gd name="T13" fmla="*/ 66 h 105"/>
                  <a:gd name="T14" fmla="*/ 27 w 52"/>
                  <a:gd name="T15" fmla="*/ 77 h 105"/>
                  <a:gd name="T16" fmla="*/ 24 w 52"/>
                  <a:gd name="T17" fmla="*/ 82 h 105"/>
                  <a:gd name="T18" fmla="*/ 20 w 52"/>
                  <a:gd name="T19" fmla="*/ 88 h 105"/>
                  <a:gd name="T20" fmla="*/ 19 w 52"/>
                  <a:gd name="T21" fmla="*/ 90 h 105"/>
                  <a:gd name="T22" fmla="*/ 51 w 52"/>
                  <a:gd name="T23" fmla="*/ 90 h 105"/>
                  <a:gd name="T24" fmla="*/ 51 w 52"/>
                  <a:gd name="T25" fmla="*/ 105 h 105"/>
                  <a:gd name="T26" fmla="*/ 0 w 52"/>
                  <a:gd name="T27" fmla="*/ 105 h 105"/>
                  <a:gd name="T28" fmla="*/ 0 w 52"/>
                  <a:gd name="T29" fmla="*/ 91 h 105"/>
                  <a:gd name="T30" fmla="*/ 3 w 52"/>
                  <a:gd name="T31" fmla="*/ 85 h 105"/>
                  <a:gd name="T32" fmla="*/ 7 w 52"/>
                  <a:gd name="T33" fmla="*/ 80 h 105"/>
                  <a:gd name="T34" fmla="*/ 11 w 52"/>
                  <a:gd name="T35" fmla="*/ 74 h 105"/>
                  <a:gd name="T36" fmla="*/ 23 w 52"/>
                  <a:gd name="T37" fmla="*/ 58 h 105"/>
                  <a:gd name="T38" fmla="*/ 34 w 52"/>
                  <a:gd name="T39" fmla="*/ 39 h 105"/>
                  <a:gd name="T40" fmla="*/ 37 w 52"/>
                  <a:gd name="T41" fmla="*/ 26 h 105"/>
                  <a:gd name="T42" fmla="*/ 34 w 52"/>
                  <a:gd name="T43" fmla="*/ 18 h 105"/>
                  <a:gd name="T44" fmla="*/ 26 w 52"/>
                  <a:gd name="T45" fmla="*/ 15 h 105"/>
                  <a:gd name="T46" fmla="*/ 17 w 52"/>
                  <a:gd name="T47" fmla="*/ 22 h 105"/>
                  <a:gd name="T48" fmla="*/ 16 w 52"/>
                  <a:gd name="T49" fmla="*/ 28 h 105"/>
                  <a:gd name="T50" fmla="*/ 16 w 52"/>
                  <a:gd name="T51" fmla="*/ 32 h 105"/>
                  <a:gd name="T52" fmla="*/ 0 w 52"/>
                  <a:gd name="T53" fmla="*/ 32 h 105"/>
                  <a:gd name="T54" fmla="*/ 0 w 52"/>
                  <a:gd name="T55" fmla="*/ 3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2" h="105">
                    <a:moveTo>
                      <a:pt x="0" y="30"/>
                    </a:moveTo>
                    <a:cubicBezTo>
                      <a:pt x="0" y="20"/>
                      <a:pt x="3" y="12"/>
                      <a:pt x="8" y="7"/>
                    </a:cubicBezTo>
                    <a:cubicBezTo>
                      <a:pt x="13" y="2"/>
                      <a:pt x="19" y="0"/>
                      <a:pt x="27" y="0"/>
                    </a:cubicBezTo>
                    <a:cubicBezTo>
                      <a:pt x="34" y="0"/>
                      <a:pt x="40" y="2"/>
                      <a:pt x="45" y="8"/>
                    </a:cubicBezTo>
                    <a:cubicBezTo>
                      <a:pt x="49" y="13"/>
                      <a:pt x="52" y="19"/>
                      <a:pt x="52" y="26"/>
                    </a:cubicBezTo>
                    <a:cubicBezTo>
                      <a:pt x="52" y="33"/>
                      <a:pt x="50" y="40"/>
                      <a:pt x="47" y="47"/>
                    </a:cubicBezTo>
                    <a:cubicBezTo>
                      <a:pt x="45" y="50"/>
                      <a:pt x="41" y="57"/>
                      <a:pt x="35" y="66"/>
                    </a:cubicBezTo>
                    <a:cubicBezTo>
                      <a:pt x="33" y="68"/>
                      <a:pt x="31" y="72"/>
                      <a:pt x="27" y="77"/>
                    </a:cubicBezTo>
                    <a:cubicBezTo>
                      <a:pt x="24" y="82"/>
                      <a:pt x="24" y="82"/>
                      <a:pt x="24" y="82"/>
                    </a:cubicBezTo>
                    <a:cubicBezTo>
                      <a:pt x="22" y="84"/>
                      <a:pt x="21" y="87"/>
                      <a:pt x="20" y="88"/>
                    </a:cubicBezTo>
                    <a:cubicBezTo>
                      <a:pt x="20" y="89"/>
                      <a:pt x="19" y="90"/>
                      <a:pt x="19" y="90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105"/>
                      <a:pt x="51" y="105"/>
                      <a:pt x="51" y="10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0"/>
                      <a:pt x="1" y="88"/>
                      <a:pt x="3" y="85"/>
                    </a:cubicBezTo>
                    <a:cubicBezTo>
                      <a:pt x="5" y="83"/>
                      <a:pt x="6" y="82"/>
                      <a:pt x="7" y="80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4" y="70"/>
                      <a:pt x="17" y="65"/>
                      <a:pt x="23" y="58"/>
                    </a:cubicBezTo>
                    <a:cubicBezTo>
                      <a:pt x="28" y="51"/>
                      <a:pt x="31" y="45"/>
                      <a:pt x="34" y="39"/>
                    </a:cubicBezTo>
                    <a:cubicBezTo>
                      <a:pt x="36" y="35"/>
                      <a:pt x="37" y="30"/>
                      <a:pt x="37" y="26"/>
                    </a:cubicBezTo>
                    <a:cubicBezTo>
                      <a:pt x="37" y="23"/>
                      <a:pt x="36" y="20"/>
                      <a:pt x="34" y="18"/>
                    </a:cubicBezTo>
                    <a:cubicBezTo>
                      <a:pt x="32" y="16"/>
                      <a:pt x="29" y="15"/>
                      <a:pt x="26" y="15"/>
                    </a:cubicBezTo>
                    <a:cubicBezTo>
                      <a:pt x="22" y="15"/>
                      <a:pt x="19" y="17"/>
                      <a:pt x="17" y="22"/>
                    </a:cubicBezTo>
                    <a:cubicBezTo>
                      <a:pt x="16" y="24"/>
                      <a:pt x="16" y="26"/>
                      <a:pt x="16" y="28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0" y="32"/>
                      <a:pt x="0" y="32"/>
                      <a:pt x="0" y="32"/>
                    </a:cubicBezTo>
                    <a:lnTo>
                      <a:pt x="0" y="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987060" y="4013077"/>
            <a:ext cx="533400" cy="531812"/>
            <a:chOff x="1504950" y="4011950"/>
            <a:chExt cx="533400" cy="531812"/>
          </a:xfrm>
        </p:grpSpPr>
        <p:sp>
          <p:nvSpPr>
            <p:cNvPr id="6" name="Oval 224"/>
            <p:cNvSpPr>
              <a:spLocks noChangeArrowheads="1"/>
            </p:cNvSpPr>
            <p:nvPr/>
          </p:nvSpPr>
          <p:spPr bwMode="auto">
            <a:xfrm>
              <a:off x="1504950" y="4011950"/>
              <a:ext cx="533400" cy="5318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1649596" y="4149269"/>
              <a:ext cx="220663" cy="257175"/>
              <a:chOff x="1651000" y="4108788"/>
              <a:chExt cx="220663" cy="257175"/>
            </a:xfrm>
          </p:grpSpPr>
          <p:sp>
            <p:nvSpPr>
              <p:cNvPr id="7" name="Freeform 225"/>
              <p:cNvSpPr>
                <a:spLocks noEditPoints="1"/>
              </p:cNvSpPr>
              <p:nvPr/>
            </p:nvSpPr>
            <p:spPr bwMode="auto">
              <a:xfrm>
                <a:off x="1651000" y="4108788"/>
                <a:ext cx="120650" cy="257175"/>
              </a:xfrm>
              <a:custGeom>
                <a:avLst/>
                <a:gdLst>
                  <a:gd name="T0" fmla="*/ 50 w 50"/>
                  <a:gd name="T1" fmla="*/ 82 h 107"/>
                  <a:gd name="T2" fmla="*/ 43 w 50"/>
                  <a:gd name="T3" fmla="*/ 100 h 107"/>
                  <a:gd name="T4" fmla="*/ 25 w 50"/>
                  <a:gd name="T5" fmla="*/ 107 h 107"/>
                  <a:gd name="T6" fmla="*/ 8 w 50"/>
                  <a:gd name="T7" fmla="*/ 100 h 107"/>
                  <a:gd name="T8" fmla="*/ 0 w 50"/>
                  <a:gd name="T9" fmla="*/ 82 h 107"/>
                  <a:gd name="T10" fmla="*/ 0 w 50"/>
                  <a:gd name="T11" fmla="*/ 25 h 107"/>
                  <a:gd name="T12" fmla="*/ 8 w 50"/>
                  <a:gd name="T13" fmla="*/ 7 h 107"/>
                  <a:gd name="T14" fmla="*/ 25 w 50"/>
                  <a:gd name="T15" fmla="*/ 0 h 107"/>
                  <a:gd name="T16" fmla="*/ 43 w 50"/>
                  <a:gd name="T17" fmla="*/ 7 h 107"/>
                  <a:gd name="T18" fmla="*/ 50 w 50"/>
                  <a:gd name="T19" fmla="*/ 25 h 107"/>
                  <a:gd name="T20" fmla="*/ 50 w 50"/>
                  <a:gd name="T21" fmla="*/ 82 h 107"/>
                  <a:gd name="T22" fmla="*/ 34 w 50"/>
                  <a:gd name="T23" fmla="*/ 25 h 107"/>
                  <a:gd name="T24" fmla="*/ 31 w 50"/>
                  <a:gd name="T25" fmla="*/ 18 h 107"/>
                  <a:gd name="T26" fmla="*/ 25 w 50"/>
                  <a:gd name="T27" fmla="*/ 16 h 107"/>
                  <a:gd name="T28" fmla="*/ 18 w 50"/>
                  <a:gd name="T29" fmla="*/ 18 h 107"/>
                  <a:gd name="T30" fmla="*/ 16 w 50"/>
                  <a:gd name="T31" fmla="*/ 25 h 107"/>
                  <a:gd name="T32" fmla="*/ 16 w 50"/>
                  <a:gd name="T33" fmla="*/ 82 h 107"/>
                  <a:gd name="T34" fmla="*/ 18 w 50"/>
                  <a:gd name="T35" fmla="*/ 89 h 107"/>
                  <a:gd name="T36" fmla="*/ 25 w 50"/>
                  <a:gd name="T37" fmla="*/ 91 h 107"/>
                  <a:gd name="T38" fmla="*/ 31 w 50"/>
                  <a:gd name="T39" fmla="*/ 89 h 107"/>
                  <a:gd name="T40" fmla="*/ 34 w 50"/>
                  <a:gd name="T41" fmla="*/ 82 h 107"/>
                  <a:gd name="T42" fmla="*/ 34 w 50"/>
                  <a:gd name="T43" fmla="*/ 2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0" h="107">
                    <a:moveTo>
                      <a:pt x="50" y="82"/>
                    </a:moveTo>
                    <a:cubicBezTo>
                      <a:pt x="50" y="89"/>
                      <a:pt x="48" y="95"/>
                      <a:pt x="43" y="100"/>
                    </a:cubicBezTo>
                    <a:cubicBezTo>
                      <a:pt x="38" y="105"/>
                      <a:pt x="32" y="107"/>
                      <a:pt x="25" y="107"/>
                    </a:cubicBezTo>
                    <a:cubicBezTo>
                      <a:pt x="18" y="107"/>
                      <a:pt x="12" y="105"/>
                      <a:pt x="8" y="100"/>
                    </a:cubicBezTo>
                    <a:cubicBezTo>
                      <a:pt x="3" y="95"/>
                      <a:pt x="0" y="89"/>
                      <a:pt x="0" y="8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8"/>
                      <a:pt x="3" y="12"/>
                      <a:pt x="8" y="7"/>
                    </a:cubicBezTo>
                    <a:cubicBezTo>
                      <a:pt x="12" y="2"/>
                      <a:pt x="18" y="0"/>
                      <a:pt x="25" y="0"/>
                    </a:cubicBezTo>
                    <a:cubicBezTo>
                      <a:pt x="32" y="0"/>
                      <a:pt x="38" y="2"/>
                      <a:pt x="43" y="7"/>
                    </a:cubicBezTo>
                    <a:cubicBezTo>
                      <a:pt x="48" y="12"/>
                      <a:pt x="50" y="18"/>
                      <a:pt x="50" y="25"/>
                    </a:cubicBezTo>
                    <a:lnTo>
                      <a:pt x="50" y="82"/>
                    </a:lnTo>
                    <a:close/>
                    <a:moveTo>
                      <a:pt x="34" y="25"/>
                    </a:moveTo>
                    <a:cubicBezTo>
                      <a:pt x="34" y="22"/>
                      <a:pt x="33" y="20"/>
                      <a:pt x="31" y="18"/>
                    </a:cubicBezTo>
                    <a:cubicBezTo>
                      <a:pt x="29" y="17"/>
                      <a:pt x="27" y="16"/>
                      <a:pt x="25" y="16"/>
                    </a:cubicBezTo>
                    <a:cubicBezTo>
                      <a:pt x="22" y="16"/>
                      <a:pt x="20" y="17"/>
                      <a:pt x="18" y="18"/>
                    </a:cubicBezTo>
                    <a:cubicBezTo>
                      <a:pt x="17" y="20"/>
                      <a:pt x="16" y="22"/>
                      <a:pt x="16" y="25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6" y="85"/>
                      <a:pt x="17" y="87"/>
                      <a:pt x="18" y="89"/>
                    </a:cubicBezTo>
                    <a:cubicBezTo>
                      <a:pt x="20" y="90"/>
                      <a:pt x="22" y="91"/>
                      <a:pt x="25" y="91"/>
                    </a:cubicBezTo>
                    <a:cubicBezTo>
                      <a:pt x="27" y="91"/>
                      <a:pt x="29" y="90"/>
                      <a:pt x="31" y="89"/>
                    </a:cubicBezTo>
                    <a:cubicBezTo>
                      <a:pt x="33" y="87"/>
                      <a:pt x="34" y="85"/>
                      <a:pt x="34" y="82"/>
                    </a:cubicBezTo>
                    <a:lnTo>
                      <a:pt x="34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" name="Freeform 226"/>
              <p:cNvSpPr>
                <a:spLocks/>
              </p:cNvSpPr>
              <p:nvPr/>
            </p:nvSpPr>
            <p:spPr bwMode="auto">
              <a:xfrm>
                <a:off x="1803400" y="4111963"/>
                <a:ext cx="68263" cy="252412"/>
              </a:xfrm>
              <a:custGeom>
                <a:avLst/>
                <a:gdLst>
                  <a:gd name="T0" fmla="*/ 14 w 29"/>
                  <a:gd name="T1" fmla="*/ 105 h 105"/>
                  <a:gd name="T2" fmla="*/ 14 w 29"/>
                  <a:gd name="T3" fmla="*/ 25 h 105"/>
                  <a:gd name="T4" fmla="*/ 0 w 29"/>
                  <a:gd name="T5" fmla="*/ 25 h 105"/>
                  <a:gd name="T6" fmla="*/ 0 w 29"/>
                  <a:gd name="T7" fmla="*/ 13 h 105"/>
                  <a:gd name="T8" fmla="*/ 11 w 29"/>
                  <a:gd name="T9" fmla="*/ 9 h 105"/>
                  <a:gd name="T10" fmla="*/ 18 w 29"/>
                  <a:gd name="T11" fmla="*/ 0 h 105"/>
                  <a:gd name="T12" fmla="*/ 29 w 29"/>
                  <a:gd name="T13" fmla="*/ 0 h 105"/>
                  <a:gd name="T14" fmla="*/ 29 w 29"/>
                  <a:gd name="T15" fmla="*/ 105 h 105"/>
                  <a:gd name="T16" fmla="*/ 14 w 29"/>
                  <a:gd name="T1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05">
                    <a:moveTo>
                      <a:pt x="14" y="105"/>
                    </a:moveTo>
                    <a:cubicBezTo>
                      <a:pt x="14" y="25"/>
                      <a:pt x="14" y="25"/>
                      <a:pt x="14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13"/>
                      <a:pt x="8" y="12"/>
                      <a:pt x="11" y="9"/>
                    </a:cubicBezTo>
                    <a:cubicBezTo>
                      <a:pt x="14" y="7"/>
                      <a:pt x="17" y="4"/>
                      <a:pt x="18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105"/>
                      <a:pt x="29" y="105"/>
                      <a:pt x="29" y="105"/>
                    </a:cubicBezTo>
                    <a:lnTo>
                      <a:pt x="14" y="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10661166" y="3019303"/>
            <a:ext cx="604838" cy="604837"/>
            <a:chOff x="10082213" y="3034051"/>
            <a:chExt cx="604838" cy="604837"/>
          </a:xfrm>
        </p:grpSpPr>
        <p:sp>
          <p:nvSpPr>
            <p:cNvPr id="38" name="Oval 256"/>
            <p:cNvSpPr>
              <a:spLocks noChangeArrowheads="1"/>
            </p:cNvSpPr>
            <p:nvPr/>
          </p:nvSpPr>
          <p:spPr bwMode="auto">
            <a:xfrm>
              <a:off x="10082213" y="3034051"/>
              <a:ext cx="604838" cy="60483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0252076" y="3209469"/>
              <a:ext cx="265113" cy="254000"/>
              <a:chOff x="10239375" y="3154701"/>
              <a:chExt cx="265113" cy="254000"/>
            </a:xfrm>
          </p:grpSpPr>
          <p:sp>
            <p:nvSpPr>
              <p:cNvPr id="39" name="Freeform 257"/>
              <p:cNvSpPr>
                <a:spLocks noEditPoints="1"/>
              </p:cNvSpPr>
              <p:nvPr/>
            </p:nvSpPr>
            <p:spPr bwMode="auto">
              <a:xfrm>
                <a:off x="10239375" y="3154701"/>
                <a:ext cx="119063" cy="254000"/>
              </a:xfrm>
              <a:custGeom>
                <a:avLst/>
                <a:gdLst>
                  <a:gd name="T0" fmla="*/ 50 w 50"/>
                  <a:gd name="T1" fmla="*/ 81 h 106"/>
                  <a:gd name="T2" fmla="*/ 42 w 50"/>
                  <a:gd name="T3" fmla="*/ 99 h 106"/>
                  <a:gd name="T4" fmla="*/ 25 w 50"/>
                  <a:gd name="T5" fmla="*/ 106 h 106"/>
                  <a:gd name="T6" fmla="*/ 7 w 50"/>
                  <a:gd name="T7" fmla="*/ 99 h 106"/>
                  <a:gd name="T8" fmla="*/ 0 w 50"/>
                  <a:gd name="T9" fmla="*/ 81 h 106"/>
                  <a:gd name="T10" fmla="*/ 0 w 50"/>
                  <a:gd name="T11" fmla="*/ 25 h 106"/>
                  <a:gd name="T12" fmla="*/ 7 w 50"/>
                  <a:gd name="T13" fmla="*/ 7 h 106"/>
                  <a:gd name="T14" fmla="*/ 25 w 50"/>
                  <a:gd name="T15" fmla="*/ 0 h 106"/>
                  <a:gd name="T16" fmla="*/ 43 w 50"/>
                  <a:gd name="T17" fmla="*/ 7 h 106"/>
                  <a:gd name="T18" fmla="*/ 50 w 50"/>
                  <a:gd name="T19" fmla="*/ 25 h 106"/>
                  <a:gd name="T20" fmla="*/ 50 w 50"/>
                  <a:gd name="T21" fmla="*/ 81 h 106"/>
                  <a:gd name="T22" fmla="*/ 33 w 50"/>
                  <a:gd name="T23" fmla="*/ 24 h 106"/>
                  <a:gd name="T24" fmla="*/ 31 w 50"/>
                  <a:gd name="T25" fmla="*/ 18 h 106"/>
                  <a:gd name="T26" fmla="*/ 24 w 50"/>
                  <a:gd name="T27" fmla="*/ 15 h 106"/>
                  <a:gd name="T28" fmla="*/ 18 w 50"/>
                  <a:gd name="T29" fmla="*/ 18 h 106"/>
                  <a:gd name="T30" fmla="*/ 15 w 50"/>
                  <a:gd name="T31" fmla="*/ 24 h 106"/>
                  <a:gd name="T32" fmla="*/ 15 w 50"/>
                  <a:gd name="T33" fmla="*/ 81 h 106"/>
                  <a:gd name="T34" fmla="*/ 18 w 50"/>
                  <a:gd name="T35" fmla="*/ 87 h 106"/>
                  <a:gd name="T36" fmla="*/ 24 w 50"/>
                  <a:gd name="T37" fmla="*/ 90 h 106"/>
                  <a:gd name="T38" fmla="*/ 31 w 50"/>
                  <a:gd name="T39" fmla="*/ 87 h 106"/>
                  <a:gd name="T40" fmla="*/ 33 w 50"/>
                  <a:gd name="T41" fmla="*/ 81 h 106"/>
                  <a:gd name="T42" fmla="*/ 33 w 50"/>
                  <a:gd name="T43" fmla="*/ 24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0" h="106">
                    <a:moveTo>
                      <a:pt x="50" y="81"/>
                    </a:moveTo>
                    <a:cubicBezTo>
                      <a:pt x="50" y="88"/>
                      <a:pt x="47" y="94"/>
                      <a:pt x="42" y="99"/>
                    </a:cubicBezTo>
                    <a:cubicBezTo>
                      <a:pt x="38" y="104"/>
                      <a:pt x="32" y="106"/>
                      <a:pt x="25" y="106"/>
                    </a:cubicBezTo>
                    <a:cubicBezTo>
                      <a:pt x="18" y="106"/>
                      <a:pt x="12" y="104"/>
                      <a:pt x="7" y="99"/>
                    </a:cubicBezTo>
                    <a:cubicBezTo>
                      <a:pt x="2" y="94"/>
                      <a:pt x="0" y="88"/>
                      <a:pt x="0" y="8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8"/>
                      <a:pt x="2" y="12"/>
                      <a:pt x="7" y="7"/>
                    </a:cubicBezTo>
                    <a:cubicBezTo>
                      <a:pt x="12" y="2"/>
                      <a:pt x="18" y="0"/>
                      <a:pt x="25" y="0"/>
                    </a:cubicBezTo>
                    <a:cubicBezTo>
                      <a:pt x="32" y="0"/>
                      <a:pt x="38" y="2"/>
                      <a:pt x="43" y="7"/>
                    </a:cubicBezTo>
                    <a:cubicBezTo>
                      <a:pt x="47" y="12"/>
                      <a:pt x="50" y="18"/>
                      <a:pt x="50" y="25"/>
                    </a:cubicBezTo>
                    <a:lnTo>
                      <a:pt x="50" y="81"/>
                    </a:lnTo>
                    <a:close/>
                    <a:moveTo>
                      <a:pt x="33" y="24"/>
                    </a:moveTo>
                    <a:cubicBezTo>
                      <a:pt x="33" y="22"/>
                      <a:pt x="33" y="20"/>
                      <a:pt x="31" y="18"/>
                    </a:cubicBezTo>
                    <a:cubicBezTo>
                      <a:pt x="29" y="16"/>
                      <a:pt x="27" y="15"/>
                      <a:pt x="24" y="15"/>
                    </a:cubicBezTo>
                    <a:cubicBezTo>
                      <a:pt x="22" y="15"/>
                      <a:pt x="20" y="16"/>
                      <a:pt x="18" y="18"/>
                    </a:cubicBezTo>
                    <a:cubicBezTo>
                      <a:pt x="16" y="20"/>
                      <a:pt x="15" y="22"/>
                      <a:pt x="15" y="24"/>
                    </a:cubicBezTo>
                    <a:cubicBezTo>
                      <a:pt x="15" y="81"/>
                      <a:pt x="15" y="81"/>
                      <a:pt x="15" y="81"/>
                    </a:cubicBezTo>
                    <a:cubicBezTo>
                      <a:pt x="15" y="84"/>
                      <a:pt x="16" y="86"/>
                      <a:pt x="18" y="87"/>
                    </a:cubicBezTo>
                    <a:cubicBezTo>
                      <a:pt x="20" y="89"/>
                      <a:pt x="22" y="90"/>
                      <a:pt x="24" y="90"/>
                    </a:cubicBezTo>
                    <a:cubicBezTo>
                      <a:pt x="27" y="90"/>
                      <a:pt x="29" y="89"/>
                      <a:pt x="31" y="87"/>
                    </a:cubicBezTo>
                    <a:cubicBezTo>
                      <a:pt x="33" y="86"/>
                      <a:pt x="33" y="84"/>
                      <a:pt x="33" y="81"/>
                    </a:cubicBezTo>
                    <a:lnTo>
                      <a:pt x="33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" name="Freeform 258"/>
              <p:cNvSpPr>
                <a:spLocks noEditPoints="1"/>
              </p:cNvSpPr>
              <p:nvPr/>
            </p:nvSpPr>
            <p:spPr bwMode="auto">
              <a:xfrm>
                <a:off x="10390188" y="3154701"/>
                <a:ext cx="114300" cy="254000"/>
              </a:xfrm>
              <a:custGeom>
                <a:avLst/>
                <a:gdLst>
                  <a:gd name="T0" fmla="*/ 31 w 48"/>
                  <a:gd name="T1" fmla="*/ 27 h 106"/>
                  <a:gd name="T2" fmla="*/ 31 w 48"/>
                  <a:gd name="T3" fmla="*/ 24 h 106"/>
                  <a:gd name="T4" fmla="*/ 29 w 48"/>
                  <a:gd name="T5" fmla="*/ 18 h 106"/>
                  <a:gd name="T6" fmla="*/ 23 w 48"/>
                  <a:gd name="T7" fmla="*/ 15 h 106"/>
                  <a:gd name="T8" fmla="*/ 18 w 48"/>
                  <a:gd name="T9" fmla="*/ 18 h 106"/>
                  <a:gd name="T10" fmla="*/ 16 w 48"/>
                  <a:gd name="T11" fmla="*/ 24 h 106"/>
                  <a:gd name="T12" fmla="*/ 16 w 48"/>
                  <a:gd name="T13" fmla="*/ 45 h 106"/>
                  <a:gd name="T14" fmla="*/ 28 w 48"/>
                  <a:gd name="T15" fmla="*/ 40 h 106"/>
                  <a:gd name="T16" fmla="*/ 43 w 48"/>
                  <a:gd name="T17" fmla="*/ 47 h 106"/>
                  <a:gd name="T18" fmla="*/ 48 w 48"/>
                  <a:gd name="T19" fmla="*/ 65 h 106"/>
                  <a:gd name="T20" fmla="*/ 48 w 48"/>
                  <a:gd name="T21" fmla="*/ 83 h 106"/>
                  <a:gd name="T22" fmla="*/ 48 w 48"/>
                  <a:gd name="T23" fmla="*/ 83 h 106"/>
                  <a:gd name="T24" fmla="*/ 40 w 48"/>
                  <a:gd name="T25" fmla="*/ 99 h 106"/>
                  <a:gd name="T26" fmla="*/ 24 w 48"/>
                  <a:gd name="T27" fmla="*/ 106 h 106"/>
                  <a:gd name="T28" fmla="*/ 7 w 48"/>
                  <a:gd name="T29" fmla="*/ 99 h 106"/>
                  <a:gd name="T30" fmla="*/ 0 w 48"/>
                  <a:gd name="T31" fmla="*/ 81 h 106"/>
                  <a:gd name="T32" fmla="*/ 0 w 48"/>
                  <a:gd name="T33" fmla="*/ 25 h 106"/>
                  <a:gd name="T34" fmla="*/ 4 w 48"/>
                  <a:gd name="T35" fmla="*/ 11 h 106"/>
                  <a:gd name="T36" fmla="*/ 15 w 48"/>
                  <a:gd name="T37" fmla="*/ 2 h 106"/>
                  <a:gd name="T38" fmla="*/ 24 w 48"/>
                  <a:gd name="T39" fmla="*/ 0 h 106"/>
                  <a:gd name="T40" fmla="*/ 41 w 48"/>
                  <a:gd name="T41" fmla="*/ 7 h 106"/>
                  <a:gd name="T42" fmla="*/ 48 w 48"/>
                  <a:gd name="T43" fmla="*/ 25 h 106"/>
                  <a:gd name="T44" fmla="*/ 48 w 48"/>
                  <a:gd name="T45" fmla="*/ 27 h 106"/>
                  <a:gd name="T46" fmla="*/ 31 w 48"/>
                  <a:gd name="T47" fmla="*/ 27 h 106"/>
                  <a:gd name="T48" fmla="*/ 16 w 48"/>
                  <a:gd name="T49" fmla="*/ 81 h 106"/>
                  <a:gd name="T50" fmla="*/ 18 w 48"/>
                  <a:gd name="T51" fmla="*/ 87 h 106"/>
                  <a:gd name="T52" fmla="*/ 23 w 48"/>
                  <a:gd name="T53" fmla="*/ 90 h 106"/>
                  <a:gd name="T54" fmla="*/ 29 w 48"/>
                  <a:gd name="T55" fmla="*/ 87 h 106"/>
                  <a:gd name="T56" fmla="*/ 31 w 48"/>
                  <a:gd name="T57" fmla="*/ 81 h 106"/>
                  <a:gd name="T58" fmla="*/ 31 w 48"/>
                  <a:gd name="T59" fmla="*/ 62 h 106"/>
                  <a:gd name="T60" fmla="*/ 28 w 48"/>
                  <a:gd name="T61" fmla="*/ 54 h 106"/>
                  <a:gd name="T62" fmla="*/ 24 w 48"/>
                  <a:gd name="T63" fmla="*/ 53 h 106"/>
                  <a:gd name="T64" fmla="*/ 17 w 48"/>
                  <a:gd name="T65" fmla="*/ 56 h 106"/>
                  <a:gd name="T66" fmla="*/ 16 w 48"/>
                  <a:gd name="T67" fmla="*/ 62 h 106"/>
                  <a:gd name="T68" fmla="*/ 16 w 48"/>
                  <a:gd name="T69" fmla="*/ 8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" h="106">
                    <a:moveTo>
                      <a:pt x="31" y="27"/>
                    </a:move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22"/>
                      <a:pt x="31" y="20"/>
                      <a:pt x="29" y="18"/>
                    </a:cubicBezTo>
                    <a:cubicBezTo>
                      <a:pt x="28" y="16"/>
                      <a:pt x="26" y="15"/>
                      <a:pt x="23" y="15"/>
                    </a:cubicBezTo>
                    <a:cubicBezTo>
                      <a:pt x="21" y="15"/>
                      <a:pt x="19" y="16"/>
                      <a:pt x="18" y="18"/>
                    </a:cubicBezTo>
                    <a:cubicBezTo>
                      <a:pt x="16" y="20"/>
                      <a:pt x="16" y="22"/>
                      <a:pt x="16" y="24"/>
                    </a:cubicBezTo>
                    <a:cubicBezTo>
                      <a:pt x="16" y="45"/>
                      <a:pt x="16" y="45"/>
                      <a:pt x="16" y="45"/>
                    </a:cubicBezTo>
                    <a:cubicBezTo>
                      <a:pt x="19" y="42"/>
                      <a:pt x="23" y="40"/>
                      <a:pt x="28" y="40"/>
                    </a:cubicBezTo>
                    <a:cubicBezTo>
                      <a:pt x="34" y="40"/>
                      <a:pt x="40" y="43"/>
                      <a:pt x="43" y="47"/>
                    </a:cubicBezTo>
                    <a:cubicBezTo>
                      <a:pt x="46" y="52"/>
                      <a:pt x="48" y="57"/>
                      <a:pt x="48" y="65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7" y="89"/>
                      <a:pt x="45" y="95"/>
                      <a:pt x="40" y="99"/>
                    </a:cubicBezTo>
                    <a:cubicBezTo>
                      <a:pt x="36" y="104"/>
                      <a:pt x="30" y="106"/>
                      <a:pt x="24" y="106"/>
                    </a:cubicBezTo>
                    <a:cubicBezTo>
                      <a:pt x="17" y="106"/>
                      <a:pt x="11" y="104"/>
                      <a:pt x="7" y="99"/>
                    </a:cubicBezTo>
                    <a:cubicBezTo>
                      <a:pt x="3" y="94"/>
                      <a:pt x="0" y="88"/>
                      <a:pt x="0" y="8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0"/>
                      <a:pt x="2" y="15"/>
                      <a:pt x="4" y="11"/>
                    </a:cubicBezTo>
                    <a:cubicBezTo>
                      <a:pt x="7" y="7"/>
                      <a:pt x="10" y="4"/>
                      <a:pt x="15" y="2"/>
                    </a:cubicBezTo>
                    <a:cubicBezTo>
                      <a:pt x="17" y="0"/>
                      <a:pt x="21" y="0"/>
                      <a:pt x="24" y="0"/>
                    </a:cubicBezTo>
                    <a:cubicBezTo>
                      <a:pt x="31" y="0"/>
                      <a:pt x="37" y="2"/>
                      <a:pt x="41" y="7"/>
                    </a:cubicBezTo>
                    <a:cubicBezTo>
                      <a:pt x="45" y="12"/>
                      <a:pt x="48" y="18"/>
                      <a:pt x="48" y="25"/>
                    </a:cubicBezTo>
                    <a:cubicBezTo>
                      <a:pt x="48" y="27"/>
                      <a:pt x="48" y="27"/>
                      <a:pt x="48" y="27"/>
                    </a:cubicBezTo>
                    <a:lnTo>
                      <a:pt x="31" y="27"/>
                    </a:lnTo>
                    <a:close/>
                    <a:moveTo>
                      <a:pt x="16" y="81"/>
                    </a:moveTo>
                    <a:cubicBezTo>
                      <a:pt x="16" y="84"/>
                      <a:pt x="16" y="86"/>
                      <a:pt x="18" y="87"/>
                    </a:cubicBezTo>
                    <a:cubicBezTo>
                      <a:pt x="19" y="89"/>
                      <a:pt x="21" y="90"/>
                      <a:pt x="23" y="90"/>
                    </a:cubicBezTo>
                    <a:cubicBezTo>
                      <a:pt x="26" y="90"/>
                      <a:pt x="28" y="89"/>
                      <a:pt x="29" y="87"/>
                    </a:cubicBezTo>
                    <a:cubicBezTo>
                      <a:pt x="31" y="86"/>
                      <a:pt x="31" y="84"/>
                      <a:pt x="31" y="81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59"/>
                      <a:pt x="30" y="56"/>
                      <a:pt x="28" y="54"/>
                    </a:cubicBezTo>
                    <a:cubicBezTo>
                      <a:pt x="27" y="53"/>
                      <a:pt x="25" y="53"/>
                      <a:pt x="24" y="53"/>
                    </a:cubicBezTo>
                    <a:cubicBezTo>
                      <a:pt x="21" y="53"/>
                      <a:pt x="19" y="54"/>
                      <a:pt x="17" y="56"/>
                    </a:cubicBezTo>
                    <a:cubicBezTo>
                      <a:pt x="16" y="58"/>
                      <a:pt x="16" y="60"/>
                      <a:pt x="16" y="62"/>
                    </a:cubicBezTo>
                    <a:lnTo>
                      <a:pt x="16" y="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7159312" y="3053434"/>
            <a:ext cx="534988" cy="536575"/>
            <a:chOff x="6660514" y="3102313"/>
            <a:chExt cx="534988" cy="536575"/>
          </a:xfrm>
        </p:grpSpPr>
        <p:sp>
          <p:nvSpPr>
            <p:cNvPr id="46" name="Oval 264"/>
            <p:cNvSpPr>
              <a:spLocks noChangeArrowheads="1"/>
            </p:cNvSpPr>
            <p:nvPr/>
          </p:nvSpPr>
          <p:spPr bwMode="auto">
            <a:xfrm>
              <a:off x="6660514" y="3102313"/>
              <a:ext cx="534988" cy="5365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6805771" y="3255507"/>
              <a:ext cx="244475" cy="230187"/>
              <a:chOff x="6797039" y="3216613"/>
              <a:chExt cx="244475" cy="230187"/>
            </a:xfrm>
          </p:grpSpPr>
          <p:sp>
            <p:nvSpPr>
              <p:cNvPr id="47" name="Freeform 265"/>
              <p:cNvSpPr>
                <a:spLocks noEditPoints="1"/>
              </p:cNvSpPr>
              <p:nvPr/>
            </p:nvSpPr>
            <p:spPr bwMode="auto">
              <a:xfrm>
                <a:off x="6797039" y="3216613"/>
                <a:ext cx="106363" cy="230187"/>
              </a:xfrm>
              <a:custGeom>
                <a:avLst/>
                <a:gdLst>
                  <a:gd name="T0" fmla="*/ 44 w 44"/>
                  <a:gd name="T1" fmla="*/ 73 h 96"/>
                  <a:gd name="T2" fmla="*/ 38 w 44"/>
                  <a:gd name="T3" fmla="*/ 89 h 96"/>
                  <a:gd name="T4" fmla="*/ 22 w 44"/>
                  <a:gd name="T5" fmla="*/ 96 h 96"/>
                  <a:gd name="T6" fmla="*/ 6 w 44"/>
                  <a:gd name="T7" fmla="*/ 89 h 96"/>
                  <a:gd name="T8" fmla="*/ 0 w 44"/>
                  <a:gd name="T9" fmla="*/ 73 h 96"/>
                  <a:gd name="T10" fmla="*/ 0 w 44"/>
                  <a:gd name="T11" fmla="*/ 22 h 96"/>
                  <a:gd name="T12" fmla="*/ 6 w 44"/>
                  <a:gd name="T13" fmla="*/ 7 h 96"/>
                  <a:gd name="T14" fmla="*/ 22 w 44"/>
                  <a:gd name="T15" fmla="*/ 0 h 96"/>
                  <a:gd name="T16" fmla="*/ 38 w 44"/>
                  <a:gd name="T17" fmla="*/ 7 h 96"/>
                  <a:gd name="T18" fmla="*/ 44 w 44"/>
                  <a:gd name="T19" fmla="*/ 22 h 96"/>
                  <a:gd name="T20" fmla="*/ 44 w 44"/>
                  <a:gd name="T21" fmla="*/ 73 h 96"/>
                  <a:gd name="T22" fmla="*/ 30 w 44"/>
                  <a:gd name="T23" fmla="*/ 22 h 96"/>
                  <a:gd name="T24" fmla="*/ 27 w 44"/>
                  <a:gd name="T25" fmla="*/ 16 h 96"/>
                  <a:gd name="T26" fmla="*/ 22 w 44"/>
                  <a:gd name="T27" fmla="*/ 14 h 96"/>
                  <a:gd name="T28" fmla="*/ 16 w 44"/>
                  <a:gd name="T29" fmla="*/ 16 h 96"/>
                  <a:gd name="T30" fmla="*/ 13 w 44"/>
                  <a:gd name="T31" fmla="*/ 22 h 96"/>
                  <a:gd name="T32" fmla="*/ 13 w 44"/>
                  <a:gd name="T33" fmla="*/ 73 h 96"/>
                  <a:gd name="T34" fmla="*/ 16 w 44"/>
                  <a:gd name="T35" fmla="*/ 79 h 96"/>
                  <a:gd name="T36" fmla="*/ 22 w 44"/>
                  <a:gd name="T37" fmla="*/ 81 h 96"/>
                  <a:gd name="T38" fmla="*/ 27 w 44"/>
                  <a:gd name="T39" fmla="*/ 79 h 96"/>
                  <a:gd name="T40" fmla="*/ 30 w 44"/>
                  <a:gd name="T41" fmla="*/ 73 h 96"/>
                  <a:gd name="T42" fmla="*/ 30 w 44"/>
                  <a:gd name="T43" fmla="*/ 2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4" h="96">
                    <a:moveTo>
                      <a:pt x="44" y="73"/>
                    </a:moveTo>
                    <a:cubicBezTo>
                      <a:pt x="44" y="80"/>
                      <a:pt x="42" y="85"/>
                      <a:pt x="38" y="89"/>
                    </a:cubicBezTo>
                    <a:cubicBezTo>
                      <a:pt x="33" y="94"/>
                      <a:pt x="28" y="96"/>
                      <a:pt x="22" y="96"/>
                    </a:cubicBezTo>
                    <a:cubicBezTo>
                      <a:pt x="16" y="96"/>
                      <a:pt x="10" y="94"/>
                      <a:pt x="6" y="89"/>
                    </a:cubicBezTo>
                    <a:cubicBezTo>
                      <a:pt x="2" y="85"/>
                      <a:pt x="0" y="80"/>
                      <a:pt x="0" y="73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6"/>
                      <a:pt x="2" y="11"/>
                      <a:pt x="6" y="7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7"/>
                    </a:cubicBezTo>
                    <a:cubicBezTo>
                      <a:pt x="42" y="11"/>
                      <a:pt x="44" y="16"/>
                      <a:pt x="44" y="22"/>
                    </a:cubicBezTo>
                    <a:lnTo>
                      <a:pt x="44" y="73"/>
                    </a:lnTo>
                    <a:close/>
                    <a:moveTo>
                      <a:pt x="30" y="22"/>
                    </a:moveTo>
                    <a:cubicBezTo>
                      <a:pt x="30" y="20"/>
                      <a:pt x="29" y="18"/>
                      <a:pt x="27" y="16"/>
                    </a:cubicBezTo>
                    <a:cubicBezTo>
                      <a:pt x="26" y="15"/>
                      <a:pt x="24" y="14"/>
                      <a:pt x="22" y="14"/>
                    </a:cubicBezTo>
                    <a:cubicBezTo>
                      <a:pt x="19" y="14"/>
                      <a:pt x="17" y="15"/>
                      <a:pt x="16" y="16"/>
                    </a:cubicBezTo>
                    <a:cubicBezTo>
                      <a:pt x="14" y="18"/>
                      <a:pt x="13" y="20"/>
                      <a:pt x="13" y="22"/>
                    </a:cubicBezTo>
                    <a:cubicBezTo>
                      <a:pt x="13" y="73"/>
                      <a:pt x="13" y="73"/>
                      <a:pt x="13" y="73"/>
                    </a:cubicBezTo>
                    <a:cubicBezTo>
                      <a:pt x="13" y="76"/>
                      <a:pt x="14" y="77"/>
                      <a:pt x="16" y="79"/>
                    </a:cubicBezTo>
                    <a:cubicBezTo>
                      <a:pt x="17" y="81"/>
                      <a:pt x="19" y="81"/>
                      <a:pt x="22" y="81"/>
                    </a:cubicBezTo>
                    <a:cubicBezTo>
                      <a:pt x="24" y="81"/>
                      <a:pt x="26" y="81"/>
                      <a:pt x="27" y="79"/>
                    </a:cubicBezTo>
                    <a:cubicBezTo>
                      <a:pt x="29" y="77"/>
                      <a:pt x="30" y="76"/>
                      <a:pt x="30" y="73"/>
                    </a:cubicBezTo>
                    <a:lnTo>
                      <a:pt x="30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8" name="Freeform 266"/>
              <p:cNvSpPr>
                <a:spLocks noEditPoints="1"/>
              </p:cNvSpPr>
              <p:nvPr/>
            </p:nvSpPr>
            <p:spPr bwMode="auto">
              <a:xfrm>
                <a:off x="6927214" y="3219788"/>
                <a:ext cx="114300" cy="225425"/>
              </a:xfrm>
              <a:custGeom>
                <a:avLst/>
                <a:gdLst>
                  <a:gd name="T0" fmla="*/ 0 w 72"/>
                  <a:gd name="T1" fmla="*/ 89 h 142"/>
                  <a:gd name="T2" fmla="*/ 38 w 72"/>
                  <a:gd name="T3" fmla="*/ 0 h 142"/>
                  <a:gd name="T4" fmla="*/ 59 w 72"/>
                  <a:gd name="T5" fmla="*/ 0 h 142"/>
                  <a:gd name="T6" fmla="*/ 59 w 72"/>
                  <a:gd name="T7" fmla="*/ 89 h 142"/>
                  <a:gd name="T8" fmla="*/ 72 w 72"/>
                  <a:gd name="T9" fmla="*/ 89 h 142"/>
                  <a:gd name="T10" fmla="*/ 72 w 72"/>
                  <a:gd name="T11" fmla="*/ 112 h 142"/>
                  <a:gd name="T12" fmla="*/ 59 w 72"/>
                  <a:gd name="T13" fmla="*/ 112 h 142"/>
                  <a:gd name="T14" fmla="*/ 59 w 72"/>
                  <a:gd name="T15" fmla="*/ 142 h 142"/>
                  <a:gd name="T16" fmla="*/ 38 w 72"/>
                  <a:gd name="T17" fmla="*/ 142 h 142"/>
                  <a:gd name="T18" fmla="*/ 38 w 72"/>
                  <a:gd name="T19" fmla="*/ 112 h 142"/>
                  <a:gd name="T20" fmla="*/ 0 w 72"/>
                  <a:gd name="T21" fmla="*/ 112 h 142"/>
                  <a:gd name="T22" fmla="*/ 0 w 72"/>
                  <a:gd name="T23" fmla="*/ 89 h 142"/>
                  <a:gd name="T24" fmla="*/ 38 w 72"/>
                  <a:gd name="T25" fmla="*/ 89 h 142"/>
                  <a:gd name="T26" fmla="*/ 38 w 72"/>
                  <a:gd name="T27" fmla="*/ 45 h 142"/>
                  <a:gd name="T28" fmla="*/ 20 w 72"/>
                  <a:gd name="T29" fmla="*/ 89 h 142"/>
                  <a:gd name="T30" fmla="*/ 38 w 72"/>
                  <a:gd name="T31" fmla="*/ 89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2" h="142">
                    <a:moveTo>
                      <a:pt x="0" y="89"/>
                    </a:moveTo>
                    <a:lnTo>
                      <a:pt x="38" y="0"/>
                    </a:lnTo>
                    <a:lnTo>
                      <a:pt x="59" y="0"/>
                    </a:lnTo>
                    <a:lnTo>
                      <a:pt x="59" y="89"/>
                    </a:lnTo>
                    <a:lnTo>
                      <a:pt x="72" y="89"/>
                    </a:lnTo>
                    <a:lnTo>
                      <a:pt x="72" y="112"/>
                    </a:lnTo>
                    <a:lnTo>
                      <a:pt x="59" y="112"/>
                    </a:lnTo>
                    <a:lnTo>
                      <a:pt x="59" y="142"/>
                    </a:lnTo>
                    <a:lnTo>
                      <a:pt x="38" y="142"/>
                    </a:lnTo>
                    <a:lnTo>
                      <a:pt x="38" y="112"/>
                    </a:lnTo>
                    <a:lnTo>
                      <a:pt x="0" y="112"/>
                    </a:lnTo>
                    <a:lnTo>
                      <a:pt x="0" y="89"/>
                    </a:lnTo>
                    <a:close/>
                    <a:moveTo>
                      <a:pt x="38" y="89"/>
                    </a:moveTo>
                    <a:lnTo>
                      <a:pt x="38" y="45"/>
                    </a:lnTo>
                    <a:lnTo>
                      <a:pt x="20" y="89"/>
                    </a:lnTo>
                    <a:lnTo>
                      <a:pt x="38" y="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4357550-4ABC-470E-98B2-71F094D193C6}"/>
              </a:ext>
            </a:extLst>
          </p:cNvPr>
          <p:cNvGrpSpPr/>
          <p:nvPr/>
        </p:nvGrpSpPr>
        <p:grpSpPr>
          <a:xfrm>
            <a:off x="832198" y="3742868"/>
            <a:ext cx="10515600" cy="123827"/>
            <a:chOff x="832198" y="3742868"/>
            <a:chExt cx="10515600" cy="123827"/>
          </a:xfrm>
        </p:grpSpPr>
        <p:sp>
          <p:nvSpPr>
            <p:cNvPr id="70" name="Freeform 69"/>
            <p:cNvSpPr/>
            <p:nvPr/>
          </p:nvSpPr>
          <p:spPr>
            <a:xfrm>
              <a:off x="832198" y="3742868"/>
              <a:ext cx="10515600" cy="123826"/>
            </a:xfrm>
            <a:custGeom>
              <a:avLst/>
              <a:gdLst>
                <a:gd name="connsiteX0" fmla="*/ 0 w 10515600"/>
                <a:gd name="connsiteY0" fmla="*/ 61912 h 123826"/>
                <a:gd name="connsiteX1" fmla="*/ 0 w 10515600"/>
                <a:gd name="connsiteY1" fmla="*/ 61913 h 123826"/>
                <a:gd name="connsiteX2" fmla="*/ 0 w 10515600"/>
                <a:gd name="connsiteY2" fmla="*/ 61913 h 123826"/>
                <a:gd name="connsiteX3" fmla="*/ 9546431 w 10515600"/>
                <a:gd name="connsiteY3" fmla="*/ 30181 h 123826"/>
                <a:gd name="connsiteX4" fmla="*/ 9514700 w 10515600"/>
                <a:gd name="connsiteY4" fmla="*/ 61912 h 123826"/>
                <a:gd name="connsiteX5" fmla="*/ 9546431 w 10515600"/>
                <a:gd name="connsiteY5" fmla="*/ 93643 h 123826"/>
                <a:gd name="connsiteX6" fmla="*/ 9578162 w 10515600"/>
                <a:gd name="connsiteY6" fmla="*/ 61912 h 123826"/>
                <a:gd name="connsiteX7" fmla="*/ 9546431 w 10515600"/>
                <a:gd name="connsiteY7" fmla="*/ 30181 h 123826"/>
                <a:gd name="connsiteX8" fmla="*/ 7800655 w 10515600"/>
                <a:gd name="connsiteY8" fmla="*/ 30181 h 123826"/>
                <a:gd name="connsiteX9" fmla="*/ 7768924 w 10515600"/>
                <a:gd name="connsiteY9" fmla="*/ 61912 h 123826"/>
                <a:gd name="connsiteX10" fmla="*/ 7800655 w 10515600"/>
                <a:gd name="connsiteY10" fmla="*/ 93643 h 123826"/>
                <a:gd name="connsiteX11" fmla="*/ 7832386 w 10515600"/>
                <a:gd name="connsiteY11" fmla="*/ 61912 h 123826"/>
                <a:gd name="connsiteX12" fmla="*/ 7800655 w 10515600"/>
                <a:gd name="connsiteY12" fmla="*/ 30181 h 123826"/>
                <a:gd name="connsiteX13" fmla="*/ 6089807 w 10515600"/>
                <a:gd name="connsiteY13" fmla="*/ 30181 h 123826"/>
                <a:gd name="connsiteX14" fmla="*/ 6058076 w 10515600"/>
                <a:gd name="connsiteY14" fmla="*/ 61912 h 123826"/>
                <a:gd name="connsiteX15" fmla="*/ 6089807 w 10515600"/>
                <a:gd name="connsiteY15" fmla="*/ 93643 h 123826"/>
                <a:gd name="connsiteX16" fmla="*/ 6121538 w 10515600"/>
                <a:gd name="connsiteY16" fmla="*/ 61912 h 123826"/>
                <a:gd name="connsiteX17" fmla="*/ 6089807 w 10515600"/>
                <a:gd name="connsiteY17" fmla="*/ 30181 h 123826"/>
                <a:gd name="connsiteX18" fmla="*/ 4394039 w 10515600"/>
                <a:gd name="connsiteY18" fmla="*/ 30181 h 123826"/>
                <a:gd name="connsiteX19" fmla="*/ 4362308 w 10515600"/>
                <a:gd name="connsiteY19" fmla="*/ 61912 h 123826"/>
                <a:gd name="connsiteX20" fmla="*/ 4394039 w 10515600"/>
                <a:gd name="connsiteY20" fmla="*/ 93643 h 123826"/>
                <a:gd name="connsiteX21" fmla="*/ 4425770 w 10515600"/>
                <a:gd name="connsiteY21" fmla="*/ 61912 h 123826"/>
                <a:gd name="connsiteX22" fmla="*/ 4394039 w 10515600"/>
                <a:gd name="connsiteY22" fmla="*/ 30181 h 123826"/>
                <a:gd name="connsiteX23" fmla="*/ 2664142 w 10515600"/>
                <a:gd name="connsiteY23" fmla="*/ 30181 h 123826"/>
                <a:gd name="connsiteX24" fmla="*/ 2632411 w 10515600"/>
                <a:gd name="connsiteY24" fmla="*/ 61912 h 123826"/>
                <a:gd name="connsiteX25" fmla="*/ 2664142 w 10515600"/>
                <a:gd name="connsiteY25" fmla="*/ 93643 h 123826"/>
                <a:gd name="connsiteX26" fmla="*/ 2695873 w 10515600"/>
                <a:gd name="connsiteY26" fmla="*/ 61912 h 123826"/>
                <a:gd name="connsiteX27" fmla="*/ 2664142 w 10515600"/>
                <a:gd name="connsiteY27" fmla="*/ 30181 h 123826"/>
                <a:gd name="connsiteX28" fmla="*/ 933450 w 10515600"/>
                <a:gd name="connsiteY28" fmla="*/ 30181 h 123826"/>
                <a:gd name="connsiteX29" fmla="*/ 901719 w 10515600"/>
                <a:gd name="connsiteY29" fmla="*/ 61912 h 123826"/>
                <a:gd name="connsiteX30" fmla="*/ 933450 w 10515600"/>
                <a:gd name="connsiteY30" fmla="*/ 93643 h 123826"/>
                <a:gd name="connsiteX31" fmla="*/ 965181 w 10515600"/>
                <a:gd name="connsiteY31" fmla="*/ 61912 h 123826"/>
                <a:gd name="connsiteX32" fmla="*/ 933450 w 10515600"/>
                <a:gd name="connsiteY32" fmla="*/ 30181 h 123826"/>
                <a:gd name="connsiteX33" fmla="*/ 61913 w 10515600"/>
                <a:gd name="connsiteY33" fmla="*/ 0 h 123826"/>
                <a:gd name="connsiteX34" fmla="*/ 10453687 w 10515600"/>
                <a:gd name="connsiteY34" fmla="*/ 0 h 123826"/>
                <a:gd name="connsiteX35" fmla="*/ 10515600 w 10515600"/>
                <a:gd name="connsiteY35" fmla="*/ 61913 h 123826"/>
                <a:gd name="connsiteX36" fmla="*/ 10515599 w 10515600"/>
                <a:gd name="connsiteY36" fmla="*/ 61913 h 123826"/>
                <a:gd name="connsiteX37" fmla="*/ 10453686 w 10515600"/>
                <a:gd name="connsiteY37" fmla="*/ 123826 h 123826"/>
                <a:gd name="connsiteX38" fmla="*/ 61913 w 10515600"/>
                <a:gd name="connsiteY38" fmla="*/ 123825 h 123826"/>
                <a:gd name="connsiteX39" fmla="*/ 18134 w 10515600"/>
                <a:gd name="connsiteY39" fmla="*/ 105691 h 123826"/>
                <a:gd name="connsiteX40" fmla="*/ 0 w 10515600"/>
                <a:gd name="connsiteY40" fmla="*/ 61913 h 123826"/>
                <a:gd name="connsiteX41" fmla="*/ 18134 w 10515600"/>
                <a:gd name="connsiteY41" fmla="*/ 18134 h 123826"/>
                <a:gd name="connsiteX42" fmla="*/ 61913 w 10515600"/>
                <a:gd name="connsiteY42" fmla="*/ 0 h 123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0515600" h="123826">
                  <a:moveTo>
                    <a:pt x="0" y="61912"/>
                  </a:moveTo>
                  <a:lnTo>
                    <a:pt x="0" y="61913"/>
                  </a:lnTo>
                  <a:lnTo>
                    <a:pt x="0" y="61913"/>
                  </a:lnTo>
                  <a:close/>
                  <a:moveTo>
                    <a:pt x="9546431" y="30181"/>
                  </a:moveTo>
                  <a:cubicBezTo>
                    <a:pt x="9528906" y="30181"/>
                    <a:pt x="9514700" y="44387"/>
                    <a:pt x="9514700" y="61912"/>
                  </a:cubicBezTo>
                  <a:cubicBezTo>
                    <a:pt x="9514700" y="79437"/>
                    <a:pt x="9528906" y="93643"/>
                    <a:pt x="9546431" y="93643"/>
                  </a:cubicBezTo>
                  <a:cubicBezTo>
                    <a:pt x="9563956" y="93643"/>
                    <a:pt x="9578162" y="79437"/>
                    <a:pt x="9578162" y="61912"/>
                  </a:cubicBezTo>
                  <a:cubicBezTo>
                    <a:pt x="9578162" y="44387"/>
                    <a:pt x="9563956" y="30181"/>
                    <a:pt x="9546431" y="30181"/>
                  </a:cubicBezTo>
                  <a:close/>
                  <a:moveTo>
                    <a:pt x="7800655" y="30181"/>
                  </a:moveTo>
                  <a:cubicBezTo>
                    <a:pt x="7783130" y="30181"/>
                    <a:pt x="7768924" y="44387"/>
                    <a:pt x="7768924" y="61912"/>
                  </a:cubicBezTo>
                  <a:cubicBezTo>
                    <a:pt x="7768924" y="79437"/>
                    <a:pt x="7783130" y="93643"/>
                    <a:pt x="7800655" y="93643"/>
                  </a:cubicBezTo>
                  <a:cubicBezTo>
                    <a:pt x="7818180" y="93643"/>
                    <a:pt x="7832386" y="79437"/>
                    <a:pt x="7832386" y="61912"/>
                  </a:cubicBezTo>
                  <a:cubicBezTo>
                    <a:pt x="7832386" y="44387"/>
                    <a:pt x="7818180" y="30181"/>
                    <a:pt x="7800655" y="30181"/>
                  </a:cubicBezTo>
                  <a:close/>
                  <a:moveTo>
                    <a:pt x="6089807" y="30181"/>
                  </a:moveTo>
                  <a:cubicBezTo>
                    <a:pt x="6072282" y="30181"/>
                    <a:pt x="6058076" y="44387"/>
                    <a:pt x="6058076" y="61912"/>
                  </a:cubicBezTo>
                  <a:cubicBezTo>
                    <a:pt x="6058076" y="79437"/>
                    <a:pt x="6072282" y="93643"/>
                    <a:pt x="6089807" y="93643"/>
                  </a:cubicBezTo>
                  <a:cubicBezTo>
                    <a:pt x="6107332" y="93643"/>
                    <a:pt x="6121538" y="79437"/>
                    <a:pt x="6121538" y="61912"/>
                  </a:cubicBezTo>
                  <a:cubicBezTo>
                    <a:pt x="6121538" y="44387"/>
                    <a:pt x="6107332" y="30181"/>
                    <a:pt x="6089807" y="30181"/>
                  </a:cubicBezTo>
                  <a:close/>
                  <a:moveTo>
                    <a:pt x="4394039" y="30181"/>
                  </a:moveTo>
                  <a:cubicBezTo>
                    <a:pt x="4376514" y="30181"/>
                    <a:pt x="4362308" y="44387"/>
                    <a:pt x="4362308" y="61912"/>
                  </a:cubicBezTo>
                  <a:cubicBezTo>
                    <a:pt x="4362308" y="79437"/>
                    <a:pt x="4376514" y="93643"/>
                    <a:pt x="4394039" y="93643"/>
                  </a:cubicBezTo>
                  <a:cubicBezTo>
                    <a:pt x="4411564" y="93643"/>
                    <a:pt x="4425770" y="79437"/>
                    <a:pt x="4425770" y="61912"/>
                  </a:cubicBezTo>
                  <a:cubicBezTo>
                    <a:pt x="4425770" y="44387"/>
                    <a:pt x="4411564" y="30181"/>
                    <a:pt x="4394039" y="30181"/>
                  </a:cubicBezTo>
                  <a:close/>
                  <a:moveTo>
                    <a:pt x="2664142" y="30181"/>
                  </a:moveTo>
                  <a:cubicBezTo>
                    <a:pt x="2646617" y="30181"/>
                    <a:pt x="2632411" y="44387"/>
                    <a:pt x="2632411" y="61912"/>
                  </a:cubicBezTo>
                  <a:cubicBezTo>
                    <a:pt x="2632411" y="79437"/>
                    <a:pt x="2646617" y="93643"/>
                    <a:pt x="2664142" y="93643"/>
                  </a:cubicBezTo>
                  <a:cubicBezTo>
                    <a:pt x="2681667" y="93643"/>
                    <a:pt x="2695873" y="79437"/>
                    <a:pt x="2695873" y="61912"/>
                  </a:cubicBezTo>
                  <a:cubicBezTo>
                    <a:pt x="2695873" y="44387"/>
                    <a:pt x="2681667" y="30181"/>
                    <a:pt x="2664142" y="30181"/>
                  </a:cubicBezTo>
                  <a:close/>
                  <a:moveTo>
                    <a:pt x="933450" y="30181"/>
                  </a:moveTo>
                  <a:cubicBezTo>
                    <a:pt x="915925" y="30181"/>
                    <a:pt x="901719" y="44387"/>
                    <a:pt x="901719" y="61912"/>
                  </a:cubicBezTo>
                  <a:cubicBezTo>
                    <a:pt x="901719" y="79437"/>
                    <a:pt x="915925" y="93643"/>
                    <a:pt x="933450" y="93643"/>
                  </a:cubicBezTo>
                  <a:cubicBezTo>
                    <a:pt x="950975" y="93643"/>
                    <a:pt x="965181" y="79437"/>
                    <a:pt x="965181" y="61912"/>
                  </a:cubicBezTo>
                  <a:cubicBezTo>
                    <a:pt x="965181" y="44387"/>
                    <a:pt x="950975" y="30181"/>
                    <a:pt x="933450" y="30181"/>
                  </a:cubicBezTo>
                  <a:close/>
                  <a:moveTo>
                    <a:pt x="61913" y="0"/>
                  </a:moveTo>
                  <a:lnTo>
                    <a:pt x="10453687" y="0"/>
                  </a:lnTo>
                  <a:cubicBezTo>
                    <a:pt x="10487881" y="0"/>
                    <a:pt x="10515600" y="27719"/>
                    <a:pt x="10515600" y="61913"/>
                  </a:cubicBezTo>
                  <a:lnTo>
                    <a:pt x="10515599" y="61913"/>
                  </a:lnTo>
                  <a:cubicBezTo>
                    <a:pt x="10515599" y="96107"/>
                    <a:pt x="10487880" y="123826"/>
                    <a:pt x="10453686" y="123826"/>
                  </a:cubicBezTo>
                  <a:lnTo>
                    <a:pt x="61913" y="123825"/>
                  </a:lnTo>
                  <a:cubicBezTo>
                    <a:pt x="44816" y="123825"/>
                    <a:pt x="29338" y="116895"/>
                    <a:pt x="18134" y="105691"/>
                  </a:cubicBezTo>
                  <a:lnTo>
                    <a:pt x="0" y="61913"/>
                  </a:lnTo>
                  <a:lnTo>
                    <a:pt x="18134" y="18134"/>
                  </a:lnTo>
                  <a:cubicBezTo>
                    <a:pt x="29338" y="6930"/>
                    <a:pt x="44816" y="0"/>
                    <a:pt x="6191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875538" y="3742869"/>
              <a:ext cx="756445" cy="123826"/>
            </a:xfrm>
            <a:custGeom>
              <a:avLst/>
              <a:gdLst>
                <a:gd name="connsiteX0" fmla="*/ 0 w 756445"/>
                <a:gd name="connsiteY0" fmla="*/ 0 h 123826"/>
                <a:gd name="connsiteX1" fmla="*/ 756445 w 756445"/>
                <a:gd name="connsiteY1" fmla="*/ 0 h 123826"/>
                <a:gd name="connsiteX2" fmla="*/ 694532 w 756445"/>
                <a:gd name="connsiteY2" fmla="*/ 61913 h 123826"/>
                <a:gd name="connsiteX3" fmla="*/ 756445 w 756445"/>
                <a:gd name="connsiteY3" fmla="*/ 123826 h 123826"/>
                <a:gd name="connsiteX4" fmla="*/ 0 w 756445"/>
                <a:gd name="connsiteY4" fmla="*/ 123826 h 123826"/>
                <a:gd name="connsiteX5" fmla="*/ 0 w 756445"/>
                <a:gd name="connsiteY5" fmla="*/ 0 h 123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6445" h="123826">
                  <a:moveTo>
                    <a:pt x="0" y="0"/>
                  </a:moveTo>
                  <a:lnTo>
                    <a:pt x="756445" y="0"/>
                  </a:lnTo>
                  <a:cubicBezTo>
                    <a:pt x="722251" y="0"/>
                    <a:pt x="694532" y="27719"/>
                    <a:pt x="694532" y="61913"/>
                  </a:cubicBezTo>
                  <a:cubicBezTo>
                    <a:pt x="694532" y="96107"/>
                    <a:pt x="722251" y="123826"/>
                    <a:pt x="756445" y="123826"/>
                  </a:cubicBezTo>
                  <a:lnTo>
                    <a:pt x="0" y="123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32" name="Freeform 131"/>
            <p:cNvSpPr/>
            <p:nvPr/>
          </p:nvSpPr>
          <p:spPr>
            <a:xfrm flipH="1">
              <a:off x="10585363" y="3742869"/>
              <a:ext cx="756445" cy="123826"/>
            </a:xfrm>
            <a:custGeom>
              <a:avLst/>
              <a:gdLst>
                <a:gd name="connsiteX0" fmla="*/ 0 w 756445"/>
                <a:gd name="connsiteY0" fmla="*/ 0 h 123826"/>
                <a:gd name="connsiteX1" fmla="*/ 756445 w 756445"/>
                <a:gd name="connsiteY1" fmla="*/ 0 h 123826"/>
                <a:gd name="connsiteX2" fmla="*/ 694532 w 756445"/>
                <a:gd name="connsiteY2" fmla="*/ 61913 h 123826"/>
                <a:gd name="connsiteX3" fmla="*/ 756445 w 756445"/>
                <a:gd name="connsiteY3" fmla="*/ 123826 h 123826"/>
                <a:gd name="connsiteX4" fmla="*/ 0 w 756445"/>
                <a:gd name="connsiteY4" fmla="*/ 123826 h 123826"/>
                <a:gd name="connsiteX5" fmla="*/ 0 w 756445"/>
                <a:gd name="connsiteY5" fmla="*/ 0 h 123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6445" h="123826">
                  <a:moveTo>
                    <a:pt x="0" y="0"/>
                  </a:moveTo>
                  <a:lnTo>
                    <a:pt x="756445" y="0"/>
                  </a:lnTo>
                  <a:cubicBezTo>
                    <a:pt x="722251" y="0"/>
                    <a:pt x="694532" y="27719"/>
                    <a:pt x="694532" y="61913"/>
                  </a:cubicBezTo>
                  <a:cubicBezTo>
                    <a:pt x="694532" y="96107"/>
                    <a:pt x="722251" y="123826"/>
                    <a:pt x="756445" y="123826"/>
                  </a:cubicBezTo>
                  <a:lnTo>
                    <a:pt x="0" y="123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2724818" y="2545549"/>
            <a:ext cx="140429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Bandwidth</a:t>
            </a:r>
          </a:p>
        </p:txBody>
      </p:sp>
      <p:sp>
        <p:nvSpPr>
          <p:cNvPr id="95" name="Rectangle 94"/>
          <p:cNvSpPr/>
          <p:nvPr/>
        </p:nvSpPr>
        <p:spPr>
          <a:xfrm>
            <a:off x="2135351" y="1419790"/>
            <a:ext cx="2525999" cy="1077218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Describes the amount of information that may be broadcast over a connection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6998566" y="2545549"/>
            <a:ext cx="87235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BSSID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6322746" y="1419790"/>
            <a:ext cx="2182518" cy="1077218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MAC address of an AP that has set up a Basic Service Set (BSS)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9928102" y="2545549"/>
            <a:ext cx="204397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Hotspot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9810738" y="1666011"/>
            <a:ext cx="2260948" cy="83099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place where a wireless network is available for public use </a:t>
            </a:r>
          </a:p>
        </p:txBody>
      </p:sp>
      <p:sp>
        <p:nvSpPr>
          <p:cNvPr id="130" name="TextBox 129"/>
          <p:cNvSpPr txBox="1"/>
          <p:nvPr/>
        </p:nvSpPr>
        <p:spPr>
          <a:xfrm flipH="1">
            <a:off x="8368787" y="4627302"/>
            <a:ext cx="126989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ISM band</a:t>
            </a:r>
          </a:p>
        </p:txBody>
      </p:sp>
      <p:sp>
        <p:nvSpPr>
          <p:cNvPr id="133" name="Rectangle 132"/>
          <p:cNvSpPr/>
          <p:nvPr/>
        </p:nvSpPr>
        <p:spPr>
          <a:xfrm flipH="1">
            <a:off x="7967568" y="5073314"/>
            <a:ext cx="2196410" cy="107721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set of frequencies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the international industrial, scientific, and medical communities</a:t>
            </a:r>
          </a:p>
        </p:txBody>
      </p:sp>
      <p:sp>
        <p:nvSpPr>
          <p:cNvPr id="134" name="TextBox 133"/>
          <p:cNvSpPr txBox="1"/>
          <p:nvPr/>
        </p:nvSpPr>
        <p:spPr>
          <a:xfrm flipH="1">
            <a:off x="4450036" y="4627302"/>
            <a:ext cx="214834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Access point (AP)</a:t>
            </a:r>
          </a:p>
        </p:txBody>
      </p:sp>
      <p:sp>
        <p:nvSpPr>
          <p:cNvPr id="135" name="Rectangle 134"/>
          <p:cNvSpPr/>
          <p:nvPr/>
        </p:nvSpPr>
        <p:spPr>
          <a:xfrm flipH="1">
            <a:off x="4445908" y="5073314"/>
            <a:ext cx="2148021" cy="83099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Used to connect wireless devices to a wireless/wired network</a:t>
            </a:r>
          </a:p>
        </p:txBody>
      </p:sp>
      <p:sp>
        <p:nvSpPr>
          <p:cNvPr id="136" name="TextBox 135"/>
          <p:cNvSpPr txBox="1"/>
          <p:nvPr/>
        </p:nvSpPr>
        <p:spPr>
          <a:xfrm flipH="1">
            <a:off x="880493" y="4627302"/>
            <a:ext cx="74251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-불탄고딕B" pitchFamily="18" charset="-127"/>
                <a:cs typeface="Arial" panose="020B0604020202020204" pitchFamily="34" charset="0"/>
              </a:rPr>
              <a:t>GSM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137" name="Rectangle 136"/>
          <p:cNvSpPr/>
          <p:nvPr/>
        </p:nvSpPr>
        <p:spPr>
          <a:xfrm flipH="1">
            <a:off x="120314" y="5073314"/>
            <a:ext cx="2284354" cy="107721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universal system used for mobile transportation for wireless networks worldwide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49F3462-4790-4A7E-9125-8674893297EE}"/>
              </a:ext>
            </a:extLst>
          </p:cNvPr>
          <p:cNvGrpSpPr/>
          <p:nvPr/>
        </p:nvGrpSpPr>
        <p:grpSpPr>
          <a:xfrm>
            <a:off x="2852465" y="3833592"/>
            <a:ext cx="1116013" cy="1876425"/>
            <a:chOff x="2852465" y="3833592"/>
            <a:chExt cx="1116013" cy="1876425"/>
          </a:xfrm>
        </p:grpSpPr>
        <p:grpSp>
          <p:nvGrpSpPr>
            <p:cNvPr id="26" name="Group 25"/>
            <p:cNvGrpSpPr/>
            <p:nvPr/>
          </p:nvGrpSpPr>
          <p:grpSpPr>
            <a:xfrm>
              <a:off x="2852465" y="3833592"/>
              <a:ext cx="1116013" cy="1876425"/>
              <a:chOff x="3305920" y="3833592"/>
              <a:chExt cx="1116013" cy="1876425"/>
            </a:xfrm>
          </p:grpSpPr>
          <p:sp>
            <p:nvSpPr>
              <p:cNvPr id="96" name="Freeform 7"/>
              <p:cNvSpPr>
                <a:spLocks/>
              </p:cNvSpPr>
              <p:nvPr/>
            </p:nvSpPr>
            <p:spPr bwMode="auto">
              <a:xfrm flipV="1">
                <a:off x="3500389" y="3833592"/>
                <a:ext cx="363538" cy="763587"/>
              </a:xfrm>
              <a:custGeom>
                <a:avLst/>
                <a:gdLst>
                  <a:gd name="T0" fmla="*/ 144 w 151"/>
                  <a:gd name="T1" fmla="*/ 0 h 318"/>
                  <a:gd name="T2" fmla="*/ 144 w 151"/>
                  <a:gd name="T3" fmla="*/ 239 h 318"/>
                  <a:gd name="T4" fmla="*/ 123 w 151"/>
                  <a:gd name="T5" fmla="*/ 289 h 318"/>
                  <a:gd name="T6" fmla="*/ 72 w 151"/>
                  <a:gd name="T7" fmla="*/ 310 h 318"/>
                  <a:gd name="T8" fmla="*/ 0 w 151"/>
                  <a:gd name="T9" fmla="*/ 310 h 318"/>
                  <a:gd name="T10" fmla="*/ 0 w 151"/>
                  <a:gd name="T11" fmla="*/ 318 h 318"/>
                  <a:gd name="T12" fmla="*/ 72 w 151"/>
                  <a:gd name="T13" fmla="*/ 318 h 318"/>
                  <a:gd name="T14" fmla="*/ 151 w 151"/>
                  <a:gd name="T15" fmla="*/ 239 h 318"/>
                  <a:gd name="T16" fmla="*/ 151 w 151"/>
                  <a:gd name="T17" fmla="*/ 0 h 318"/>
                  <a:gd name="T18" fmla="*/ 144 w 151"/>
                  <a:gd name="T1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1" h="318">
                    <a:moveTo>
                      <a:pt x="144" y="0"/>
                    </a:moveTo>
                    <a:cubicBezTo>
                      <a:pt x="144" y="239"/>
                      <a:pt x="144" y="239"/>
                      <a:pt x="144" y="239"/>
                    </a:cubicBezTo>
                    <a:cubicBezTo>
                      <a:pt x="144" y="258"/>
                      <a:pt x="136" y="276"/>
                      <a:pt x="123" y="289"/>
                    </a:cubicBezTo>
                    <a:cubicBezTo>
                      <a:pt x="110" y="302"/>
                      <a:pt x="92" y="310"/>
                      <a:pt x="72" y="310"/>
                    </a:cubicBezTo>
                    <a:cubicBezTo>
                      <a:pt x="0" y="310"/>
                      <a:pt x="0" y="310"/>
                      <a:pt x="0" y="310"/>
                    </a:cubicBezTo>
                    <a:cubicBezTo>
                      <a:pt x="0" y="318"/>
                      <a:pt x="0" y="318"/>
                      <a:pt x="0" y="318"/>
                    </a:cubicBezTo>
                    <a:cubicBezTo>
                      <a:pt x="72" y="318"/>
                      <a:pt x="72" y="318"/>
                      <a:pt x="72" y="318"/>
                    </a:cubicBezTo>
                    <a:cubicBezTo>
                      <a:pt x="116" y="318"/>
                      <a:pt x="151" y="282"/>
                      <a:pt x="151" y="239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44" y="0"/>
                      <a:pt x="144" y="0"/>
                      <a:pt x="144" y="0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97" name="Freeform 8"/>
              <p:cNvSpPr>
                <a:spLocks/>
              </p:cNvSpPr>
              <p:nvPr/>
            </p:nvSpPr>
            <p:spPr bwMode="auto">
              <a:xfrm flipV="1">
                <a:off x="3353545" y="4644805"/>
                <a:ext cx="1019175" cy="1017587"/>
              </a:xfrm>
              <a:custGeom>
                <a:avLst/>
                <a:gdLst>
                  <a:gd name="T0" fmla="*/ 421 w 425"/>
                  <a:gd name="T1" fmla="*/ 212 h 424"/>
                  <a:gd name="T2" fmla="*/ 425 w 425"/>
                  <a:gd name="T3" fmla="*/ 212 h 424"/>
                  <a:gd name="T4" fmla="*/ 213 w 425"/>
                  <a:gd name="T5" fmla="*/ 0 h 424"/>
                  <a:gd name="T6" fmla="*/ 0 w 425"/>
                  <a:gd name="T7" fmla="*/ 212 h 424"/>
                  <a:gd name="T8" fmla="*/ 213 w 425"/>
                  <a:gd name="T9" fmla="*/ 424 h 424"/>
                  <a:gd name="T10" fmla="*/ 425 w 425"/>
                  <a:gd name="T11" fmla="*/ 212 h 424"/>
                  <a:gd name="T12" fmla="*/ 421 w 425"/>
                  <a:gd name="T13" fmla="*/ 212 h 424"/>
                  <a:gd name="T14" fmla="*/ 417 w 425"/>
                  <a:gd name="T15" fmla="*/ 212 h 424"/>
                  <a:gd name="T16" fmla="*/ 357 w 425"/>
                  <a:gd name="T17" fmla="*/ 357 h 424"/>
                  <a:gd name="T18" fmla="*/ 213 w 425"/>
                  <a:gd name="T19" fmla="*/ 417 h 424"/>
                  <a:gd name="T20" fmla="*/ 68 w 425"/>
                  <a:gd name="T21" fmla="*/ 357 h 424"/>
                  <a:gd name="T22" fmla="*/ 8 w 425"/>
                  <a:gd name="T23" fmla="*/ 212 h 424"/>
                  <a:gd name="T24" fmla="*/ 68 w 425"/>
                  <a:gd name="T25" fmla="*/ 67 h 424"/>
                  <a:gd name="T26" fmla="*/ 213 w 425"/>
                  <a:gd name="T27" fmla="*/ 8 h 424"/>
                  <a:gd name="T28" fmla="*/ 357 w 425"/>
                  <a:gd name="T29" fmla="*/ 67 h 424"/>
                  <a:gd name="T30" fmla="*/ 417 w 425"/>
                  <a:gd name="T31" fmla="*/ 212 h 424"/>
                  <a:gd name="T32" fmla="*/ 421 w 425"/>
                  <a:gd name="T33" fmla="*/ 212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25" h="424">
                    <a:moveTo>
                      <a:pt x="421" y="212"/>
                    </a:moveTo>
                    <a:cubicBezTo>
                      <a:pt x="425" y="212"/>
                      <a:pt x="425" y="212"/>
                      <a:pt x="425" y="212"/>
                    </a:cubicBezTo>
                    <a:cubicBezTo>
                      <a:pt x="425" y="95"/>
                      <a:pt x="330" y="0"/>
                      <a:pt x="213" y="0"/>
                    </a:cubicBez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3" y="424"/>
                    </a:cubicBezTo>
                    <a:cubicBezTo>
                      <a:pt x="330" y="424"/>
                      <a:pt x="425" y="329"/>
                      <a:pt x="425" y="212"/>
                    </a:cubicBezTo>
                    <a:cubicBezTo>
                      <a:pt x="421" y="212"/>
                      <a:pt x="421" y="212"/>
                      <a:pt x="421" y="212"/>
                    </a:cubicBezTo>
                    <a:cubicBezTo>
                      <a:pt x="417" y="212"/>
                      <a:pt x="417" y="212"/>
                      <a:pt x="417" y="212"/>
                    </a:cubicBezTo>
                    <a:cubicBezTo>
                      <a:pt x="417" y="269"/>
                      <a:pt x="394" y="320"/>
                      <a:pt x="357" y="357"/>
                    </a:cubicBezTo>
                    <a:cubicBezTo>
                      <a:pt x="320" y="394"/>
                      <a:pt x="269" y="417"/>
                      <a:pt x="213" y="417"/>
                    </a:cubicBezTo>
                    <a:cubicBezTo>
                      <a:pt x="156" y="417"/>
                      <a:pt x="105" y="394"/>
                      <a:pt x="68" y="357"/>
                    </a:cubicBezTo>
                    <a:cubicBezTo>
                      <a:pt x="31" y="320"/>
                      <a:pt x="8" y="269"/>
                      <a:pt x="8" y="212"/>
                    </a:cubicBezTo>
                    <a:cubicBezTo>
                      <a:pt x="8" y="156"/>
                      <a:pt x="31" y="104"/>
                      <a:pt x="68" y="67"/>
                    </a:cubicBezTo>
                    <a:cubicBezTo>
                      <a:pt x="105" y="30"/>
                      <a:pt x="156" y="8"/>
                      <a:pt x="213" y="8"/>
                    </a:cubicBezTo>
                    <a:cubicBezTo>
                      <a:pt x="269" y="8"/>
                      <a:pt x="320" y="30"/>
                      <a:pt x="357" y="67"/>
                    </a:cubicBezTo>
                    <a:cubicBezTo>
                      <a:pt x="394" y="104"/>
                      <a:pt x="417" y="156"/>
                      <a:pt x="417" y="212"/>
                    </a:cubicBezTo>
                    <a:lnTo>
                      <a:pt x="421" y="21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98" name="Freeform 9"/>
              <p:cNvSpPr>
                <a:spLocks noEditPoints="1"/>
              </p:cNvSpPr>
              <p:nvPr/>
            </p:nvSpPr>
            <p:spPr bwMode="auto">
              <a:xfrm flipV="1">
                <a:off x="3305920" y="4597180"/>
                <a:ext cx="1116013" cy="1112837"/>
              </a:xfrm>
              <a:custGeom>
                <a:avLst/>
                <a:gdLst>
                  <a:gd name="T0" fmla="*/ 465 w 465"/>
                  <a:gd name="T1" fmla="*/ 232 h 464"/>
                  <a:gd name="T2" fmla="*/ 463 w 465"/>
                  <a:gd name="T3" fmla="*/ 232 h 464"/>
                  <a:gd name="T4" fmla="*/ 461 w 465"/>
                  <a:gd name="T5" fmla="*/ 232 h 464"/>
                  <a:gd name="T6" fmla="*/ 394 w 465"/>
                  <a:gd name="T7" fmla="*/ 394 h 464"/>
                  <a:gd name="T8" fmla="*/ 236 w 465"/>
                  <a:gd name="T9" fmla="*/ 461 h 464"/>
                  <a:gd name="T10" fmla="*/ 236 w 465"/>
                  <a:gd name="T11" fmla="*/ 464 h 464"/>
                  <a:gd name="T12" fmla="*/ 465 w 465"/>
                  <a:gd name="T13" fmla="*/ 232 h 464"/>
                  <a:gd name="T14" fmla="*/ 233 w 465"/>
                  <a:gd name="T15" fmla="*/ 0 h 464"/>
                  <a:gd name="T16" fmla="*/ 0 w 465"/>
                  <a:gd name="T17" fmla="*/ 232 h 464"/>
                  <a:gd name="T18" fmla="*/ 229 w 465"/>
                  <a:gd name="T19" fmla="*/ 464 h 464"/>
                  <a:gd name="T20" fmla="*/ 229 w 465"/>
                  <a:gd name="T21" fmla="*/ 461 h 464"/>
                  <a:gd name="T22" fmla="*/ 71 w 465"/>
                  <a:gd name="T23" fmla="*/ 394 h 464"/>
                  <a:gd name="T24" fmla="*/ 4 w 465"/>
                  <a:gd name="T25" fmla="*/ 232 h 464"/>
                  <a:gd name="T26" fmla="*/ 71 w 465"/>
                  <a:gd name="T27" fmla="*/ 71 h 464"/>
                  <a:gd name="T28" fmla="*/ 233 w 465"/>
                  <a:gd name="T29" fmla="*/ 4 h 464"/>
                  <a:gd name="T30" fmla="*/ 394 w 465"/>
                  <a:gd name="T31" fmla="*/ 71 h 464"/>
                  <a:gd name="T32" fmla="*/ 461 w 465"/>
                  <a:gd name="T33" fmla="*/ 232 h 464"/>
                  <a:gd name="T34" fmla="*/ 463 w 465"/>
                  <a:gd name="T35" fmla="*/ 232 h 464"/>
                  <a:gd name="T36" fmla="*/ 465 w 465"/>
                  <a:gd name="T37" fmla="*/ 232 h 464"/>
                  <a:gd name="T38" fmla="*/ 233 w 465"/>
                  <a:gd name="T39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65" h="464">
                    <a:moveTo>
                      <a:pt x="465" y="232"/>
                    </a:moveTo>
                    <a:cubicBezTo>
                      <a:pt x="463" y="232"/>
                      <a:pt x="463" y="232"/>
                      <a:pt x="463" y="232"/>
                    </a:cubicBezTo>
                    <a:cubicBezTo>
                      <a:pt x="461" y="232"/>
                      <a:pt x="461" y="232"/>
                      <a:pt x="461" y="232"/>
                    </a:cubicBezTo>
                    <a:cubicBezTo>
                      <a:pt x="461" y="295"/>
                      <a:pt x="435" y="352"/>
                      <a:pt x="394" y="394"/>
                    </a:cubicBezTo>
                    <a:cubicBezTo>
                      <a:pt x="354" y="434"/>
                      <a:pt x="298" y="460"/>
                      <a:pt x="236" y="461"/>
                    </a:cubicBezTo>
                    <a:cubicBezTo>
                      <a:pt x="236" y="464"/>
                      <a:pt x="236" y="464"/>
                      <a:pt x="236" y="464"/>
                    </a:cubicBezTo>
                    <a:cubicBezTo>
                      <a:pt x="363" y="462"/>
                      <a:pt x="465" y="359"/>
                      <a:pt x="465" y="232"/>
                    </a:cubicBezTo>
                    <a:moveTo>
                      <a:pt x="233" y="0"/>
                    </a:moveTo>
                    <a:cubicBezTo>
                      <a:pt x="104" y="0"/>
                      <a:pt x="0" y="104"/>
                      <a:pt x="0" y="232"/>
                    </a:cubicBezTo>
                    <a:cubicBezTo>
                      <a:pt x="0" y="359"/>
                      <a:pt x="102" y="462"/>
                      <a:pt x="229" y="464"/>
                    </a:cubicBezTo>
                    <a:cubicBezTo>
                      <a:pt x="229" y="461"/>
                      <a:pt x="229" y="461"/>
                      <a:pt x="229" y="461"/>
                    </a:cubicBezTo>
                    <a:cubicBezTo>
                      <a:pt x="167" y="460"/>
                      <a:pt x="112" y="434"/>
                      <a:pt x="71" y="394"/>
                    </a:cubicBezTo>
                    <a:cubicBezTo>
                      <a:pt x="30" y="352"/>
                      <a:pt x="4" y="295"/>
                      <a:pt x="4" y="232"/>
                    </a:cubicBezTo>
                    <a:cubicBezTo>
                      <a:pt x="4" y="169"/>
                      <a:pt x="30" y="112"/>
                      <a:pt x="71" y="71"/>
                    </a:cubicBezTo>
                    <a:cubicBezTo>
                      <a:pt x="112" y="29"/>
                      <a:pt x="169" y="4"/>
                      <a:pt x="233" y="4"/>
                    </a:cubicBezTo>
                    <a:cubicBezTo>
                      <a:pt x="296" y="4"/>
                      <a:pt x="353" y="29"/>
                      <a:pt x="394" y="71"/>
                    </a:cubicBezTo>
                    <a:cubicBezTo>
                      <a:pt x="435" y="112"/>
                      <a:pt x="461" y="169"/>
                      <a:pt x="461" y="232"/>
                    </a:cubicBezTo>
                    <a:cubicBezTo>
                      <a:pt x="463" y="232"/>
                      <a:pt x="463" y="232"/>
                      <a:pt x="463" y="232"/>
                    </a:cubicBezTo>
                    <a:cubicBezTo>
                      <a:pt x="465" y="232"/>
                      <a:pt x="465" y="232"/>
                      <a:pt x="465" y="232"/>
                    </a:cubicBezTo>
                    <a:cubicBezTo>
                      <a:pt x="465" y="104"/>
                      <a:pt x="361" y="0"/>
                      <a:pt x="233" y="0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99" name="Freeform 10"/>
              <p:cNvSpPr>
                <a:spLocks/>
              </p:cNvSpPr>
              <p:nvPr/>
            </p:nvSpPr>
            <p:spPr bwMode="auto">
              <a:xfrm flipV="1">
                <a:off x="3855195" y="4597179"/>
                <a:ext cx="17463" cy="6350"/>
              </a:xfrm>
              <a:custGeom>
                <a:avLst/>
                <a:gdLst>
                  <a:gd name="T0" fmla="*/ 7 w 7"/>
                  <a:gd name="T1" fmla="*/ 0 h 3"/>
                  <a:gd name="T2" fmla="*/ 4 w 7"/>
                  <a:gd name="T3" fmla="*/ 0 h 3"/>
                  <a:gd name="T4" fmla="*/ 0 w 7"/>
                  <a:gd name="T5" fmla="*/ 0 h 3"/>
                  <a:gd name="T6" fmla="*/ 0 w 7"/>
                  <a:gd name="T7" fmla="*/ 3 h 3"/>
                  <a:gd name="T8" fmla="*/ 4 w 7"/>
                  <a:gd name="T9" fmla="*/ 3 h 3"/>
                  <a:gd name="T10" fmla="*/ 7 w 7"/>
                  <a:gd name="T11" fmla="*/ 3 h 3"/>
                  <a:gd name="T12" fmla="*/ 7 w 7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3">
                    <a:moveTo>
                      <a:pt x="7" y="0"/>
                    </a:moveTo>
                    <a:cubicBezTo>
                      <a:pt x="6" y="0"/>
                      <a:pt x="5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3"/>
                      <a:pt x="4" y="3"/>
                    </a:cubicBezTo>
                    <a:cubicBezTo>
                      <a:pt x="5" y="3"/>
                      <a:pt x="6" y="3"/>
                      <a:pt x="7" y="3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41" name="Group 85"/>
            <p:cNvGrpSpPr/>
            <p:nvPr/>
          </p:nvGrpSpPr>
          <p:grpSpPr>
            <a:xfrm>
              <a:off x="3182141" y="4850157"/>
              <a:ext cx="456661" cy="606883"/>
              <a:chOff x="5575100" y="3734191"/>
              <a:chExt cx="315602" cy="419419"/>
            </a:xfrm>
            <a:solidFill>
              <a:schemeClr val="accent2"/>
            </a:solidFill>
          </p:grpSpPr>
          <p:sp>
            <p:nvSpPr>
              <p:cNvPr id="142" name="Freeform 108"/>
              <p:cNvSpPr>
                <a:spLocks noEditPoints="1"/>
              </p:cNvSpPr>
              <p:nvPr/>
            </p:nvSpPr>
            <p:spPr bwMode="auto">
              <a:xfrm>
                <a:off x="5575100" y="3734191"/>
                <a:ext cx="315602" cy="419419"/>
              </a:xfrm>
              <a:custGeom>
                <a:avLst/>
                <a:gdLst/>
                <a:ahLst/>
                <a:cxnLst>
                  <a:cxn ang="0">
                    <a:pos x="136" y="2"/>
                  </a:cxn>
                  <a:cxn ang="0">
                    <a:pos x="92" y="13"/>
                  </a:cxn>
                  <a:cxn ang="0">
                    <a:pos x="56" y="35"/>
                  </a:cxn>
                  <a:cxn ang="0">
                    <a:pos x="25" y="67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5" y="187"/>
                  </a:cxn>
                  <a:cxn ang="0">
                    <a:pos x="25" y="236"/>
                  </a:cxn>
                  <a:cxn ang="0">
                    <a:pos x="63" y="274"/>
                  </a:cxn>
                  <a:cxn ang="0">
                    <a:pos x="69" y="278"/>
                  </a:cxn>
                  <a:cxn ang="0">
                    <a:pos x="76" y="301"/>
                  </a:cxn>
                  <a:cxn ang="0">
                    <a:pos x="76" y="354"/>
                  </a:cxn>
                  <a:cxn ang="0">
                    <a:pos x="83" y="372"/>
                  </a:cxn>
                  <a:cxn ang="0">
                    <a:pos x="140" y="401"/>
                  </a:cxn>
                  <a:cxn ang="0">
                    <a:pos x="150" y="405"/>
                  </a:cxn>
                  <a:cxn ang="0">
                    <a:pos x="214" y="376"/>
                  </a:cxn>
                  <a:cxn ang="0">
                    <a:pos x="225" y="367"/>
                  </a:cxn>
                  <a:cxn ang="0">
                    <a:pos x="228" y="303"/>
                  </a:cxn>
                  <a:cxn ang="0">
                    <a:pos x="230" y="289"/>
                  </a:cxn>
                  <a:cxn ang="0">
                    <a:pos x="243" y="270"/>
                  </a:cxn>
                  <a:cxn ang="0">
                    <a:pos x="261" y="256"/>
                  </a:cxn>
                  <a:cxn ang="0">
                    <a:pos x="288" y="216"/>
                  </a:cxn>
                  <a:cxn ang="0">
                    <a:pos x="301" y="169"/>
                  </a:cxn>
                  <a:cxn ang="0">
                    <a:pos x="301" y="136"/>
                  </a:cxn>
                  <a:cxn ang="0">
                    <a:pos x="290" y="93"/>
                  </a:cxn>
                  <a:cxn ang="0">
                    <a:pos x="268" y="57"/>
                  </a:cxn>
                  <a:cxn ang="0">
                    <a:pos x="236" y="28"/>
                  </a:cxn>
                  <a:cxn ang="0">
                    <a:pos x="196" y="8"/>
                  </a:cxn>
                  <a:cxn ang="0">
                    <a:pos x="150" y="0"/>
                  </a:cxn>
                  <a:cxn ang="0">
                    <a:pos x="100" y="354"/>
                  </a:cxn>
                  <a:cxn ang="0">
                    <a:pos x="203" y="303"/>
                  </a:cxn>
                  <a:cxn ang="0">
                    <a:pos x="100" y="303"/>
                  </a:cxn>
                  <a:cxn ang="0">
                    <a:pos x="203" y="303"/>
                  </a:cxn>
                  <a:cxn ang="0">
                    <a:pos x="230" y="249"/>
                  </a:cxn>
                  <a:cxn ang="0">
                    <a:pos x="210" y="270"/>
                  </a:cxn>
                  <a:cxn ang="0">
                    <a:pos x="96" y="278"/>
                  </a:cxn>
                  <a:cxn ang="0">
                    <a:pos x="85" y="260"/>
                  </a:cxn>
                  <a:cxn ang="0">
                    <a:pos x="67" y="245"/>
                  </a:cxn>
                  <a:cxn ang="0">
                    <a:pos x="40" y="211"/>
                  </a:cxn>
                  <a:cxn ang="0">
                    <a:pos x="27" y="167"/>
                  </a:cxn>
                  <a:cxn ang="0">
                    <a:pos x="25" y="140"/>
                  </a:cxn>
                  <a:cxn ang="0">
                    <a:pos x="36" y="104"/>
                  </a:cxn>
                  <a:cxn ang="0">
                    <a:pos x="54" y="71"/>
                  </a:cxn>
                  <a:cxn ang="0">
                    <a:pos x="82" y="47"/>
                  </a:cxn>
                  <a:cxn ang="0">
                    <a:pos x="114" y="31"/>
                  </a:cxn>
                  <a:cxn ang="0">
                    <a:pos x="150" y="26"/>
                  </a:cxn>
                  <a:cxn ang="0">
                    <a:pos x="176" y="29"/>
                  </a:cxn>
                  <a:cxn ang="0">
                    <a:pos x="212" y="42"/>
                  </a:cxn>
                  <a:cxn ang="0">
                    <a:pos x="239" y="64"/>
                  </a:cxn>
                  <a:cxn ang="0">
                    <a:pos x="261" y="93"/>
                  </a:cxn>
                  <a:cxn ang="0">
                    <a:pos x="274" y="127"/>
                  </a:cxn>
                  <a:cxn ang="0">
                    <a:pos x="277" y="153"/>
                  </a:cxn>
                  <a:cxn ang="0">
                    <a:pos x="270" y="192"/>
                  </a:cxn>
                  <a:cxn ang="0">
                    <a:pos x="250" y="229"/>
                  </a:cxn>
                  <a:cxn ang="0">
                    <a:pos x="232" y="249"/>
                  </a:cxn>
                </a:cxnLst>
                <a:rect l="0" t="0" r="r" b="b"/>
                <a:pathLst>
                  <a:path w="303" h="405">
                    <a:moveTo>
                      <a:pt x="150" y="0"/>
                    </a:moveTo>
                    <a:lnTo>
                      <a:pt x="150" y="0"/>
                    </a:lnTo>
                    <a:lnTo>
                      <a:pt x="136" y="2"/>
                    </a:lnTo>
                    <a:lnTo>
                      <a:pt x="121" y="4"/>
                    </a:lnTo>
                    <a:lnTo>
                      <a:pt x="107" y="8"/>
                    </a:lnTo>
                    <a:lnTo>
                      <a:pt x="92" y="13"/>
                    </a:lnTo>
                    <a:lnTo>
                      <a:pt x="80" y="18"/>
                    </a:lnTo>
                    <a:lnTo>
                      <a:pt x="67" y="28"/>
                    </a:lnTo>
                    <a:lnTo>
                      <a:pt x="56" y="35"/>
                    </a:lnTo>
                    <a:lnTo>
                      <a:pt x="45" y="46"/>
                    </a:lnTo>
                    <a:lnTo>
                      <a:pt x="34" y="57"/>
                    </a:lnTo>
                    <a:lnTo>
                      <a:pt x="25" y="67"/>
                    </a:lnTo>
                    <a:lnTo>
                      <a:pt x="18" y="80"/>
                    </a:lnTo>
                    <a:lnTo>
                      <a:pt x="13" y="93"/>
                    </a:lnTo>
                    <a:lnTo>
                      <a:pt x="7" y="107"/>
                    </a:lnTo>
                    <a:lnTo>
                      <a:pt x="4" y="122"/>
                    </a:lnTo>
                    <a:lnTo>
                      <a:pt x="2" y="136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171"/>
                    </a:lnTo>
                    <a:lnTo>
                      <a:pt x="5" y="187"/>
                    </a:lnTo>
                    <a:lnTo>
                      <a:pt x="9" y="205"/>
                    </a:lnTo>
                    <a:lnTo>
                      <a:pt x="16" y="221"/>
                    </a:lnTo>
                    <a:lnTo>
                      <a:pt x="25" y="236"/>
                    </a:lnTo>
                    <a:lnTo>
                      <a:pt x="36" y="251"/>
                    </a:lnTo>
                    <a:lnTo>
                      <a:pt x="49" y="263"/>
                    </a:lnTo>
                    <a:lnTo>
                      <a:pt x="63" y="274"/>
                    </a:lnTo>
                    <a:lnTo>
                      <a:pt x="65" y="276"/>
                    </a:lnTo>
                    <a:lnTo>
                      <a:pt x="65" y="276"/>
                    </a:lnTo>
                    <a:lnTo>
                      <a:pt x="69" y="278"/>
                    </a:lnTo>
                    <a:lnTo>
                      <a:pt x="71" y="281"/>
                    </a:lnTo>
                    <a:lnTo>
                      <a:pt x="74" y="290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6" y="354"/>
                    </a:lnTo>
                    <a:lnTo>
                      <a:pt x="76" y="354"/>
                    </a:lnTo>
                    <a:lnTo>
                      <a:pt x="76" y="359"/>
                    </a:lnTo>
                    <a:lnTo>
                      <a:pt x="80" y="367"/>
                    </a:lnTo>
                    <a:lnTo>
                      <a:pt x="83" y="372"/>
                    </a:lnTo>
                    <a:lnTo>
                      <a:pt x="89" y="376"/>
                    </a:lnTo>
                    <a:lnTo>
                      <a:pt x="140" y="401"/>
                    </a:lnTo>
                    <a:lnTo>
                      <a:pt x="140" y="401"/>
                    </a:lnTo>
                    <a:lnTo>
                      <a:pt x="145" y="403"/>
                    </a:lnTo>
                    <a:lnTo>
                      <a:pt x="150" y="405"/>
                    </a:lnTo>
                    <a:lnTo>
                      <a:pt x="150" y="405"/>
                    </a:lnTo>
                    <a:lnTo>
                      <a:pt x="158" y="403"/>
                    </a:lnTo>
                    <a:lnTo>
                      <a:pt x="163" y="401"/>
                    </a:lnTo>
                    <a:lnTo>
                      <a:pt x="214" y="376"/>
                    </a:lnTo>
                    <a:lnTo>
                      <a:pt x="214" y="376"/>
                    </a:lnTo>
                    <a:lnTo>
                      <a:pt x="219" y="372"/>
                    </a:lnTo>
                    <a:lnTo>
                      <a:pt x="225" y="367"/>
                    </a:lnTo>
                    <a:lnTo>
                      <a:pt x="227" y="359"/>
                    </a:lnTo>
                    <a:lnTo>
                      <a:pt x="228" y="354"/>
                    </a:lnTo>
                    <a:lnTo>
                      <a:pt x="228" y="303"/>
                    </a:lnTo>
                    <a:lnTo>
                      <a:pt x="228" y="303"/>
                    </a:lnTo>
                    <a:lnTo>
                      <a:pt x="228" y="296"/>
                    </a:lnTo>
                    <a:lnTo>
                      <a:pt x="230" y="289"/>
                    </a:lnTo>
                    <a:lnTo>
                      <a:pt x="236" y="278"/>
                    </a:lnTo>
                    <a:lnTo>
                      <a:pt x="241" y="272"/>
                    </a:lnTo>
                    <a:lnTo>
                      <a:pt x="243" y="270"/>
                    </a:lnTo>
                    <a:lnTo>
                      <a:pt x="248" y="267"/>
                    </a:lnTo>
                    <a:lnTo>
                      <a:pt x="248" y="267"/>
                    </a:lnTo>
                    <a:lnTo>
                      <a:pt x="261" y="256"/>
                    </a:lnTo>
                    <a:lnTo>
                      <a:pt x="272" y="243"/>
                    </a:lnTo>
                    <a:lnTo>
                      <a:pt x="281" y="231"/>
                    </a:lnTo>
                    <a:lnTo>
                      <a:pt x="288" y="216"/>
                    </a:lnTo>
                    <a:lnTo>
                      <a:pt x="294" y="200"/>
                    </a:lnTo>
                    <a:lnTo>
                      <a:pt x="299" y="185"/>
                    </a:lnTo>
                    <a:lnTo>
                      <a:pt x="301" y="169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1" y="136"/>
                    </a:lnTo>
                    <a:lnTo>
                      <a:pt x="299" y="122"/>
                    </a:lnTo>
                    <a:lnTo>
                      <a:pt x="295" y="107"/>
                    </a:lnTo>
                    <a:lnTo>
                      <a:pt x="290" y="93"/>
                    </a:lnTo>
                    <a:lnTo>
                      <a:pt x="285" y="80"/>
                    </a:lnTo>
                    <a:lnTo>
                      <a:pt x="275" y="67"/>
                    </a:lnTo>
                    <a:lnTo>
                      <a:pt x="268" y="57"/>
                    </a:lnTo>
                    <a:lnTo>
                      <a:pt x="257" y="46"/>
                    </a:lnTo>
                    <a:lnTo>
                      <a:pt x="246" y="35"/>
                    </a:lnTo>
                    <a:lnTo>
                      <a:pt x="236" y="28"/>
                    </a:lnTo>
                    <a:lnTo>
                      <a:pt x="223" y="18"/>
                    </a:lnTo>
                    <a:lnTo>
                      <a:pt x="210" y="13"/>
                    </a:lnTo>
                    <a:lnTo>
                      <a:pt x="196" y="8"/>
                    </a:lnTo>
                    <a:lnTo>
                      <a:pt x="181" y="4"/>
                    </a:lnTo>
                    <a:lnTo>
                      <a:pt x="167" y="2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379"/>
                    </a:moveTo>
                    <a:lnTo>
                      <a:pt x="100" y="354"/>
                    </a:lnTo>
                    <a:lnTo>
                      <a:pt x="203" y="354"/>
                    </a:lnTo>
                    <a:lnTo>
                      <a:pt x="150" y="379"/>
                    </a:lnTo>
                    <a:close/>
                    <a:moveTo>
                      <a:pt x="203" y="303"/>
                    </a:moveTo>
                    <a:lnTo>
                      <a:pt x="203" y="328"/>
                    </a:lnTo>
                    <a:lnTo>
                      <a:pt x="100" y="328"/>
                    </a:lnTo>
                    <a:lnTo>
                      <a:pt x="100" y="303"/>
                    </a:lnTo>
                    <a:lnTo>
                      <a:pt x="100" y="303"/>
                    </a:lnTo>
                    <a:lnTo>
                      <a:pt x="203" y="303"/>
                    </a:lnTo>
                    <a:lnTo>
                      <a:pt x="203" y="303"/>
                    </a:lnTo>
                    <a:close/>
                    <a:moveTo>
                      <a:pt x="232" y="249"/>
                    </a:moveTo>
                    <a:lnTo>
                      <a:pt x="232" y="249"/>
                    </a:lnTo>
                    <a:lnTo>
                      <a:pt x="230" y="249"/>
                    </a:lnTo>
                    <a:lnTo>
                      <a:pt x="223" y="254"/>
                    </a:lnTo>
                    <a:lnTo>
                      <a:pt x="214" y="263"/>
                    </a:lnTo>
                    <a:lnTo>
                      <a:pt x="210" y="270"/>
                    </a:lnTo>
                    <a:lnTo>
                      <a:pt x="207" y="278"/>
                    </a:lnTo>
                    <a:lnTo>
                      <a:pt x="96" y="278"/>
                    </a:lnTo>
                    <a:lnTo>
                      <a:pt x="96" y="278"/>
                    </a:lnTo>
                    <a:lnTo>
                      <a:pt x="94" y="270"/>
                    </a:lnTo>
                    <a:lnTo>
                      <a:pt x="91" y="265"/>
                    </a:lnTo>
                    <a:lnTo>
                      <a:pt x="85" y="260"/>
                    </a:lnTo>
                    <a:lnTo>
                      <a:pt x="78" y="254"/>
                    </a:lnTo>
                    <a:lnTo>
                      <a:pt x="78" y="254"/>
                    </a:lnTo>
                    <a:lnTo>
                      <a:pt x="67" y="245"/>
                    </a:lnTo>
                    <a:lnTo>
                      <a:pt x="56" y="234"/>
                    </a:lnTo>
                    <a:lnTo>
                      <a:pt x="47" y="223"/>
                    </a:lnTo>
                    <a:lnTo>
                      <a:pt x="40" y="211"/>
                    </a:lnTo>
                    <a:lnTo>
                      <a:pt x="34" y="196"/>
                    </a:lnTo>
                    <a:lnTo>
                      <a:pt x="29" y="182"/>
                    </a:lnTo>
                    <a:lnTo>
                      <a:pt x="27" y="167"/>
                    </a:lnTo>
                    <a:lnTo>
                      <a:pt x="25" y="153"/>
                    </a:lnTo>
                    <a:lnTo>
                      <a:pt x="25" y="153"/>
                    </a:lnTo>
                    <a:lnTo>
                      <a:pt x="25" y="140"/>
                    </a:lnTo>
                    <a:lnTo>
                      <a:pt x="27" y="127"/>
                    </a:lnTo>
                    <a:lnTo>
                      <a:pt x="31" y="115"/>
                    </a:lnTo>
                    <a:lnTo>
                      <a:pt x="36" y="104"/>
                    </a:lnTo>
                    <a:lnTo>
                      <a:pt x="40" y="93"/>
                    </a:lnTo>
                    <a:lnTo>
                      <a:pt x="47" y="82"/>
                    </a:lnTo>
                    <a:lnTo>
                      <a:pt x="54" y="71"/>
                    </a:lnTo>
                    <a:lnTo>
                      <a:pt x="62" y="64"/>
                    </a:lnTo>
                    <a:lnTo>
                      <a:pt x="71" y="55"/>
                    </a:lnTo>
                    <a:lnTo>
                      <a:pt x="82" y="47"/>
                    </a:lnTo>
                    <a:lnTo>
                      <a:pt x="91" y="42"/>
                    </a:lnTo>
                    <a:lnTo>
                      <a:pt x="101" y="37"/>
                    </a:lnTo>
                    <a:lnTo>
                      <a:pt x="114" y="31"/>
                    </a:lnTo>
                    <a:lnTo>
                      <a:pt x="125" y="29"/>
                    </a:lnTo>
                    <a:lnTo>
                      <a:pt x="138" y="28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65" y="28"/>
                    </a:lnTo>
                    <a:lnTo>
                      <a:pt x="176" y="29"/>
                    </a:lnTo>
                    <a:lnTo>
                      <a:pt x="188" y="31"/>
                    </a:lnTo>
                    <a:lnTo>
                      <a:pt x="199" y="37"/>
                    </a:lnTo>
                    <a:lnTo>
                      <a:pt x="212" y="42"/>
                    </a:lnTo>
                    <a:lnTo>
                      <a:pt x="221" y="47"/>
                    </a:lnTo>
                    <a:lnTo>
                      <a:pt x="232" y="55"/>
                    </a:lnTo>
                    <a:lnTo>
                      <a:pt x="239" y="64"/>
                    </a:lnTo>
                    <a:lnTo>
                      <a:pt x="248" y="71"/>
                    </a:lnTo>
                    <a:lnTo>
                      <a:pt x="256" y="82"/>
                    </a:lnTo>
                    <a:lnTo>
                      <a:pt x="261" y="93"/>
                    </a:lnTo>
                    <a:lnTo>
                      <a:pt x="266" y="104"/>
                    </a:lnTo>
                    <a:lnTo>
                      <a:pt x="272" y="115"/>
                    </a:lnTo>
                    <a:lnTo>
                      <a:pt x="274" y="127"/>
                    </a:lnTo>
                    <a:lnTo>
                      <a:pt x="275" y="140"/>
                    </a:lnTo>
                    <a:lnTo>
                      <a:pt x="277" y="153"/>
                    </a:lnTo>
                    <a:lnTo>
                      <a:pt x="277" y="153"/>
                    </a:lnTo>
                    <a:lnTo>
                      <a:pt x="275" y="165"/>
                    </a:lnTo>
                    <a:lnTo>
                      <a:pt x="274" y="180"/>
                    </a:lnTo>
                    <a:lnTo>
                      <a:pt x="270" y="192"/>
                    </a:lnTo>
                    <a:lnTo>
                      <a:pt x="265" y="205"/>
                    </a:lnTo>
                    <a:lnTo>
                      <a:pt x="259" y="218"/>
                    </a:lnTo>
                    <a:lnTo>
                      <a:pt x="250" y="229"/>
                    </a:lnTo>
                    <a:lnTo>
                      <a:pt x="243" y="240"/>
                    </a:lnTo>
                    <a:lnTo>
                      <a:pt x="232" y="249"/>
                    </a:lnTo>
                    <a:lnTo>
                      <a:pt x="232" y="24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43" name="Freeform 109"/>
              <p:cNvSpPr>
                <a:spLocks/>
              </p:cNvSpPr>
              <p:nvPr/>
            </p:nvSpPr>
            <p:spPr bwMode="auto">
              <a:xfrm>
                <a:off x="5732901" y="3788176"/>
                <a:ext cx="103817" cy="103817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4" y="22"/>
                  </a:cxn>
                  <a:cxn ang="0">
                    <a:pos x="9" y="24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24" y="27"/>
                  </a:cxn>
                  <a:cxn ang="0">
                    <a:pos x="35" y="31"/>
                  </a:cxn>
                  <a:cxn ang="0">
                    <a:pos x="46" y="36"/>
                  </a:cxn>
                  <a:cxn ang="0">
                    <a:pos x="57" y="44"/>
                  </a:cxn>
                  <a:cxn ang="0">
                    <a:pos x="64" y="53"/>
                  </a:cxn>
                  <a:cxn ang="0">
                    <a:pos x="71" y="64"/>
                  </a:cxn>
                  <a:cxn ang="0">
                    <a:pos x="75" y="76"/>
                  </a:cxn>
                  <a:cxn ang="0">
                    <a:pos x="77" y="89"/>
                  </a:cxn>
                  <a:cxn ang="0">
                    <a:pos x="77" y="89"/>
                  </a:cxn>
                  <a:cxn ang="0">
                    <a:pos x="78" y="94"/>
                  </a:cxn>
                  <a:cxn ang="0">
                    <a:pos x="80" y="98"/>
                  </a:cxn>
                  <a:cxn ang="0">
                    <a:pos x="84" y="102"/>
                  </a:cxn>
                  <a:cxn ang="0">
                    <a:pos x="89" y="102"/>
                  </a:cxn>
                  <a:cxn ang="0">
                    <a:pos x="89" y="102"/>
                  </a:cxn>
                  <a:cxn ang="0">
                    <a:pos x="95" y="102"/>
                  </a:cxn>
                  <a:cxn ang="0">
                    <a:pos x="98" y="98"/>
                  </a:cxn>
                  <a:cxn ang="0">
                    <a:pos x="100" y="94"/>
                  </a:cxn>
                  <a:cxn ang="0">
                    <a:pos x="102" y="89"/>
                  </a:cxn>
                  <a:cxn ang="0">
                    <a:pos x="102" y="89"/>
                  </a:cxn>
                  <a:cxn ang="0">
                    <a:pos x="100" y="69"/>
                  </a:cxn>
                  <a:cxn ang="0">
                    <a:pos x="95" y="51"/>
                  </a:cxn>
                  <a:cxn ang="0">
                    <a:pos x="86" y="36"/>
                  </a:cxn>
                  <a:cxn ang="0">
                    <a:pos x="75" y="24"/>
                  </a:cxn>
                  <a:cxn ang="0">
                    <a:pos x="60" y="13"/>
                  </a:cxn>
                  <a:cxn ang="0">
                    <a:pos x="46" y="6"/>
                  </a:cxn>
                  <a:cxn ang="0">
                    <a:pos x="29" y="2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02" h="102">
                    <a:moveTo>
                      <a:pt x="13" y="0"/>
                    </a:moveTo>
                    <a:lnTo>
                      <a:pt x="13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4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24" y="27"/>
                    </a:lnTo>
                    <a:lnTo>
                      <a:pt x="35" y="31"/>
                    </a:lnTo>
                    <a:lnTo>
                      <a:pt x="46" y="36"/>
                    </a:lnTo>
                    <a:lnTo>
                      <a:pt x="57" y="44"/>
                    </a:lnTo>
                    <a:lnTo>
                      <a:pt x="64" y="53"/>
                    </a:lnTo>
                    <a:lnTo>
                      <a:pt x="71" y="64"/>
                    </a:lnTo>
                    <a:lnTo>
                      <a:pt x="75" y="76"/>
                    </a:lnTo>
                    <a:lnTo>
                      <a:pt x="77" y="89"/>
                    </a:lnTo>
                    <a:lnTo>
                      <a:pt x="77" y="89"/>
                    </a:lnTo>
                    <a:lnTo>
                      <a:pt x="78" y="94"/>
                    </a:lnTo>
                    <a:lnTo>
                      <a:pt x="80" y="98"/>
                    </a:lnTo>
                    <a:lnTo>
                      <a:pt x="84" y="102"/>
                    </a:lnTo>
                    <a:lnTo>
                      <a:pt x="89" y="102"/>
                    </a:lnTo>
                    <a:lnTo>
                      <a:pt x="89" y="102"/>
                    </a:lnTo>
                    <a:lnTo>
                      <a:pt x="95" y="102"/>
                    </a:lnTo>
                    <a:lnTo>
                      <a:pt x="98" y="98"/>
                    </a:lnTo>
                    <a:lnTo>
                      <a:pt x="100" y="94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100" y="69"/>
                    </a:lnTo>
                    <a:lnTo>
                      <a:pt x="95" y="51"/>
                    </a:lnTo>
                    <a:lnTo>
                      <a:pt x="86" y="36"/>
                    </a:lnTo>
                    <a:lnTo>
                      <a:pt x="75" y="24"/>
                    </a:lnTo>
                    <a:lnTo>
                      <a:pt x="60" y="13"/>
                    </a:lnTo>
                    <a:lnTo>
                      <a:pt x="46" y="6"/>
                    </a:lnTo>
                    <a:lnTo>
                      <a:pt x="29" y="2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E3A555E-9CAB-4622-9311-30C5C1CA2238}"/>
              </a:ext>
            </a:extLst>
          </p:cNvPr>
          <p:cNvGrpSpPr/>
          <p:nvPr/>
        </p:nvGrpSpPr>
        <p:grpSpPr>
          <a:xfrm>
            <a:off x="6868800" y="3833592"/>
            <a:ext cx="1116013" cy="1876425"/>
            <a:chOff x="6868800" y="3833592"/>
            <a:chExt cx="1116013" cy="1876425"/>
          </a:xfrm>
        </p:grpSpPr>
        <p:grpSp>
          <p:nvGrpSpPr>
            <p:cNvPr id="28" name="Group 27"/>
            <p:cNvGrpSpPr/>
            <p:nvPr/>
          </p:nvGrpSpPr>
          <p:grpSpPr>
            <a:xfrm>
              <a:off x="6868800" y="3833592"/>
              <a:ext cx="1116013" cy="1876425"/>
              <a:chOff x="6768319" y="3833592"/>
              <a:chExt cx="1116013" cy="1876425"/>
            </a:xfrm>
          </p:grpSpPr>
          <p:sp>
            <p:nvSpPr>
              <p:cNvPr id="104" name="Freeform 7"/>
              <p:cNvSpPr>
                <a:spLocks/>
              </p:cNvSpPr>
              <p:nvPr/>
            </p:nvSpPr>
            <p:spPr bwMode="auto">
              <a:xfrm flipV="1">
                <a:off x="6962788" y="3833592"/>
                <a:ext cx="363538" cy="763587"/>
              </a:xfrm>
              <a:custGeom>
                <a:avLst/>
                <a:gdLst>
                  <a:gd name="T0" fmla="*/ 144 w 151"/>
                  <a:gd name="T1" fmla="*/ 0 h 318"/>
                  <a:gd name="T2" fmla="*/ 144 w 151"/>
                  <a:gd name="T3" fmla="*/ 239 h 318"/>
                  <a:gd name="T4" fmla="*/ 123 w 151"/>
                  <a:gd name="T5" fmla="*/ 289 h 318"/>
                  <a:gd name="T6" fmla="*/ 72 w 151"/>
                  <a:gd name="T7" fmla="*/ 310 h 318"/>
                  <a:gd name="T8" fmla="*/ 0 w 151"/>
                  <a:gd name="T9" fmla="*/ 310 h 318"/>
                  <a:gd name="T10" fmla="*/ 0 w 151"/>
                  <a:gd name="T11" fmla="*/ 318 h 318"/>
                  <a:gd name="T12" fmla="*/ 72 w 151"/>
                  <a:gd name="T13" fmla="*/ 318 h 318"/>
                  <a:gd name="T14" fmla="*/ 151 w 151"/>
                  <a:gd name="T15" fmla="*/ 239 h 318"/>
                  <a:gd name="T16" fmla="*/ 151 w 151"/>
                  <a:gd name="T17" fmla="*/ 0 h 318"/>
                  <a:gd name="T18" fmla="*/ 144 w 151"/>
                  <a:gd name="T19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1" h="318">
                    <a:moveTo>
                      <a:pt x="144" y="0"/>
                    </a:moveTo>
                    <a:cubicBezTo>
                      <a:pt x="144" y="239"/>
                      <a:pt x="144" y="239"/>
                      <a:pt x="144" y="239"/>
                    </a:cubicBezTo>
                    <a:cubicBezTo>
                      <a:pt x="144" y="258"/>
                      <a:pt x="136" y="276"/>
                      <a:pt x="123" y="289"/>
                    </a:cubicBezTo>
                    <a:cubicBezTo>
                      <a:pt x="110" y="302"/>
                      <a:pt x="92" y="310"/>
                      <a:pt x="72" y="310"/>
                    </a:cubicBezTo>
                    <a:cubicBezTo>
                      <a:pt x="0" y="310"/>
                      <a:pt x="0" y="310"/>
                      <a:pt x="0" y="310"/>
                    </a:cubicBezTo>
                    <a:cubicBezTo>
                      <a:pt x="0" y="318"/>
                      <a:pt x="0" y="318"/>
                      <a:pt x="0" y="318"/>
                    </a:cubicBezTo>
                    <a:cubicBezTo>
                      <a:pt x="72" y="318"/>
                      <a:pt x="72" y="318"/>
                      <a:pt x="72" y="318"/>
                    </a:cubicBezTo>
                    <a:cubicBezTo>
                      <a:pt x="116" y="318"/>
                      <a:pt x="151" y="282"/>
                      <a:pt x="151" y="239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44" y="0"/>
                      <a:pt x="144" y="0"/>
                      <a:pt x="144" y="0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05" name="Freeform 8"/>
              <p:cNvSpPr>
                <a:spLocks/>
              </p:cNvSpPr>
              <p:nvPr/>
            </p:nvSpPr>
            <p:spPr bwMode="auto">
              <a:xfrm flipV="1">
                <a:off x="6815944" y="4644805"/>
                <a:ext cx="1019175" cy="1017587"/>
              </a:xfrm>
              <a:custGeom>
                <a:avLst/>
                <a:gdLst>
                  <a:gd name="T0" fmla="*/ 421 w 425"/>
                  <a:gd name="T1" fmla="*/ 212 h 424"/>
                  <a:gd name="T2" fmla="*/ 425 w 425"/>
                  <a:gd name="T3" fmla="*/ 212 h 424"/>
                  <a:gd name="T4" fmla="*/ 213 w 425"/>
                  <a:gd name="T5" fmla="*/ 0 h 424"/>
                  <a:gd name="T6" fmla="*/ 0 w 425"/>
                  <a:gd name="T7" fmla="*/ 212 h 424"/>
                  <a:gd name="T8" fmla="*/ 213 w 425"/>
                  <a:gd name="T9" fmla="*/ 424 h 424"/>
                  <a:gd name="T10" fmla="*/ 425 w 425"/>
                  <a:gd name="T11" fmla="*/ 212 h 424"/>
                  <a:gd name="T12" fmla="*/ 421 w 425"/>
                  <a:gd name="T13" fmla="*/ 212 h 424"/>
                  <a:gd name="T14" fmla="*/ 417 w 425"/>
                  <a:gd name="T15" fmla="*/ 212 h 424"/>
                  <a:gd name="T16" fmla="*/ 357 w 425"/>
                  <a:gd name="T17" fmla="*/ 357 h 424"/>
                  <a:gd name="T18" fmla="*/ 213 w 425"/>
                  <a:gd name="T19" fmla="*/ 417 h 424"/>
                  <a:gd name="T20" fmla="*/ 68 w 425"/>
                  <a:gd name="T21" fmla="*/ 357 h 424"/>
                  <a:gd name="T22" fmla="*/ 8 w 425"/>
                  <a:gd name="T23" fmla="*/ 212 h 424"/>
                  <a:gd name="T24" fmla="*/ 68 w 425"/>
                  <a:gd name="T25" fmla="*/ 67 h 424"/>
                  <a:gd name="T26" fmla="*/ 213 w 425"/>
                  <a:gd name="T27" fmla="*/ 8 h 424"/>
                  <a:gd name="T28" fmla="*/ 357 w 425"/>
                  <a:gd name="T29" fmla="*/ 67 h 424"/>
                  <a:gd name="T30" fmla="*/ 417 w 425"/>
                  <a:gd name="T31" fmla="*/ 212 h 424"/>
                  <a:gd name="T32" fmla="*/ 421 w 425"/>
                  <a:gd name="T33" fmla="*/ 212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25" h="424">
                    <a:moveTo>
                      <a:pt x="421" y="212"/>
                    </a:moveTo>
                    <a:cubicBezTo>
                      <a:pt x="425" y="212"/>
                      <a:pt x="425" y="212"/>
                      <a:pt x="425" y="212"/>
                    </a:cubicBezTo>
                    <a:cubicBezTo>
                      <a:pt x="425" y="95"/>
                      <a:pt x="330" y="0"/>
                      <a:pt x="213" y="0"/>
                    </a:cubicBez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3" y="424"/>
                    </a:cubicBezTo>
                    <a:cubicBezTo>
                      <a:pt x="330" y="424"/>
                      <a:pt x="425" y="329"/>
                      <a:pt x="425" y="212"/>
                    </a:cubicBezTo>
                    <a:cubicBezTo>
                      <a:pt x="421" y="212"/>
                      <a:pt x="421" y="212"/>
                      <a:pt x="421" y="212"/>
                    </a:cubicBezTo>
                    <a:cubicBezTo>
                      <a:pt x="417" y="212"/>
                      <a:pt x="417" y="212"/>
                      <a:pt x="417" y="212"/>
                    </a:cubicBezTo>
                    <a:cubicBezTo>
                      <a:pt x="417" y="269"/>
                      <a:pt x="394" y="320"/>
                      <a:pt x="357" y="357"/>
                    </a:cubicBezTo>
                    <a:cubicBezTo>
                      <a:pt x="320" y="394"/>
                      <a:pt x="269" y="417"/>
                      <a:pt x="213" y="417"/>
                    </a:cubicBezTo>
                    <a:cubicBezTo>
                      <a:pt x="156" y="417"/>
                      <a:pt x="105" y="394"/>
                      <a:pt x="68" y="357"/>
                    </a:cubicBezTo>
                    <a:cubicBezTo>
                      <a:pt x="31" y="320"/>
                      <a:pt x="8" y="269"/>
                      <a:pt x="8" y="212"/>
                    </a:cubicBezTo>
                    <a:cubicBezTo>
                      <a:pt x="8" y="156"/>
                      <a:pt x="31" y="104"/>
                      <a:pt x="68" y="67"/>
                    </a:cubicBezTo>
                    <a:cubicBezTo>
                      <a:pt x="105" y="30"/>
                      <a:pt x="156" y="8"/>
                      <a:pt x="213" y="8"/>
                    </a:cubicBezTo>
                    <a:cubicBezTo>
                      <a:pt x="269" y="8"/>
                      <a:pt x="320" y="30"/>
                      <a:pt x="357" y="67"/>
                    </a:cubicBezTo>
                    <a:cubicBezTo>
                      <a:pt x="394" y="104"/>
                      <a:pt x="417" y="156"/>
                      <a:pt x="417" y="212"/>
                    </a:cubicBezTo>
                    <a:lnTo>
                      <a:pt x="421" y="21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06" name="Freeform 9"/>
              <p:cNvSpPr>
                <a:spLocks noEditPoints="1"/>
              </p:cNvSpPr>
              <p:nvPr/>
            </p:nvSpPr>
            <p:spPr bwMode="auto">
              <a:xfrm flipV="1">
                <a:off x="6768319" y="4597180"/>
                <a:ext cx="1116013" cy="1112837"/>
              </a:xfrm>
              <a:custGeom>
                <a:avLst/>
                <a:gdLst>
                  <a:gd name="T0" fmla="*/ 465 w 465"/>
                  <a:gd name="T1" fmla="*/ 232 h 464"/>
                  <a:gd name="T2" fmla="*/ 463 w 465"/>
                  <a:gd name="T3" fmla="*/ 232 h 464"/>
                  <a:gd name="T4" fmla="*/ 461 w 465"/>
                  <a:gd name="T5" fmla="*/ 232 h 464"/>
                  <a:gd name="T6" fmla="*/ 394 w 465"/>
                  <a:gd name="T7" fmla="*/ 394 h 464"/>
                  <a:gd name="T8" fmla="*/ 236 w 465"/>
                  <a:gd name="T9" fmla="*/ 461 h 464"/>
                  <a:gd name="T10" fmla="*/ 236 w 465"/>
                  <a:gd name="T11" fmla="*/ 464 h 464"/>
                  <a:gd name="T12" fmla="*/ 465 w 465"/>
                  <a:gd name="T13" fmla="*/ 232 h 464"/>
                  <a:gd name="T14" fmla="*/ 233 w 465"/>
                  <a:gd name="T15" fmla="*/ 0 h 464"/>
                  <a:gd name="T16" fmla="*/ 0 w 465"/>
                  <a:gd name="T17" fmla="*/ 232 h 464"/>
                  <a:gd name="T18" fmla="*/ 229 w 465"/>
                  <a:gd name="T19" fmla="*/ 464 h 464"/>
                  <a:gd name="T20" fmla="*/ 229 w 465"/>
                  <a:gd name="T21" fmla="*/ 461 h 464"/>
                  <a:gd name="T22" fmla="*/ 71 w 465"/>
                  <a:gd name="T23" fmla="*/ 394 h 464"/>
                  <a:gd name="T24" fmla="*/ 4 w 465"/>
                  <a:gd name="T25" fmla="*/ 232 h 464"/>
                  <a:gd name="T26" fmla="*/ 71 w 465"/>
                  <a:gd name="T27" fmla="*/ 71 h 464"/>
                  <a:gd name="T28" fmla="*/ 233 w 465"/>
                  <a:gd name="T29" fmla="*/ 4 h 464"/>
                  <a:gd name="T30" fmla="*/ 394 w 465"/>
                  <a:gd name="T31" fmla="*/ 71 h 464"/>
                  <a:gd name="T32" fmla="*/ 461 w 465"/>
                  <a:gd name="T33" fmla="*/ 232 h 464"/>
                  <a:gd name="T34" fmla="*/ 463 w 465"/>
                  <a:gd name="T35" fmla="*/ 232 h 464"/>
                  <a:gd name="T36" fmla="*/ 465 w 465"/>
                  <a:gd name="T37" fmla="*/ 232 h 464"/>
                  <a:gd name="T38" fmla="*/ 233 w 465"/>
                  <a:gd name="T39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65" h="464">
                    <a:moveTo>
                      <a:pt x="465" y="232"/>
                    </a:moveTo>
                    <a:cubicBezTo>
                      <a:pt x="463" y="232"/>
                      <a:pt x="463" y="232"/>
                      <a:pt x="463" y="232"/>
                    </a:cubicBezTo>
                    <a:cubicBezTo>
                      <a:pt x="461" y="232"/>
                      <a:pt x="461" y="232"/>
                      <a:pt x="461" y="232"/>
                    </a:cubicBezTo>
                    <a:cubicBezTo>
                      <a:pt x="461" y="295"/>
                      <a:pt x="435" y="352"/>
                      <a:pt x="394" y="394"/>
                    </a:cubicBezTo>
                    <a:cubicBezTo>
                      <a:pt x="354" y="434"/>
                      <a:pt x="298" y="460"/>
                      <a:pt x="236" y="461"/>
                    </a:cubicBezTo>
                    <a:cubicBezTo>
                      <a:pt x="236" y="464"/>
                      <a:pt x="236" y="464"/>
                      <a:pt x="236" y="464"/>
                    </a:cubicBezTo>
                    <a:cubicBezTo>
                      <a:pt x="363" y="462"/>
                      <a:pt x="465" y="359"/>
                      <a:pt x="465" y="232"/>
                    </a:cubicBezTo>
                    <a:moveTo>
                      <a:pt x="233" y="0"/>
                    </a:moveTo>
                    <a:cubicBezTo>
                      <a:pt x="104" y="0"/>
                      <a:pt x="0" y="104"/>
                      <a:pt x="0" y="232"/>
                    </a:cubicBezTo>
                    <a:cubicBezTo>
                      <a:pt x="0" y="359"/>
                      <a:pt x="102" y="462"/>
                      <a:pt x="229" y="464"/>
                    </a:cubicBezTo>
                    <a:cubicBezTo>
                      <a:pt x="229" y="461"/>
                      <a:pt x="229" y="461"/>
                      <a:pt x="229" y="461"/>
                    </a:cubicBezTo>
                    <a:cubicBezTo>
                      <a:pt x="167" y="460"/>
                      <a:pt x="112" y="434"/>
                      <a:pt x="71" y="394"/>
                    </a:cubicBezTo>
                    <a:cubicBezTo>
                      <a:pt x="30" y="352"/>
                      <a:pt x="4" y="295"/>
                      <a:pt x="4" y="232"/>
                    </a:cubicBezTo>
                    <a:cubicBezTo>
                      <a:pt x="4" y="169"/>
                      <a:pt x="30" y="112"/>
                      <a:pt x="71" y="71"/>
                    </a:cubicBezTo>
                    <a:cubicBezTo>
                      <a:pt x="112" y="29"/>
                      <a:pt x="169" y="4"/>
                      <a:pt x="233" y="4"/>
                    </a:cubicBezTo>
                    <a:cubicBezTo>
                      <a:pt x="296" y="4"/>
                      <a:pt x="353" y="29"/>
                      <a:pt x="394" y="71"/>
                    </a:cubicBezTo>
                    <a:cubicBezTo>
                      <a:pt x="435" y="112"/>
                      <a:pt x="461" y="169"/>
                      <a:pt x="461" y="232"/>
                    </a:cubicBezTo>
                    <a:cubicBezTo>
                      <a:pt x="463" y="232"/>
                      <a:pt x="463" y="232"/>
                      <a:pt x="463" y="232"/>
                    </a:cubicBezTo>
                    <a:cubicBezTo>
                      <a:pt x="465" y="232"/>
                      <a:pt x="465" y="232"/>
                      <a:pt x="465" y="232"/>
                    </a:cubicBezTo>
                    <a:cubicBezTo>
                      <a:pt x="465" y="104"/>
                      <a:pt x="361" y="0"/>
                      <a:pt x="233" y="0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07" name="Freeform 10"/>
              <p:cNvSpPr>
                <a:spLocks/>
              </p:cNvSpPr>
              <p:nvPr/>
            </p:nvSpPr>
            <p:spPr bwMode="auto">
              <a:xfrm flipV="1">
                <a:off x="7317594" y="4597179"/>
                <a:ext cx="17463" cy="6350"/>
              </a:xfrm>
              <a:custGeom>
                <a:avLst/>
                <a:gdLst>
                  <a:gd name="T0" fmla="*/ 7 w 7"/>
                  <a:gd name="T1" fmla="*/ 0 h 3"/>
                  <a:gd name="T2" fmla="*/ 4 w 7"/>
                  <a:gd name="T3" fmla="*/ 0 h 3"/>
                  <a:gd name="T4" fmla="*/ 0 w 7"/>
                  <a:gd name="T5" fmla="*/ 0 h 3"/>
                  <a:gd name="T6" fmla="*/ 0 w 7"/>
                  <a:gd name="T7" fmla="*/ 3 h 3"/>
                  <a:gd name="T8" fmla="*/ 4 w 7"/>
                  <a:gd name="T9" fmla="*/ 3 h 3"/>
                  <a:gd name="T10" fmla="*/ 7 w 7"/>
                  <a:gd name="T11" fmla="*/ 3 h 3"/>
                  <a:gd name="T12" fmla="*/ 7 w 7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3">
                    <a:moveTo>
                      <a:pt x="7" y="0"/>
                    </a:moveTo>
                    <a:cubicBezTo>
                      <a:pt x="6" y="0"/>
                      <a:pt x="5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3"/>
                      <a:pt x="4" y="3"/>
                    </a:cubicBezTo>
                    <a:cubicBezTo>
                      <a:pt x="5" y="3"/>
                      <a:pt x="6" y="3"/>
                      <a:pt x="7" y="3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45" name="Group 144"/>
            <p:cNvGrpSpPr/>
            <p:nvPr/>
          </p:nvGrpSpPr>
          <p:grpSpPr>
            <a:xfrm>
              <a:off x="7151344" y="4936578"/>
              <a:ext cx="550924" cy="434041"/>
              <a:chOff x="1058564" y="1781841"/>
              <a:chExt cx="649993" cy="512092"/>
            </a:xfrm>
            <a:solidFill>
              <a:schemeClr val="accent4"/>
            </a:solidFill>
          </p:grpSpPr>
          <p:sp>
            <p:nvSpPr>
              <p:cNvPr id="146" name="Freeform 31"/>
              <p:cNvSpPr>
                <a:spLocks/>
              </p:cNvSpPr>
              <p:nvPr/>
            </p:nvSpPr>
            <p:spPr bwMode="auto">
              <a:xfrm>
                <a:off x="1058564" y="1823776"/>
                <a:ext cx="457253" cy="470157"/>
              </a:xfrm>
              <a:custGeom>
                <a:avLst/>
                <a:gdLst>
                  <a:gd name="T0" fmla="*/ 191 w 240"/>
                  <a:gd name="T1" fmla="*/ 0 h 247"/>
                  <a:gd name="T2" fmla="*/ 49 w 240"/>
                  <a:gd name="T3" fmla="*/ 0 h 247"/>
                  <a:gd name="T4" fmla="*/ 0 w 240"/>
                  <a:gd name="T5" fmla="*/ 49 h 247"/>
                  <a:gd name="T6" fmla="*/ 0 w 240"/>
                  <a:gd name="T7" fmla="*/ 129 h 247"/>
                  <a:gd name="T8" fmla="*/ 49 w 240"/>
                  <a:gd name="T9" fmla="*/ 178 h 247"/>
                  <a:gd name="T10" fmla="*/ 57 w 240"/>
                  <a:gd name="T11" fmla="*/ 178 h 247"/>
                  <a:gd name="T12" fmla="*/ 32 w 240"/>
                  <a:gd name="T13" fmla="*/ 245 h 247"/>
                  <a:gd name="T14" fmla="*/ 121 w 240"/>
                  <a:gd name="T15" fmla="*/ 178 h 247"/>
                  <a:gd name="T16" fmla="*/ 191 w 240"/>
                  <a:gd name="T17" fmla="*/ 178 h 247"/>
                  <a:gd name="T18" fmla="*/ 240 w 240"/>
                  <a:gd name="T19" fmla="*/ 129 h 247"/>
                  <a:gd name="T20" fmla="*/ 240 w 240"/>
                  <a:gd name="T21" fmla="*/ 49 h 247"/>
                  <a:gd name="T22" fmla="*/ 191 w 240"/>
                  <a:gd name="T23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0" h="247">
                    <a:moveTo>
                      <a:pt x="191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8"/>
                      <a:pt x="49" y="178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49" y="198"/>
                      <a:pt x="31" y="247"/>
                      <a:pt x="32" y="245"/>
                    </a:cubicBezTo>
                    <a:cubicBezTo>
                      <a:pt x="32" y="244"/>
                      <a:pt x="97" y="196"/>
                      <a:pt x="121" y="178"/>
                    </a:cubicBezTo>
                    <a:cubicBezTo>
                      <a:pt x="191" y="178"/>
                      <a:pt x="191" y="178"/>
                      <a:pt x="191" y="178"/>
                    </a:cubicBezTo>
                    <a:cubicBezTo>
                      <a:pt x="218" y="178"/>
                      <a:pt x="240" y="156"/>
                      <a:pt x="240" y="12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40" y="22"/>
                      <a:pt x="218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47" name="Freeform 32"/>
              <p:cNvSpPr>
                <a:spLocks/>
              </p:cNvSpPr>
              <p:nvPr/>
            </p:nvSpPr>
            <p:spPr bwMode="auto">
              <a:xfrm>
                <a:off x="1378722" y="1781841"/>
                <a:ext cx="329835" cy="384674"/>
              </a:xfrm>
              <a:custGeom>
                <a:avLst/>
                <a:gdLst>
                  <a:gd name="T0" fmla="*/ 133 w 173"/>
                  <a:gd name="T1" fmla="*/ 0 h 202"/>
                  <a:gd name="T2" fmla="*/ 18 w 173"/>
                  <a:gd name="T3" fmla="*/ 0 h 202"/>
                  <a:gd name="T4" fmla="*/ 0 w 173"/>
                  <a:gd name="T5" fmla="*/ 5 h 202"/>
                  <a:gd name="T6" fmla="*/ 33 w 173"/>
                  <a:gd name="T7" fmla="*/ 5 h 202"/>
                  <a:gd name="T8" fmla="*/ 89 w 173"/>
                  <a:gd name="T9" fmla="*/ 61 h 202"/>
                  <a:gd name="T10" fmla="*/ 89 w 173"/>
                  <a:gd name="T11" fmla="*/ 151 h 202"/>
                  <a:gd name="T12" fmla="*/ 89 w 173"/>
                  <a:gd name="T13" fmla="*/ 156 h 202"/>
                  <a:gd name="T14" fmla="*/ 148 w 173"/>
                  <a:gd name="T15" fmla="*/ 201 h 202"/>
                  <a:gd name="T16" fmla="*/ 127 w 173"/>
                  <a:gd name="T17" fmla="*/ 145 h 202"/>
                  <a:gd name="T18" fmla="*/ 133 w 173"/>
                  <a:gd name="T19" fmla="*/ 145 h 202"/>
                  <a:gd name="T20" fmla="*/ 173 w 173"/>
                  <a:gd name="T21" fmla="*/ 105 h 202"/>
                  <a:gd name="T22" fmla="*/ 173 w 173"/>
                  <a:gd name="T23" fmla="*/ 41 h 202"/>
                  <a:gd name="T24" fmla="*/ 133 w 173"/>
                  <a:gd name="T25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202">
                    <a:moveTo>
                      <a:pt x="13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1" y="0"/>
                      <a:pt x="5" y="2"/>
                      <a:pt x="0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64" y="5"/>
                      <a:pt x="89" y="30"/>
                      <a:pt x="89" y="61"/>
                    </a:cubicBezTo>
                    <a:cubicBezTo>
                      <a:pt x="89" y="151"/>
                      <a:pt x="89" y="151"/>
                      <a:pt x="89" y="151"/>
                    </a:cubicBezTo>
                    <a:cubicBezTo>
                      <a:pt x="89" y="153"/>
                      <a:pt x="89" y="154"/>
                      <a:pt x="89" y="156"/>
                    </a:cubicBezTo>
                    <a:cubicBezTo>
                      <a:pt x="113" y="174"/>
                      <a:pt x="148" y="200"/>
                      <a:pt x="148" y="201"/>
                    </a:cubicBezTo>
                    <a:cubicBezTo>
                      <a:pt x="148" y="202"/>
                      <a:pt x="133" y="162"/>
                      <a:pt x="127" y="145"/>
                    </a:cubicBezTo>
                    <a:cubicBezTo>
                      <a:pt x="133" y="145"/>
                      <a:pt x="133" y="145"/>
                      <a:pt x="133" y="145"/>
                    </a:cubicBezTo>
                    <a:cubicBezTo>
                      <a:pt x="155" y="145"/>
                      <a:pt x="173" y="127"/>
                      <a:pt x="173" y="105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18"/>
                      <a:pt x="155" y="0"/>
                      <a:pt x="1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90" name="Title 1">
            <a:extLst>
              <a:ext uri="{FF2B5EF4-FFF2-40B4-BE49-F238E27FC236}">
                <a16:creationId xmlns:a16="http://schemas.microsoft.com/office/drawing/2014/main" id="{CDED308E-E7E5-4F19-A541-53381DD26531}"/>
              </a:ext>
            </a:extLst>
          </p:cNvPr>
          <p:cNvSpPr txBox="1">
            <a:spLocks/>
          </p:cNvSpPr>
          <p:nvPr/>
        </p:nvSpPr>
        <p:spPr>
          <a:xfrm>
            <a:off x="2673688" y="225418"/>
            <a:ext cx="6844624" cy="689435"/>
          </a:xfrm>
          <a:prstGeom prst="rect">
            <a:avLst/>
          </a:prstGeom>
        </p:spPr>
        <p:txBody>
          <a:bodyPr anchor="ctr"/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Wireless Terminologies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0C3FD86-C76E-4042-8759-31F01DD59C9D}"/>
              </a:ext>
            </a:extLst>
          </p:cNvPr>
          <p:cNvGrpSpPr/>
          <p:nvPr/>
        </p:nvGrpSpPr>
        <p:grpSpPr>
          <a:xfrm>
            <a:off x="4962707" y="1902226"/>
            <a:ext cx="1116013" cy="1876425"/>
            <a:chOff x="4962707" y="1902226"/>
            <a:chExt cx="1116013" cy="1876425"/>
          </a:xfrm>
        </p:grpSpPr>
        <p:sp>
          <p:nvSpPr>
            <p:cNvPr id="78" name="Freeform 7"/>
            <p:cNvSpPr>
              <a:spLocks/>
            </p:cNvSpPr>
            <p:nvPr/>
          </p:nvSpPr>
          <p:spPr bwMode="auto">
            <a:xfrm>
              <a:off x="5157176" y="3015064"/>
              <a:ext cx="363538" cy="763587"/>
            </a:xfrm>
            <a:custGeom>
              <a:avLst/>
              <a:gdLst>
                <a:gd name="T0" fmla="*/ 144 w 151"/>
                <a:gd name="T1" fmla="*/ 0 h 318"/>
                <a:gd name="T2" fmla="*/ 144 w 151"/>
                <a:gd name="T3" fmla="*/ 239 h 318"/>
                <a:gd name="T4" fmla="*/ 123 w 151"/>
                <a:gd name="T5" fmla="*/ 289 h 318"/>
                <a:gd name="T6" fmla="*/ 72 w 151"/>
                <a:gd name="T7" fmla="*/ 310 h 318"/>
                <a:gd name="T8" fmla="*/ 0 w 151"/>
                <a:gd name="T9" fmla="*/ 310 h 318"/>
                <a:gd name="T10" fmla="*/ 0 w 151"/>
                <a:gd name="T11" fmla="*/ 318 h 318"/>
                <a:gd name="T12" fmla="*/ 72 w 151"/>
                <a:gd name="T13" fmla="*/ 318 h 318"/>
                <a:gd name="T14" fmla="*/ 151 w 151"/>
                <a:gd name="T15" fmla="*/ 239 h 318"/>
                <a:gd name="T16" fmla="*/ 151 w 151"/>
                <a:gd name="T17" fmla="*/ 0 h 318"/>
                <a:gd name="T18" fmla="*/ 144 w 151"/>
                <a:gd name="T1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318">
                  <a:moveTo>
                    <a:pt x="144" y="0"/>
                  </a:moveTo>
                  <a:cubicBezTo>
                    <a:pt x="144" y="239"/>
                    <a:pt x="144" y="239"/>
                    <a:pt x="144" y="239"/>
                  </a:cubicBezTo>
                  <a:cubicBezTo>
                    <a:pt x="144" y="258"/>
                    <a:pt x="136" y="276"/>
                    <a:pt x="123" y="289"/>
                  </a:cubicBezTo>
                  <a:cubicBezTo>
                    <a:pt x="110" y="302"/>
                    <a:pt x="92" y="310"/>
                    <a:pt x="72" y="310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72" y="318"/>
                    <a:pt x="72" y="318"/>
                    <a:pt x="72" y="318"/>
                  </a:cubicBezTo>
                  <a:cubicBezTo>
                    <a:pt x="116" y="318"/>
                    <a:pt x="151" y="282"/>
                    <a:pt x="151" y="239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44" y="0"/>
                    <a:pt x="144" y="0"/>
                    <a:pt x="144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9" name="Freeform 8"/>
            <p:cNvSpPr>
              <a:spLocks/>
            </p:cNvSpPr>
            <p:nvPr/>
          </p:nvSpPr>
          <p:spPr bwMode="auto">
            <a:xfrm>
              <a:off x="5010332" y="1949851"/>
              <a:ext cx="1019175" cy="1017587"/>
            </a:xfrm>
            <a:custGeom>
              <a:avLst/>
              <a:gdLst>
                <a:gd name="T0" fmla="*/ 421 w 425"/>
                <a:gd name="T1" fmla="*/ 212 h 424"/>
                <a:gd name="T2" fmla="*/ 425 w 425"/>
                <a:gd name="T3" fmla="*/ 212 h 424"/>
                <a:gd name="T4" fmla="*/ 213 w 425"/>
                <a:gd name="T5" fmla="*/ 0 h 424"/>
                <a:gd name="T6" fmla="*/ 0 w 425"/>
                <a:gd name="T7" fmla="*/ 212 h 424"/>
                <a:gd name="T8" fmla="*/ 213 w 425"/>
                <a:gd name="T9" fmla="*/ 424 h 424"/>
                <a:gd name="T10" fmla="*/ 425 w 425"/>
                <a:gd name="T11" fmla="*/ 212 h 424"/>
                <a:gd name="T12" fmla="*/ 421 w 425"/>
                <a:gd name="T13" fmla="*/ 212 h 424"/>
                <a:gd name="T14" fmla="*/ 417 w 425"/>
                <a:gd name="T15" fmla="*/ 212 h 424"/>
                <a:gd name="T16" fmla="*/ 357 w 425"/>
                <a:gd name="T17" fmla="*/ 357 h 424"/>
                <a:gd name="T18" fmla="*/ 213 w 425"/>
                <a:gd name="T19" fmla="*/ 417 h 424"/>
                <a:gd name="T20" fmla="*/ 68 w 425"/>
                <a:gd name="T21" fmla="*/ 357 h 424"/>
                <a:gd name="T22" fmla="*/ 8 w 425"/>
                <a:gd name="T23" fmla="*/ 212 h 424"/>
                <a:gd name="T24" fmla="*/ 68 w 425"/>
                <a:gd name="T25" fmla="*/ 67 h 424"/>
                <a:gd name="T26" fmla="*/ 213 w 425"/>
                <a:gd name="T27" fmla="*/ 8 h 424"/>
                <a:gd name="T28" fmla="*/ 357 w 425"/>
                <a:gd name="T29" fmla="*/ 67 h 424"/>
                <a:gd name="T30" fmla="*/ 417 w 425"/>
                <a:gd name="T31" fmla="*/ 212 h 424"/>
                <a:gd name="T32" fmla="*/ 421 w 425"/>
                <a:gd name="T33" fmla="*/ 2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424">
                  <a:moveTo>
                    <a:pt x="421" y="212"/>
                  </a:moveTo>
                  <a:cubicBezTo>
                    <a:pt x="425" y="212"/>
                    <a:pt x="425" y="212"/>
                    <a:pt x="425" y="212"/>
                  </a:cubicBezTo>
                  <a:cubicBezTo>
                    <a:pt x="425" y="95"/>
                    <a:pt x="330" y="0"/>
                    <a:pt x="213" y="0"/>
                  </a:cubicBez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3" y="424"/>
                  </a:cubicBezTo>
                  <a:cubicBezTo>
                    <a:pt x="330" y="424"/>
                    <a:pt x="425" y="329"/>
                    <a:pt x="425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7" y="212"/>
                    <a:pt x="417" y="212"/>
                    <a:pt x="417" y="212"/>
                  </a:cubicBezTo>
                  <a:cubicBezTo>
                    <a:pt x="417" y="269"/>
                    <a:pt x="394" y="320"/>
                    <a:pt x="357" y="357"/>
                  </a:cubicBezTo>
                  <a:cubicBezTo>
                    <a:pt x="320" y="394"/>
                    <a:pt x="269" y="417"/>
                    <a:pt x="213" y="417"/>
                  </a:cubicBezTo>
                  <a:cubicBezTo>
                    <a:pt x="156" y="417"/>
                    <a:pt x="105" y="394"/>
                    <a:pt x="68" y="357"/>
                  </a:cubicBezTo>
                  <a:cubicBezTo>
                    <a:pt x="31" y="320"/>
                    <a:pt x="8" y="269"/>
                    <a:pt x="8" y="212"/>
                  </a:cubicBezTo>
                  <a:cubicBezTo>
                    <a:pt x="8" y="156"/>
                    <a:pt x="31" y="104"/>
                    <a:pt x="68" y="67"/>
                  </a:cubicBezTo>
                  <a:cubicBezTo>
                    <a:pt x="105" y="30"/>
                    <a:pt x="156" y="8"/>
                    <a:pt x="213" y="8"/>
                  </a:cubicBezTo>
                  <a:cubicBezTo>
                    <a:pt x="269" y="8"/>
                    <a:pt x="320" y="30"/>
                    <a:pt x="357" y="67"/>
                  </a:cubicBezTo>
                  <a:cubicBezTo>
                    <a:pt x="394" y="104"/>
                    <a:pt x="417" y="156"/>
                    <a:pt x="417" y="212"/>
                  </a:cubicBezTo>
                  <a:lnTo>
                    <a:pt x="421" y="2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0" name="Freeform 9"/>
            <p:cNvSpPr>
              <a:spLocks noEditPoints="1"/>
            </p:cNvSpPr>
            <p:nvPr/>
          </p:nvSpPr>
          <p:spPr bwMode="auto">
            <a:xfrm>
              <a:off x="4962707" y="1902226"/>
              <a:ext cx="1116013" cy="1112837"/>
            </a:xfrm>
            <a:custGeom>
              <a:avLst/>
              <a:gdLst>
                <a:gd name="T0" fmla="*/ 465 w 465"/>
                <a:gd name="T1" fmla="*/ 232 h 464"/>
                <a:gd name="T2" fmla="*/ 463 w 465"/>
                <a:gd name="T3" fmla="*/ 232 h 464"/>
                <a:gd name="T4" fmla="*/ 461 w 465"/>
                <a:gd name="T5" fmla="*/ 232 h 464"/>
                <a:gd name="T6" fmla="*/ 394 w 465"/>
                <a:gd name="T7" fmla="*/ 394 h 464"/>
                <a:gd name="T8" fmla="*/ 236 w 465"/>
                <a:gd name="T9" fmla="*/ 461 h 464"/>
                <a:gd name="T10" fmla="*/ 236 w 465"/>
                <a:gd name="T11" fmla="*/ 464 h 464"/>
                <a:gd name="T12" fmla="*/ 465 w 465"/>
                <a:gd name="T13" fmla="*/ 232 h 464"/>
                <a:gd name="T14" fmla="*/ 233 w 465"/>
                <a:gd name="T15" fmla="*/ 0 h 464"/>
                <a:gd name="T16" fmla="*/ 0 w 465"/>
                <a:gd name="T17" fmla="*/ 232 h 464"/>
                <a:gd name="T18" fmla="*/ 229 w 465"/>
                <a:gd name="T19" fmla="*/ 464 h 464"/>
                <a:gd name="T20" fmla="*/ 229 w 465"/>
                <a:gd name="T21" fmla="*/ 461 h 464"/>
                <a:gd name="T22" fmla="*/ 71 w 465"/>
                <a:gd name="T23" fmla="*/ 394 h 464"/>
                <a:gd name="T24" fmla="*/ 4 w 465"/>
                <a:gd name="T25" fmla="*/ 232 h 464"/>
                <a:gd name="T26" fmla="*/ 71 w 465"/>
                <a:gd name="T27" fmla="*/ 71 h 464"/>
                <a:gd name="T28" fmla="*/ 233 w 465"/>
                <a:gd name="T29" fmla="*/ 4 h 464"/>
                <a:gd name="T30" fmla="*/ 394 w 465"/>
                <a:gd name="T31" fmla="*/ 71 h 464"/>
                <a:gd name="T32" fmla="*/ 461 w 465"/>
                <a:gd name="T33" fmla="*/ 232 h 464"/>
                <a:gd name="T34" fmla="*/ 463 w 465"/>
                <a:gd name="T35" fmla="*/ 232 h 464"/>
                <a:gd name="T36" fmla="*/ 465 w 465"/>
                <a:gd name="T37" fmla="*/ 232 h 464"/>
                <a:gd name="T38" fmla="*/ 233 w 465"/>
                <a:gd name="T3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5" h="464">
                  <a:moveTo>
                    <a:pt x="465" y="232"/>
                  </a:moveTo>
                  <a:cubicBezTo>
                    <a:pt x="463" y="232"/>
                    <a:pt x="463" y="232"/>
                    <a:pt x="463" y="232"/>
                  </a:cubicBezTo>
                  <a:cubicBezTo>
                    <a:pt x="461" y="232"/>
                    <a:pt x="461" y="232"/>
                    <a:pt x="461" y="232"/>
                  </a:cubicBezTo>
                  <a:cubicBezTo>
                    <a:pt x="461" y="295"/>
                    <a:pt x="435" y="352"/>
                    <a:pt x="394" y="394"/>
                  </a:cubicBezTo>
                  <a:cubicBezTo>
                    <a:pt x="354" y="434"/>
                    <a:pt x="298" y="460"/>
                    <a:pt x="236" y="461"/>
                  </a:cubicBezTo>
                  <a:cubicBezTo>
                    <a:pt x="236" y="464"/>
                    <a:pt x="236" y="464"/>
                    <a:pt x="236" y="464"/>
                  </a:cubicBezTo>
                  <a:cubicBezTo>
                    <a:pt x="363" y="462"/>
                    <a:pt x="465" y="359"/>
                    <a:pt x="465" y="232"/>
                  </a:cubicBezTo>
                  <a:moveTo>
                    <a:pt x="233" y="0"/>
                  </a:moveTo>
                  <a:cubicBezTo>
                    <a:pt x="104" y="0"/>
                    <a:pt x="0" y="104"/>
                    <a:pt x="0" y="232"/>
                  </a:cubicBezTo>
                  <a:cubicBezTo>
                    <a:pt x="0" y="359"/>
                    <a:pt x="102" y="462"/>
                    <a:pt x="229" y="464"/>
                  </a:cubicBezTo>
                  <a:cubicBezTo>
                    <a:pt x="229" y="461"/>
                    <a:pt x="229" y="461"/>
                    <a:pt x="229" y="461"/>
                  </a:cubicBezTo>
                  <a:cubicBezTo>
                    <a:pt x="167" y="460"/>
                    <a:pt x="112" y="434"/>
                    <a:pt x="71" y="394"/>
                  </a:cubicBezTo>
                  <a:cubicBezTo>
                    <a:pt x="30" y="352"/>
                    <a:pt x="4" y="295"/>
                    <a:pt x="4" y="232"/>
                  </a:cubicBezTo>
                  <a:cubicBezTo>
                    <a:pt x="4" y="169"/>
                    <a:pt x="30" y="112"/>
                    <a:pt x="71" y="71"/>
                  </a:cubicBezTo>
                  <a:cubicBezTo>
                    <a:pt x="112" y="29"/>
                    <a:pt x="169" y="4"/>
                    <a:pt x="233" y="4"/>
                  </a:cubicBezTo>
                  <a:cubicBezTo>
                    <a:pt x="296" y="4"/>
                    <a:pt x="353" y="29"/>
                    <a:pt x="394" y="71"/>
                  </a:cubicBezTo>
                  <a:cubicBezTo>
                    <a:pt x="435" y="112"/>
                    <a:pt x="461" y="169"/>
                    <a:pt x="461" y="232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5" y="232"/>
                    <a:pt x="465" y="232"/>
                    <a:pt x="465" y="232"/>
                  </a:cubicBezTo>
                  <a:cubicBezTo>
                    <a:pt x="465" y="104"/>
                    <a:pt x="361" y="0"/>
                    <a:pt x="233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1" name="Freeform 10"/>
            <p:cNvSpPr>
              <a:spLocks/>
            </p:cNvSpPr>
            <p:nvPr/>
          </p:nvSpPr>
          <p:spPr bwMode="auto">
            <a:xfrm>
              <a:off x="5511982" y="3008714"/>
              <a:ext cx="17463" cy="6350"/>
            </a:xfrm>
            <a:custGeom>
              <a:avLst/>
              <a:gdLst>
                <a:gd name="T0" fmla="*/ 7 w 7"/>
                <a:gd name="T1" fmla="*/ 0 h 3"/>
                <a:gd name="T2" fmla="*/ 4 w 7"/>
                <a:gd name="T3" fmla="*/ 0 h 3"/>
                <a:gd name="T4" fmla="*/ 0 w 7"/>
                <a:gd name="T5" fmla="*/ 0 h 3"/>
                <a:gd name="T6" fmla="*/ 0 w 7"/>
                <a:gd name="T7" fmla="*/ 3 h 3"/>
                <a:gd name="T8" fmla="*/ 4 w 7"/>
                <a:gd name="T9" fmla="*/ 3 h 3"/>
                <a:gd name="T10" fmla="*/ 7 w 7"/>
                <a:gd name="T11" fmla="*/ 3 h 3"/>
                <a:gd name="T12" fmla="*/ 7 w 7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cubicBezTo>
                    <a:pt x="6" y="0"/>
                    <a:pt x="5" y="0"/>
                    <a:pt x="4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2" y="3"/>
                    <a:pt x="4" y="3"/>
                  </a:cubicBezTo>
                  <a:cubicBezTo>
                    <a:pt x="5" y="3"/>
                    <a:pt x="6" y="3"/>
                    <a:pt x="7" y="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91" name="Freeform 61">
              <a:extLst>
                <a:ext uri="{FF2B5EF4-FFF2-40B4-BE49-F238E27FC236}">
                  <a16:creationId xmlns:a16="http://schemas.microsoft.com/office/drawing/2014/main" id="{405E496D-EACF-4827-976E-5E42D18EEAE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302467" y="2241192"/>
              <a:ext cx="434905" cy="434905"/>
            </a:xfrm>
            <a:custGeom>
              <a:avLst/>
              <a:gdLst>
                <a:gd name="T0" fmla="*/ 178824 w 602"/>
                <a:gd name="T1" fmla="*/ 217126 h 602"/>
                <a:gd name="T2" fmla="*/ 178824 w 602"/>
                <a:gd name="T3" fmla="*/ 217126 h 602"/>
                <a:gd name="T4" fmla="*/ 0 w 602"/>
                <a:gd name="T5" fmla="*/ 35766 h 602"/>
                <a:gd name="T6" fmla="*/ 0 w 602"/>
                <a:gd name="T7" fmla="*/ 0 h 602"/>
                <a:gd name="T8" fmla="*/ 217118 w 602"/>
                <a:gd name="T9" fmla="*/ 217126 h 602"/>
                <a:gd name="T10" fmla="*/ 178824 w 602"/>
                <a:gd name="T11" fmla="*/ 217126 h 602"/>
                <a:gd name="T12" fmla="*/ 138002 w 602"/>
                <a:gd name="T13" fmla="*/ 217126 h 602"/>
                <a:gd name="T14" fmla="*/ 138002 w 602"/>
                <a:gd name="T15" fmla="*/ 217126 h 602"/>
                <a:gd name="T16" fmla="*/ 102237 w 602"/>
                <a:gd name="T17" fmla="*/ 217126 h 602"/>
                <a:gd name="T18" fmla="*/ 0 w 602"/>
                <a:gd name="T19" fmla="*/ 114885 h 602"/>
                <a:gd name="T20" fmla="*/ 0 w 602"/>
                <a:gd name="T21" fmla="*/ 76590 h 602"/>
                <a:gd name="T22" fmla="*/ 138002 w 602"/>
                <a:gd name="T23" fmla="*/ 217126 h 602"/>
                <a:gd name="T24" fmla="*/ 25650 w 602"/>
                <a:gd name="T25" fmla="*/ 163657 h 602"/>
                <a:gd name="T26" fmla="*/ 25650 w 602"/>
                <a:gd name="T27" fmla="*/ 163657 h 602"/>
                <a:gd name="T28" fmla="*/ 53467 w 602"/>
                <a:gd name="T29" fmla="*/ 188946 h 602"/>
                <a:gd name="T30" fmla="*/ 25650 w 602"/>
                <a:gd name="T31" fmla="*/ 217126 h 602"/>
                <a:gd name="T32" fmla="*/ 0 w 602"/>
                <a:gd name="T33" fmla="*/ 188946 h 602"/>
                <a:gd name="T34" fmla="*/ 25650 w 602"/>
                <a:gd name="T35" fmla="*/ 163657 h 60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02" h="602">
                  <a:moveTo>
                    <a:pt x="495" y="601"/>
                  </a:moveTo>
                  <a:lnTo>
                    <a:pt x="495" y="601"/>
                  </a:lnTo>
                  <a:cubicBezTo>
                    <a:pt x="495" y="325"/>
                    <a:pt x="276" y="99"/>
                    <a:pt x="0" y="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32" y="0"/>
                    <a:pt x="601" y="269"/>
                    <a:pt x="601" y="601"/>
                  </a:cubicBezTo>
                  <a:lnTo>
                    <a:pt x="495" y="601"/>
                  </a:lnTo>
                  <a:close/>
                  <a:moveTo>
                    <a:pt x="382" y="601"/>
                  </a:moveTo>
                  <a:lnTo>
                    <a:pt x="382" y="601"/>
                  </a:lnTo>
                  <a:cubicBezTo>
                    <a:pt x="283" y="601"/>
                    <a:pt x="283" y="601"/>
                    <a:pt x="283" y="601"/>
                  </a:cubicBezTo>
                  <a:cubicBezTo>
                    <a:pt x="283" y="446"/>
                    <a:pt x="155" y="318"/>
                    <a:pt x="0" y="318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212" y="212"/>
                    <a:pt x="382" y="389"/>
                    <a:pt x="382" y="601"/>
                  </a:cubicBezTo>
                  <a:close/>
                  <a:moveTo>
                    <a:pt x="71" y="453"/>
                  </a:moveTo>
                  <a:lnTo>
                    <a:pt x="71" y="453"/>
                  </a:lnTo>
                  <a:cubicBezTo>
                    <a:pt x="113" y="453"/>
                    <a:pt x="148" y="481"/>
                    <a:pt x="148" y="523"/>
                  </a:cubicBezTo>
                  <a:cubicBezTo>
                    <a:pt x="148" y="566"/>
                    <a:pt x="113" y="601"/>
                    <a:pt x="71" y="601"/>
                  </a:cubicBezTo>
                  <a:cubicBezTo>
                    <a:pt x="28" y="601"/>
                    <a:pt x="0" y="566"/>
                    <a:pt x="0" y="523"/>
                  </a:cubicBezTo>
                  <a:cubicBezTo>
                    <a:pt x="0" y="481"/>
                    <a:pt x="28" y="453"/>
                    <a:pt x="71" y="4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9ABB1E5-508F-43C9-9ED9-885088A9C7AD}"/>
              </a:ext>
            </a:extLst>
          </p:cNvPr>
          <p:cNvGrpSpPr/>
          <p:nvPr/>
        </p:nvGrpSpPr>
        <p:grpSpPr>
          <a:xfrm>
            <a:off x="10405579" y="3833592"/>
            <a:ext cx="1116013" cy="1876425"/>
            <a:chOff x="10405579" y="3833592"/>
            <a:chExt cx="1116013" cy="1876425"/>
          </a:xfrm>
        </p:grpSpPr>
        <p:sp>
          <p:nvSpPr>
            <p:cNvPr id="112" name="Freeform 7"/>
            <p:cNvSpPr>
              <a:spLocks/>
            </p:cNvSpPr>
            <p:nvPr/>
          </p:nvSpPr>
          <p:spPr bwMode="auto">
            <a:xfrm flipV="1">
              <a:off x="10600048" y="3833592"/>
              <a:ext cx="363538" cy="763587"/>
            </a:xfrm>
            <a:custGeom>
              <a:avLst/>
              <a:gdLst>
                <a:gd name="T0" fmla="*/ 144 w 151"/>
                <a:gd name="T1" fmla="*/ 0 h 318"/>
                <a:gd name="T2" fmla="*/ 144 w 151"/>
                <a:gd name="T3" fmla="*/ 239 h 318"/>
                <a:gd name="T4" fmla="*/ 123 w 151"/>
                <a:gd name="T5" fmla="*/ 289 h 318"/>
                <a:gd name="T6" fmla="*/ 72 w 151"/>
                <a:gd name="T7" fmla="*/ 310 h 318"/>
                <a:gd name="T8" fmla="*/ 0 w 151"/>
                <a:gd name="T9" fmla="*/ 310 h 318"/>
                <a:gd name="T10" fmla="*/ 0 w 151"/>
                <a:gd name="T11" fmla="*/ 318 h 318"/>
                <a:gd name="T12" fmla="*/ 72 w 151"/>
                <a:gd name="T13" fmla="*/ 318 h 318"/>
                <a:gd name="T14" fmla="*/ 151 w 151"/>
                <a:gd name="T15" fmla="*/ 239 h 318"/>
                <a:gd name="T16" fmla="*/ 151 w 151"/>
                <a:gd name="T17" fmla="*/ 0 h 318"/>
                <a:gd name="T18" fmla="*/ 144 w 151"/>
                <a:gd name="T1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318">
                  <a:moveTo>
                    <a:pt x="144" y="0"/>
                  </a:moveTo>
                  <a:cubicBezTo>
                    <a:pt x="144" y="239"/>
                    <a:pt x="144" y="239"/>
                    <a:pt x="144" y="239"/>
                  </a:cubicBezTo>
                  <a:cubicBezTo>
                    <a:pt x="144" y="258"/>
                    <a:pt x="136" y="276"/>
                    <a:pt x="123" y="289"/>
                  </a:cubicBezTo>
                  <a:cubicBezTo>
                    <a:pt x="110" y="302"/>
                    <a:pt x="92" y="310"/>
                    <a:pt x="72" y="310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72" y="318"/>
                    <a:pt x="72" y="318"/>
                    <a:pt x="72" y="318"/>
                  </a:cubicBezTo>
                  <a:cubicBezTo>
                    <a:pt x="116" y="318"/>
                    <a:pt x="151" y="282"/>
                    <a:pt x="151" y="239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44" y="0"/>
                    <a:pt x="144" y="0"/>
                    <a:pt x="144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13" name="Freeform 8"/>
            <p:cNvSpPr>
              <a:spLocks/>
            </p:cNvSpPr>
            <p:nvPr/>
          </p:nvSpPr>
          <p:spPr bwMode="auto">
            <a:xfrm flipV="1">
              <a:off x="10453204" y="4644805"/>
              <a:ext cx="1019175" cy="1017587"/>
            </a:xfrm>
            <a:custGeom>
              <a:avLst/>
              <a:gdLst>
                <a:gd name="T0" fmla="*/ 421 w 425"/>
                <a:gd name="T1" fmla="*/ 212 h 424"/>
                <a:gd name="T2" fmla="*/ 425 w 425"/>
                <a:gd name="T3" fmla="*/ 212 h 424"/>
                <a:gd name="T4" fmla="*/ 213 w 425"/>
                <a:gd name="T5" fmla="*/ 0 h 424"/>
                <a:gd name="T6" fmla="*/ 0 w 425"/>
                <a:gd name="T7" fmla="*/ 212 h 424"/>
                <a:gd name="T8" fmla="*/ 213 w 425"/>
                <a:gd name="T9" fmla="*/ 424 h 424"/>
                <a:gd name="T10" fmla="*/ 425 w 425"/>
                <a:gd name="T11" fmla="*/ 212 h 424"/>
                <a:gd name="T12" fmla="*/ 421 w 425"/>
                <a:gd name="T13" fmla="*/ 212 h 424"/>
                <a:gd name="T14" fmla="*/ 417 w 425"/>
                <a:gd name="T15" fmla="*/ 212 h 424"/>
                <a:gd name="T16" fmla="*/ 357 w 425"/>
                <a:gd name="T17" fmla="*/ 357 h 424"/>
                <a:gd name="T18" fmla="*/ 213 w 425"/>
                <a:gd name="T19" fmla="*/ 417 h 424"/>
                <a:gd name="T20" fmla="*/ 68 w 425"/>
                <a:gd name="T21" fmla="*/ 357 h 424"/>
                <a:gd name="T22" fmla="*/ 8 w 425"/>
                <a:gd name="T23" fmla="*/ 212 h 424"/>
                <a:gd name="T24" fmla="*/ 68 w 425"/>
                <a:gd name="T25" fmla="*/ 67 h 424"/>
                <a:gd name="T26" fmla="*/ 213 w 425"/>
                <a:gd name="T27" fmla="*/ 8 h 424"/>
                <a:gd name="T28" fmla="*/ 357 w 425"/>
                <a:gd name="T29" fmla="*/ 67 h 424"/>
                <a:gd name="T30" fmla="*/ 417 w 425"/>
                <a:gd name="T31" fmla="*/ 212 h 424"/>
                <a:gd name="T32" fmla="*/ 421 w 425"/>
                <a:gd name="T33" fmla="*/ 2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424">
                  <a:moveTo>
                    <a:pt x="421" y="212"/>
                  </a:moveTo>
                  <a:cubicBezTo>
                    <a:pt x="425" y="212"/>
                    <a:pt x="425" y="212"/>
                    <a:pt x="425" y="212"/>
                  </a:cubicBezTo>
                  <a:cubicBezTo>
                    <a:pt x="425" y="95"/>
                    <a:pt x="330" y="0"/>
                    <a:pt x="213" y="0"/>
                  </a:cubicBez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3" y="424"/>
                  </a:cubicBezTo>
                  <a:cubicBezTo>
                    <a:pt x="330" y="424"/>
                    <a:pt x="425" y="329"/>
                    <a:pt x="425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7" y="212"/>
                    <a:pt x="417" y="212"/>
                    <a:pt x="417" y="212"/>
                  </a:cubicBezTo>
                  <a:cubicBezTo>
                    <a:pt x="417" y="269"/>
                    <a:pt x="394" y="320"/>
                    <a:pt x="357" y="357"/>
                  </a:cubicBezTo>
                  <a:cubicBezTo>
                    <a:pt x="320" y="394"/>
                    <a:pt x="269" y="417"/>
                    <a:pt x="213" y="417"/>
                  </a:cubicBezTo>
                  <a:cubicBezTo>
                    <a:pt x="156" y="417"/>
                    <a:pt x="105" y="394"/>
                    <a:pt x="68" y="357"/>
                  </a:cubicBezTo>
                  <a:cubicBezTo>
                    <a:pt x="31" y="320"/>
                    <a:pt x="8" y="269"/>
                    <a:pt x="8" y="212"/>
                  </a:cubicBezTo>
                  <a:cubicBezTo>
                    <a:pt x="8" y="156"/>
                    <a:pt x="31" y="104"/>
                    <a:pt x="68" y="67"/>
                  </a:cubicBezTo>
                  <a:cubicBezTo>
                    <a:pt x="105" y="30"/>
                    <a:pt x="156" y="8"/>
                    <a:pt x="213" y="8"/>
                  </a:cubicBezTo>
                  <a:cubicBezTo>
                    <a:pt x="269" y="8"/>
                    <a:pt x="320" y="30"/>
                    <a:pt x="357" y="67"/>
                  </a:cubicBezTo>
                  <a:cubicBezTo>
                    <a:pt x="394" y="104"/>
                    <a:pt x="417" y="156"/>
                    <a:pt x="417" y="212"/>
                  </a:cubicBezTo>
                  <a:lnTo>
                    <a:pt x="421" y="21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14" name="Freeform 9"/>
            <p:cNvSpPr>
              <a:spLocks noEditPoints="1"/>
            </p:cNvSpPr>
            <p:nvPr/>
          </p:nvSpPr>
          <p:spPr bwMode="auto">
            <a:xfrm flipV="1">
              <a:off x="10405579" y="4597180"/>
              <a:ext cx="1116013" cy="1112837"/>
            </a:xfrm>
            <a:custGeom>
              <a:avLst/>
              <a:gdLst>
                <a:gd name="T0" fmla="*/ 465 w 465"/>
                <a:gd name="T1" fmla="*/ 232 h 464"/>
                <a:gd name="T2" fmla="*/ 463 w 465"/>
                <a:gd name="T3" fmla="*/ 232 h 464"/>
                <a:gd name="T4" fmla="*/ 461 w 465"/>
                <a:gd name="T5" fmla="*/ 232 h 464"/>
                <a:gd name="T6" fmla="*/ 394 w 465"/>
                <a:gd name="T7" fmla="*/ 394 h 464"/>
                <a:gd name="T8" fmla="*/ 236 w 465"/>
                <a:gd name="T9" fmla="*/ 461 h 464"/>
                <a:gd name="T10" fmla="*/ 236 w 465"/>
                <a:gd name="T11" fmla="*/ 464 h 464"/>
                <a:gd name="T12" fmla="*/ 465 w 465"/>
                <a:gd name="T13" fmla="*/ 232 h 464"/>
                <a:gd name="T14" fmla="*/ 233 w 465"/>
                <a:gd name="T15" fmla="*/ 0 h 464"/>
                <a:gd name="T16" fmla="*/ 0 w 465"/>
                <a:gd name="T17" fmla="*/ 232 h 464"/>
                <a:gd name="T18" fmla="*/ 229 w 465"/>
                <a:gd name="T19" fmla="*/ 464 h 464"/>
                <a:gd name="T20" fmla="*/ 229 w 465"/>
                <a:gd name="T21" fmla="*/ 461 h 464"/>
                <a:gd name="T22" fmla="*/ 71 w 465"/>
                <a:gd name="T23" fmla="*/ 394 h 464"/>
                <a:gd name="T24" fmla="*/ 4 w 465"/>
                <a:gd name="T25" fmla="*/ 232 h 464"/>
                <a:gd name="T26" fmla="*/ 71 w 465"/>
                <a:gd name="T27" fmla="*/ 71 h 464"/>
                <a:gd name="T28" fmla="*/ 233 w 465"/>
                <a:gd name="T29" fmla="*/ 4 h 464"/>
                <a:gd name="T30" fmla="*/ 394 w 465"/>
                <a:gd name="T31" fmla="*/ 71 h 464"/>
                <a:gd name="T32" fmla="*/ 461 w 465"/>
                <a:gd name="T33" fmla="*/ 232 h 464"/>
                <a:gd name="T34" fmla="*/ 463 w 465"/>
                <a:gd name="T35" fmla="*/ 232 h 464"/>
                <a:gd name="T36" fmla="*/ 465 w 465"/>
                <a:gd name="T37" fmla="*/ 232 h 464"/>
                <a:gd name="T38" fmla="*/ 233 w 465"/>
                <a:gd name="T3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5" h="464">
                  <a:moveTo>
                    <a:pt x="465" y="232"/>
                  </a:moveTo>
                  <a:cubicBezTo>
                    <a:pt x="463" y="232"/>
                    <a:pt x="463" y="232"/>
                    <a:pt x="463" y="232"/>
                  </a:cubicBezTo>
                  <a:cubicBezTo>
                    <a:pt x="461" y="232"/>
                    <a:pt x="461" y="232"/>
                    <a:pt x="461" y="232"/>
                  </a:cubicBezTo>
                  <a:cubicBezTo>
                    <a:pt x="461" y="295"/>
                    <a:pt x="435" y="352"/>
                    <a:pt x="394" y="394"/>
                  </a:cubicBezTo>
                  <a:cubicBezTo>
                    <a:pt x="354" y="434"/>
                    <a:pt x="298" y="460"/>
                    <a:pt x="236" y="461"/>
                  </a:cubicBezTo>
                  <a:cubicBezTo>
                    <a:pt x="236" y="464"/>
                    <a:pt x="236" y="464"/>
                    <a:pt x="236" y="464"/>
                  </a:cubicBezTo>
                  <a:cubicBezTo>
                    <a:pt x="363" y="462"/>
                    <a:pt x="465" y="359"/>
                    <a:pt x="465" y="232"/>
                  </a:cubicBezTo>
                  <a:moveTo>
                    <a:pt x="233" y="0"/>
                  </a:moveTo>
                  <a:cubicBezTo>
                    <a:pt x="104" y="0"/>
                    <a:pt x="0" y="104"/>
                    <a:pt x="0" y="232"/>
                  </a:cubicBezTo>
                  <a:cubicBezTo>
                    <a:pt x="0" y="359"/>
                    <a:pt x="102" y="462"/>
                    <a:pt x="229" y="464"/>
                  </a:cubicBezTo>
                  <a:cubicBezTo>
                    <a:pt x="229" y="461"/>
                    <a:pt x="229" y="461"/>
                    <a:pt x="229" y="461"/>
                  </a:cubicBezTo>
                  <a:cubicBezTo>
                    <a:pt x="167" y="460"/>
                    <a:pt x="112" y="434"/>
                    <a:pt x="71" y="394"/>
                  </a:cubicBezTo>
                  <a:cubicBezTo>
                    <a:pt x="30" y="352"/>
                    <a:pt x="4" y="295"/>
                    <a:pt x="4" y="232"/>
                  </a:cubicBezTo>
                  <a:cubicBezTo>
                    <a:pt x="4" y="169"/>
                    <a:pt x="30" y="112"/>
                    <a:pt x="71" y="71"/>
                  </a:cubicBezTo>
                  <a:cubicBezTo>
                    <a:pt x="112" y="29"/>
                    <a:pt x="169" y="4"/>
                    <a:pt x="233" y="4"/>
                  </a:cubicBezTo>
                  <a:cubicBezTo>
                    <a:pt x="296" y="4"/>
                    <a:pt x="353" y="29"/>
                    <a:pt x="394" y="71"/>
                  </a:cubicBezTo>
                  <a:cubicBezTo>
                    <a:pt x="435" y="112"/>
                    <a:pt x="461" y="169"/>
                    <a:pt x="461" y="232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5" y="232"/>
                    <a:pt x="465" y="232"/>
                    <a:pt x="465" y="232"/>
                  </a:cubicBezTo>
                  <a:cubicBezTo>
                    <a:pt x="465" y="104"/>
                    <a:pt x="361" y="0"/>
                    <a:pt x="233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15" name="Freeform 10"/>
            <p:cNvSpPr>
              <a:spLocks/>
            </p:cNvSpPr>
            <p:nvPr/>
          </p:nvSpPr>
          <p:spPr bwMode="auto">
            <a:xfrm flipV="1">
              <a:off x="10954854" y="4597179"/>
              <a:ext cx="17463" cy="6350"/>
            </a:xfrm>
            <a:custGeom>
              <a:avLst/>
              <a:gdLst>
                <a:gd name="T0" fmla="*/ 7 w 7"/>
                <a:gd name="T1" fmla="*/ 0 h 3"/>
                <a:gd name="T2" fmla="*/ 4 w 7"/>
                <a:gd name="T3" fmla="*/ 0 h 3"/>
                <a:gd name="T4" fmla="*/ 0 w 7"/>
                <a:gd name="T5" fmla="*/ 0 h 3"/>
                <a:gd name="T6" fmla="*/ 0 w 7"/>
                <a:gd name="T7" fmla="*/ 3 h 3"/>
                <a:gd name="T8" fmla="*/ 4 w 7"/>
                <a:gd name="T9" fmla="*/ 3 h 3"/>
                <a:gd name="T10" fmla="*/ 7 w 7"/>
                <a:gd name="T11" fmla="*/ 3 h 3"/>
                <a:gd name="T12" fmla="*/ 7 w 7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cubicBezTo>
                    <a:pt x="6" y="0"/>
                    <a:pt x="5" y="0"/>
                    <a:pt x="4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2" y="3"/>
                    <a:pt x="4" y="3"/>
                  </a:cubicBezTo>
                  <a:cubicBezTo>
                    <a:pt x="5" y="3"/>
                    <a:pt x="6" y="3"/>
                    <a:pt x="7" y="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92" name="Freeform 36">
              <a:extLst>
                <a:ext uri="{FF2B5EF4-FFF2-40B4-BE49-F238E27FC236}">
                  <a16:creationId xmlns:a16="http://schemas.microsoft.com/office/drawing/2014/main" id="{A0A8AA8E-FBDB-49FF-82A9-283AC43043B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725686" y="4939157"/>
              <a:ext cx="474210" cy="428882"/>
            </a:xfrm>
            <a:custGeom>
              <a:avLst/>
              <a:gdLst>
                <a:gd name="T0" fmla="*/ 107500 w 480"/>
                <a:gd name="T1" fmla="*/ 146895 h 436"/>
                <a:gd name="T2" fmla="*/ 107500 w 480"/>
                <a:gd name="T3" fmla="*/ 146895 h 436"/>
                <a:gd name="T4" fmla="*/ 83661 w 480"/>
                <a:gd name="T5" fmla="*/ 171079 h 436"/>
                <a:gd name="T6" fmla="*/ 107500 w 480"/>
                <a:gd name="T7" fmla="*/ 194815 h 436"/>
                <a:gd name="T8" fmla="*/ 131339 w 480"/>
                <a:gd name="T9" fmla="*/ 171079 h 436"/>
                <a:gd name="T10" fmla="*/ 107500 w 480"/>
                <a:gd name="T11" fmla="*/ 146895 h 436"/>
                <a:gd name="T12" fmla="*/ 59822 w 480"/>
                <a:gd name="T13" fmla="*/ 123159 h 436"/>
                <a:gd name="T14" fmla="*/ 59822 w 480"/>
                <a:gd name="T15" fmla="*/ 123159 h 436"/>
                <a:gd name="T16" fmla="*/ 75565 w 480"/>
                <a:gd name="T17" fmla="*/ 139282 h 436"/>
                <a:gd name="T18" fmla="*/ 139435 w 480"/>
                <a:gd name="T19" fmla="*/ 139282 h 436"/>
                <a:gd name="T20" fmla="*/ 155178 w 480"/>
                <a:gd name="T21" fmla="*/ 123159 h 436"/>
                <a:gd name="T22" fmla="*/ 59822 w 480"/>
                <a:gd name="T23" fmla="*/ 123159 h 436"/>
                <a:gd name="T24" fmla="*/ 27887 w 480"/>
                <a:gd name="T25" fmla="*/ 91362 h 436"/>
                <a:gd name="T26" fmla="*/ 27887 w 480"/>
                <a:gd name="T27" fmla="*/ 91362 h 436"/>
                <a:gd name="T28" fmla="*/ 44080 w 480"/>
                <a:gd name="T29" fmla="*/ 107484 h 436"/>
                <a:gd name="T30" fmla="*/ 171371 w 480"/>
                <a:gd name="T31" fmla="*/ 107484 h 436"/>
                <a:gd name="T32" fmla="*/ 187563 w 480"/>
                <a:gd name="T33" fmla="*/ 91362 h 436"/>
                <a:gd name="T34" fmla="*/ 27887 w 480"/>
                <a:gd name="T35" fmla="*/ 91362 h 436"/>
                <a:gd name="T36" fmla="*/ 0 w 480"/>
                <a:gd name="T37" fmla="*/ 60012 h 436"/>
                <a:gd name="T38" fmla="*/ 0 w 480"/>
                <a:gd name="T39" fmla="*/ 60012 h 436"/>
                <a:gd name="T40" fmla="*/ 11695 w 480"/>
                <a:gd name="T41" fmla="*/ 75687 h 436"/>
                <a:gd name="T42" fmla="*/ 199258 w 480"/>
                <a:gd name="T43" fmla="*/ 75687 h 436"/>
                <a:gd name="T44" fmla="*/ 215450 w 480"/>
                <a:gd name="T45" fmla="*/ 60012 h 436"/>
                <a:gd name="T46" fmla="*/ 0 w 480"/>
                <a:gd name="T47" fmla="*/ 60012 h 4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80" h="436">
                  <a:moveTo>
                    <a:pt x="239" y="328"/>
                  </a:moveTo>
                  <a:lnTo>
                    <a:pt x="239" y="328"/>
                  </a:lnTo>
                  <a:cubicBezTo>
                    <a:pt x="213" y="328"/>
                    <a:pt x="186" y="355"/>
                    <a:pt x="186" y="382"/>
                  </a:cubicBezTo>
                  <a:cubicBezTo>
                    <a:pt x="186" y="409"/>
                    <a:pt x="213" y="435"/>
                    <a:pt x="239" y="435"/>
                  </a:cubicBezTo>
                  <a:cubicBezTo>
                    <a:pt x="266" y="435"/>
                    <a:pt x="292" y="409"/>
                    <a:pt x="292" y="382"/>
                  </a:cubicBezTo>
                  <a:cubicBezTo>
                    <a:pt x="292" y="355"/>
                    <a:pt x="266" y="328"/>
                    <a:pt x="239" y="328"/>
                  </a:cubicBezTo>
                  <a:close/>
                  <a:moveTo>
                    <a:pt x="133" y="275"/>
                  </a:moveTo>
                  <a:lnTo>
                    <a:pt x="133" y="275"/>
                  </a:lnTo>
                  <a:cubicBezTo>
                    <a:pt x="168" y="311"/>
                    <a:pt x="168" y="311"/>
                    <a:pt x="168" y="311"/>
                  </a:cubicBezTo>
                  <a:cubicBezTo>
                    <a:pt x="204" y="275"/>
                    <a:pt x="266" y="275"/>
                    <a:pt x="310" y="311"/>
                  </a:cubicBezTo>
                  <a:cubicBezTo>
                    <a:pt x="345" y="275"/>
                    <a:pt x="345" y="275"/>
                    <a:pt x="345" y="275"/>
                  </a:cubicBezTo>
                  <a:cubicBezTo>
                    <a:pt x="283" y="222"/>
                    <a:pt x="195" y="222"/>
                    <a:pt x="133" y="275"/>
                  </a:cubicBezTo>
                  <a:close/>
                  <a:moveTo>
                    <a:pt x="62" y="204"/>
                  </a:moveTo>
                  <a:lnTo>
                    <a:pt x="62" y="204"/>
                  </a:lnTo>
                  <a:cubicBezTo>
                    <a:pt x="98" y="240"/>
                    <a:pt x="98" y="240"/>
                    <a:pt x="98" y="240"/>
                  </a:cubicBezTo>
                  <a:cubicBezTo>
                    <a:pt x="177" y="169"/>
                    <a:pt x="301" y="169"/>
                    <a:pt x="381" y="240"/>
                  </a:cubicBezTo>
                  <a:cubicBezTo>
                    <a:pt x="417" y="204"/>
                    <a:pt x="417" y="204"/>
                    <a:pt x="417" y="204"/>
                  </a:cubicBezTo>
                  <a:cubicBezTo>
                    <a:pt x="319" y="107"/>
                    <a:pt x="160" y="107"/>
                    <a:pt x="62" y="204"/>
                  </a:cubicBezTo>
                  <a:close/>
                  <a:moveTo>
                    <a:pt x="0" y="134"/>
                  </a:moveTo>
                  <a:lnTo>
                    <a:pt x="0" y="134"/>
                  </a:lnTo>
                  <a:cubicBezTo>
                    <a:pt x="26" y="169"/>
                    <a:pt x="26" y="169"/>
                    <a:pt x="26" y="169"/>
                  </a:cubicBezTo>
                  <a:cubicBezTo>
                    <a:pt x="142" y="54"/>
                    <a:pt x="328" y="54"/>
                    <a:pt x="443" y="169"/>
                  </a:cubicBezTo>
                  <a:cubicBezTo>
                    <a:pt x="479" y="134"/>
                    <a:pt x="479" y="134"/>
                    <a:pt x="479" y="134"/>
                  </a:cubicBezTo>
                  <a:cubicBezTo>
                    <a:pt x="345" y="0"/>
                    <a:pt x="133" y="0"/>
                    <a:pt x="0" y="13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DABE3DA-435E-4398-9821-194C9225A293}"/>
              </a:ext>
            </a:extLst>
          </p:cNvPr>
          <p:cNvGrpSpPr/>
          <p:nvPr/>
        </p:nvGrpSpPr>
        <p:grpSpPr>
          <a:xfrm>
            <a:off x="695754" y="1902226"/>
            <a:ext cx="1116013" cy="1876425"/>
            <a:chOff x="695754" y="1902226"/>
            <a:chExt cx="1116013" cy="1876425"/>
          </a:xfrm>
        </p:grpSpPr>
        <p:sp>
          <p:nvSpPr>
            <p:cNvPr id="62" name="Freeform 7"/>
            <p:cNvSpPr>
              <a:spLocks/>
            </p:cNvSpPr>
            <p:nvPr/>
          </p:nvSpPr>
          <p:spPr bwMode="auto">
            <a:xfrm>
              <a:off x="890223" y="3015064"/>
              <a:ext cx="363538" cy="763587"/>
            </a:xfrm>
            <a:custGeom>
              <a:avLst/>
              <a:gdLst>
                <a:gd name="T0" fmla="*/ 144 w 151"/>
                <a:gd name="T1" fmla="*/ 0 h 318"/>
                <a:gd name="T2" fmla="*/ 144 w 151"/>
                <a:gd name="T3" fmla="*/ 239 h 318"/>
                <a:gd name="T4" fmla="*/ 123 w 151"/>
                <a:gd name="T5" fmla="*/ 289 h 318"/>
                <a:gd name="T6" fmla="*/ 72 w 151"/>
                <a:gd name="T7" fmla="*/ 310 h 318"/>
                <a:gd name="T8" fmla="*/ 0 w 151"/>
                <a:gd name="T9" fmla="*/ 310 h 318"/>
                <a:gd name="T10" fmla="*/ 0 w 151"/>
                <a:gd name="T11" fmla="*/ 318 h 318"/>
                <a:gd name="T12" fmla="*/ 72 w 151"/>
                <a:gd name="T13" fmla="*/ 318 h 318"/>
                <a:gd name="T14" fmla="*/ 151 w 151"/>
                <a:gd name="T15" fmla="*/ 239 h 318"/>
                <a:gd name="T16" fmla="*/ 151 w 151"/>
                <a:gd name="T17" fmla="*/ 0 h 318"/>
                <a:gd name="T18" fmla="*/ 144 w 151"/>
                <a:gd name="T1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318">
                  <a:moveTo>
                    <a:pt x="144" y="0"/>
                  </a:moveTo>
                  <a:cubicBezTo>
                    <a:pt x="144" y="239"/>
                    <a:pt x="144" y="239"/>
                    <a:pt x="144" y="239"/>
                  </a:cubicBezTo>
                  <a:cubicBezTo>
                    <a:pt x="144" y="258"/>
                    <a:pt x="136" y="276"/>
                    <a:pt x="123" y="289"/>
                  </a:cubicBezTo>
                  <a:cubicBezTo>
                    <a:pt x="110" y="302"/>
                    <a:pt x="92" y="310"/>
                    <a:pt x="72" y="310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72" y="318"/>
                    <a:pt x="72" y="318"/>
                    <a:pt x="72" y="318"/>
                  </a:cubicBezTo>
                  <a:cubicBezTo>
                    <a:pt x="116" y="318"/>
                    <a:pt x="151" y="282"/>
                    <a:pt x="151" y="239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44" y="0"/>
                    <a:pt x="144" y="0"/>
                    <a:pt x="144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8FC42F1-6724-4965-958B-C02C689CF68D}"/>
                </a:ext>
              </a:extLst>
            </p:cNvPr>
            <p:cNvGrpSpPr/>
            <p:nvPr/>
          </p:nvGrpSpPr>
          <p:grpSpPr>
            <a:xfrm>
              <a:off x="695754" y="1902226"/>
              <a:ext cx="1116013" cy="1112838"/>
              <a:chOff x="695754" y="1902226"/>
              <a:chExt cx="1116013" cy="1112838"/>
            </a:xfrm>
          </p:grpSpPr>
          <p:sp>
            <p:nvSpPr>
              <p:cNvPr id="71" name="Freeform 8"/>
              <p:cNvSpPr>
                <a:spLocks/>
              </p:cNvSpPr>
              <p:nvPr/>
            </p:nvSpPr>
            <p:spPr bwMode="auto">
              <a:xfrm>
                <a:off x="743379" y="1949851"/>
                <a:ext cx="1019175" cy="1017587"/>
              </a:xfrm>
              <a:custGeom>
                <a:avLst/>
                <a:gdLst>
                  <a:gd name="T0" fmla="*/ 421 w 425"/>
                  <a:gd name="T1" fmla="*/ 212 h 424"/>
                  <a:gd name="T2" fmla="*/ 425 w 425"/>
                  <a:gd name="T3" fmla="*/ 212 h 424"/>
                  <a:gd name="T4" fmla="*/ 213 w 425"/>
                  <a:gd name="T5" fmla="*/ 0 h 424"/>
                  <a:gd name="T6" fmla="*/ 0 w 425"/>
                  <a:gd name="T7" fmla="*/ 212 h 424"/>
                  <a:gd name="T8" fmla="*/ 213 w 425"/>
                  <a:gd name="T9" fmla="*/ 424 h 424"/>
                  <a:gd name="T10" fmla="*/ 425 w 425"/>
                  <a:gd name="T11" fmla="*/ 212 h 424"/>
                  <a:gd name="T12" fmla="*/ 421 w 425"/>
                  <a:gd name="T13" fmla="*/ 212 h 424"/>
                  <a:gd name="T14" fmla="*/ 417 w 425"/>
                  <a:gd name="T15" fmla="*/ 212 h 424"/>
                  <a:gd name="T16" fmla="*/ 357 w 425"/>
                  <a:gd name="T17" fmla="*/ 357 h 424"/>
                  <a:gd name="T18" fmla="*/ 213 w 425"/>
                  <a:gd name="T19" fmla="*/ 417 h 424"/>
                  <a:gd name="T20" fmla="*/ 68 w 425"/>
                  <a:gd name="T21" fmla="*/ 357 h 424"/>
                  <a:gd name="T22" fmla="*/ 8 w 425"/>
                  <a:gd name="T23" fmla="*/ 212 h 424"/>
                  <a:gd name="T24" fmla="*/ 68 w 425"/>
                  <a:gd name="T25" fmla="*/ 67 h 424"/>
                  <a:gd name="T26" fmla="*/ 213 w 425"/>
                  <a:gd name="T27" fmla="*/ 8 h 424"/>
                  <a:gd name="T28" fmla="*/ 357 w 425"/>
                  <a:gd name="T29" fmla="*/ 67 h 424"/>
                  <a:gd name="T30" fmla="*/ 417 w 425"/>
                  <a:gd name="T31" fmla="*/ 212 h 424"/>
                  <a:gd name="T32" fmla="*/ 421 w 425"/>
                  <a:gd name="T33" fmla="*/ 212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25" h="424">
                    <a:moveTo>
                      <a:pt x="421" y="212"/>
                    </a:moveTo>
                    <a:cubicBezTo>
                      <a:pt x="425" y="212"/>
                      <a:pt x="425" y="212"/>
                      <a:pt x="425" y="212"/>
                    </a:cubicBezTo>
                    <a:cubicBezTo>
                      <a:pt x="425" y="95"/>
                      <a:pt x="330" y="0"/>
                      <a:pt x="213" y="0"/>
                    </a:cubicBez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3" y="424"/>
                    </a:cubicBezTo>
                    <a:cubicBezTo>
                      <a:pt x="330" y="424"/>
                      <a:pt x="425" y="329"/>
                      <a:pt x="425" y="212"/>
                    </a:cubicBezTo>
                    <a:cubicBezTo>
                      <a:pt x="421" y="212"/>
                      <a:pt x="421" y="212"/>
                      <a:pt x="421" y="212"/>
                    </a:cubicBezTo>
                    <a:cubicBezTo>
                      <a:pt x="417" y="212"/>
                      <a:pt x="417" y="212"/>
                      <a:pt x="417" y="212"/>
                    </a:cubicBezTo>
                    <a:cubicBezTo>
                      <a:pt x="417" y="269"/>
                      <a:pt x="394" y="320"/>
                      <a:pt x="357" y="357"/>
                    </a:cubicBezTo>
                    <a:cubicBezTo>
                      <a:pt x="320" y="394"/>
                      <a:pt x="269" y="417"/>
                      <a:pt x="213" y="417"/>
                    </a:cubicBezTo>
                    <a:cubicBezTo>
                      <a:pt x="156" y="417"/>
                      <a:pt x="105" y="394"/>
                      <a:pt x="68" y="357"/>
                    </a:cubicBezTo>
                    <a:cubicBezTo>
                      <a:pt x="31" y="320"/>
                      <a:pt x="8" y="269"/>
                      <a:pt x="8" y="212"/>
                    </a:cubicBezTo>
                    <a:cubicBezTo>
                      <a:pt x="8" y="156"/>
                      <a:pt x="31" y="104"/>
                      <a:pt x="68" y="67"/>
                    </a:cubicBezTo>
                    <a:cubicBezTo>
                      <a:pt x="105" y="30"/>
                      <a:pt x="156" y="8"/>
                      <a:pt x="213" y="8"/>
                    </a:cubicBezTo>
                    <a:cubicBezTo>
                      <a:pt x="269" y="8"/>
                      <a:pt x="320" y="30"/>
                      <a:pt x="357" y="67"/>
                    </a:cubicBezTo>
                    <a:cubicBezTo>
                      <a:pt x="394" y="104"/>
                      <a:pt x="417" y="156"/>
                      <a:pt x="417" y="212"/>
                    </a:cubicBezTo>
                    <a:lnTo>
                      <a:pt x="421" y="21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72" name="Freeform 9"/>
              <p:cNvSpPr>
                <a:spLocks noEditPoints="1"/>
              </p:cNvSpPr>
              <p:nvPr/>
            </p:nvSpPr>
            <p:spPr bwMode="auto">
              <a:xfrm>
                <a:off x="695754" y="1902226"/>
                <a:ext cx="1116013" cy="1112837"/>
              </a:xfrm>
              <a:custGeom>
                <a:avLst/>
                <a:gdLst>
                  <a:gd name="T0" fmla="*/ 465 w 465"/>
                  <a:gd name="T1" fmla="*/ 232 h 464"/>
                  <a:gd name="T2" fmla="*/ 463 w 465"/>
                  <a:gd name="T3" fmla="*/ 232 h 464"/>
                  <a:gd name="T4" fmla="*/ 461 w 465"/>
                  <a:gd name="T5" fmla="*/ 232 h 464"/>
                  <a:gd name="T6" fmla="*/ 394 w 465"/>
                  <a:gd name="T7" fmla="*/ 394 h 464"/>
                  <a:gd name="T8" fmla="*/ 236 w 465"/>
                  <a:gd name="T9" fmla="*/ 461 h 464"/>
                  <a:gd name="T10" fmla="*/ 236 w 465"/>
                  <a:gd name="T11" fmla="*/ 464 h 464"/>
                  <a:gd name="T12" fmla="*/ 465 w 465"/>
                  <a:gd name="T13" fmla="*/ 232 h 464"/>
                  <a:gd name="T14" fmla="*/ 233 w 465"/>
                  <a:gd name="T15" fmla="*/ 0 h 464"/>
                  <a:gd name="T16" fmla="*/ 0 w 465"/>
                  <a:gd name="T17" fmla="*/ 232 h 464"/>
                  <a:gd name="T18" fmla="*/ 229 w 465"/>
                  <a:gd name="T19" fmla="*/ 464 h 464"/>
                  <a:gd name="T20" fmla="*/ 229 w 465"/>
                  <a:gd name="T21" fmla="*/ 461 h 464"/>
                  <a:gd name="T22" fmla="*/ 71 w 465"/>
                  <a:gd name="T23" fmla="*/ 394 h 464"/>
                  <a:gd name="T24" fmla="*/ 4 w 465"/>
                  <a:gd name="T25" fmla="*/ 232 h 464"/>
                  <a:gd name="T26" fmla="*/ 71 w 465"/>
                  <a:gd name="T27" fmla="*/ 71 h 464"/>
                  <a:gd name="T28" fmla="*/ 233 w 465"/>
                  <a:gd name="T29" fmla="*/ 4 h 464"/>
                  <a:gd name="T30" fmla="*/ 394 w 465"/>
                  <a:gd name="T31" fmla="*/ 71 h 464"/>
                  <a:gd name="T32" fmla="*/ 461 w 465"/>
                  <a:gd name="T33" fmla="*/ 232 h 464"/>
                  <a:gd name="T34" fmla="*/ 463 w 465"/>
                  <a:gd name="T35" fmla="*/ 232 h 464"/>
                  <a:gd name="T36" fmla="*/ 465 w 465"/>
                  <a:gd name="T37" fmla="*/ 232 h 464"/>
                  <a:gd name="T38" fmla="*/ 233 w 465"/>
                  <a:gd name="T39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65" h="464">
                    <a:moveTo>
                      <a:pt x="465" y="232"/>
                    </a:moveTo>
                    <a:cubicBezTo>
                      <a:pt x="463" y="232"/>
                      <a:pt x="463" y="232"/>
                      <a:pt x="463" y="232"/>
                    </a:cubicBezTo>
                    <a:cubicBezTo>
                      <a:pt x="461" y="232"/>
                      <a:pt x="461" y="232"/>
                      <a:pt x="461" y="232"/>
                    </a:cubicBezTo>
                    <a:cubicBezTo>
                      <a:pt x="461" y="295"/>
                      <a:pt x="435" y="352"/>
                      <a:pt x="394" y="394"/>
                    </a:cubicBezTo>
                    <a:cubicBezTo>
                      <a:pt x="354" y="434"/>
                      <a:pt x="298" y="460"/>
                      <a:pt x="236" y="461"/>
                    </a:cubicBezTo>
                    <a:cubicBezTo>
                      <a:pt x="236" y="464"/>
                      <a:pt x="236" y="464"/>
                      <a:pt x="236" y="464"/>
                    </a:cubicBezTo>
                    <a:cubicBezTo>
                      <a:pt x="363" y="462"/>
                      <a:pt x="465" y="359"/>
                      <a:pt x="465" y="232"/>
                    </a:cubicBezTo>
                    <a:moveTo>
                      <a:pt x="233" y="0"/>
                    </a:moveTo>
                    <a:cubicBezTo>
                      <a:pt x="104" y="0"/>
                      <a:pt x="0" y="104"/>
                      <a:pt x="0" y="232"/>
                    </a:cubicBezTo>
                    <a:cubicBezTo>
                      <a:pt x="0" y="359"/>
                      <a:pt x="102" y="462"/>
                      <a:pt x="229" y="464"/>
                    </a:cubicBezTo>
                    <a:cubicBezTo>
                      <a:pt x="229" y="461"/>
                      <a:pt x="229" y="461"/>
                      <a:pt x="229" y="461"/>
                    </a:cubicBezTo>
                    <a:cubicBezTo>
                      <a:pt x="167" y="460"/>
                      <a:pt x="112" y="434"/>
                      <a:pt x="71" y="394"/>
                    </a:cubicBezTo>
                    <a:cubicBezTo>
                      <a:pt x="30" y="352"/>
                      <a:pt x="4" y="295"/>
                      <a:pt x="4" y="232"/>
                    </a:cubicBezTo>
                    <a:cubicBezTo>
                      <a:pt x="4" y="169"/>
                      <a:pt x="30" y="112"/>
                      <a:pt x="71" y="71"/>
                    </a:cubicBezTo>
                    <a:cubicBezTo>
                      <a:pt x="112" y="29"/>
                      <a:pt x="169" y="4"/>
                      <a:pt x="233" y="4"/>
                    </a:cubicBezTo>
                    <a:cubicBezTo>
                      <a:pt x="296" y="4"/>
                      <a:pt x="353" y="29"/>
                      <a:pt x="394" y="71"/>
                    </a:cubicBezTo>
                    <a:cubicBezTo>
                      <a:pt x="435" y="112"/>
                      <a:pt x="461" y="169"/>
                      <a:pt x="461" y="232"/>
                    </a:cubicBezTo>
                    <a:cubicBezTo>
                      <a:pt x="463" y="232"/>
                      <a:pt x="463" y="232"/>
                      <a:pt x="463" y="232"/>
                    </a:cubicBezTo>
                    <a:cubicBezTo>
                      <a:pt x="465" y="232"/>
                      <a:pt x="465" y="232"/>
                      <a:pt x="465" y="232"/>
                    </a:cubicBezTo>
                    <a:cubicBezTo>
                      <a:pt x="465" y="104"/>
                      <a:pt x="361" y="0"/>
                      <a:pt x="233" y="0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73" name="Freeform 10"/>
              <p:cNvSpPr>
                <a:spLocks/>
              </p:cNvSpPr>
              <p:nvPr/>
            </p:nvSpPr>
            <p:spPr bwMode="auto">
              <a:xfrm>
                <a:off x="1245029" y="3008714"/>
                <a:ext cx="17463" cy="6350"/>
              </a:xfrm>
              <a:custGeom>
                <a:avLst/>
                <a:gdLst>
                  <a:gd name="T0" fmla="*/ 7 w 7"/>
                  <a:gd name="T1" fmla="*/ 0 h 3"/>
                  <a:gd name="T2" fmla="*/ 4 w 7"/>
                  <a:gd name="T3" fmla="*/ 0 h 3"/>
                  <a:gd name="T4" fmla="*/ 0 w 7"/>
                  <a:gd name="T5" fmla="*/ 0 h 3"/>
                  <a:gd name="T6" fmla="*/ 0 w 7"/>
                  <a:gd name="T7" fmla="*/ 3 h 3"/>
                  <a:gd name="T8" fmla="*/ 4 w 7"/>
                  <a:gd name="T9" fmla="*/ 3 h 3"/>
                  <a:gd name="T10" fmla="*/ 7 w 7"/>
                  <a:gd name="T11" fmla="*/ 3 h 3"/>
                  <a:gd name="T12" fmla="*/ 7 w 7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3">
                    <a:moveTo>
                      <a:pt x="7" y="0"/>
                    </a:moveTo>
                    <a:cubicBezTo>
                      <a:pt x="6" y="0"/>
                      <a:pt x="5" y="0"/>
                      <a:pt x="4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3"/>
                      <a:pt x="4" y="3"/>
                    </a:cubicBezTo>
                    <a:cubicBezTo>
                      <a:pt x="5" y="3"/>
                      <a:pt x="6" y="3"/>
                      <a:pt x="7" y="3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8210DE91-DB9A-4BED-A9B1-B9017886AD98}"/>
                  </a:ext>
                </a:extLst>
              </p:cNvPr>
              <p:cNvGrpSpPr/>
              <p:nvPr/>
            </p:nvGrpSpPr>
            <p:grpSpPr>
              <a:xfrm>
                <a:off x="995444" y="2259442"/>
                <a:ext cx="515044" cy="398404"/>
                <a:chOff x="1024888" y="2287071"/>
                <a:chExt cx="515044" cy="398404"/>
              </a:xfrm>
            </p:grpSpPr>
            <p:sp>
              <p:nvSpPr>
                <p:cNvPr id="100" name="Oval 43">
                  <a:extLst>
                    <a:ext uri="{FF2B5EF4-FFF2-40B4-BE49-F238E27FC236}">
                      <a16:creationId xmlns:a16="http://schemas.microsoft.com/office/drawing/2014/main" id="{E1468DD5-64F2-4CF2-A643-F1B361BF8B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7723" y="2438555"/>
                  <a:ext cx="90890" cy="916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01" name="Freeform 44">
                  <a:extLst>
                    <a:ext uri="{FF2B5EF4-FFF2-40B4-BE49-F238E27FC236}">
                      <a16:creationId xmlns:a16="http://schemas.microsoft.com/office/drawing/2014/main" id="{6C156516-BC1F-4A29-9598-3DED5A82F5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0281" y="2374175"/>
                  <a:ext cx="92405" cy="224197"/>
                </a:xfrm>
                <a:custGeom>
                  <a:avLst/>
                  <a:gdLst>
                    <a:gd name="T0" fmla="*/ 34 w 52"/>
                    <a:gd name="T1" fmla="*/ 61 h 125"/>
                    <a:gd name="T2" fmla="*/ 0 w 52"/>
                    <a:gd name="T3" fmla="*/ 112 h 125"/>
                    <a:gd name="T4" fmla="*/ 15 w 52"/>
                    <a:gd name="T5" fmla="*/ 125 h 125"/>
                    <a:gd name="T6" fmla="*/ 52 w 52"/>
                    <a:gd name="T7" fmla="*/ 61 h 125"/>
                    <a:gd name="T8" fmla="*/ 18 w 52"/>
                    <a:gd name="T9" fmla="*/ 0 h 125"/>
                    <a:gd name="T10" fmla="*/ 4 w 52"/>
                    <a:gd name="T11" fmla="*/ 12 h 125"/>
                    <a:gd name="T12" fmla="*/ 34 w 52"/>
                    <a:gd name="T13" fmla="*/ 61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125">
                      <a:moveTo>
                        <a:pt x="34" y="61"/>
                      </a:moveTo>
                      <a:cubicBezTo>
                        <a:pt x="34" y="84"/>
                        <a:pt x="20" y="104"/>
                        <a:pt x="0" y="112"/>
                      </a:cubicBezTo>
                      <a:cubicBezTo>
                        <a:pt x="15" y="125"/>
                        <a:pt x="15" y="125"/>
                        <a:pt x="15" y="125"/>
                      </a:cubicBezTo>
                      <a:cubicBezTo>
                        <a:pt x="37" y="113"/>
                        <a:pt x="52" y="89"/>
                        <a:pt x="52" y="61"/>
                      </a:cubicBezTo>
                      <a:cubicBezTo>
                        <a:pt x="52" y="35"/>
                        <a:pt x="39" y="13"/>
                        <a:pt x="18" y="0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22" y="21"/>
                        <a:pt x="34" y="40"/>
                        <a:pt x="34" y="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02" name="Freeform 45">
                  <a:extLst>
                    <a:ext uri="{FF2B5EF4-FFF2-40B4-BE49-F238E27FC236}">
                      <a16:creationId xmlns:a16="http://schemas.microsoft.com/office/drawing/2014/main" id="{9FE4EBB1-AD40-4DEC-BC8C-81153C918F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67999" y="2334789"/>
                  <a:ext cx="107553" cy="302969"/>
                </a:xfrm>
                <a:custGeom>
                  <a:avLst/>
                  <a:gdLst>
                    <a:gd name="T0" fmla="*/ 40 w 60"/>
                    <a:gd name="T1" fmla="*/ 83 h 169"/>
                    <a:gd name="T2" fmla="*/ 0 w 60"/>
                    <a:gd name="T3" fmla="*/ 155 h 169"/>
                    <a:gd name="T4" fmla="*/ 15 w 60"/>
                    <a:gd name="T5" fmla="*/ 169 h 169"/>
                    <a:gd name="T6" fmla="*/ 60 w 60"/>
                    <a:gd name="T7" fmla="*/ 83 h 169"/>
                    <a:gd name="T8" fmla="*/ 19 w 60"/>
                    <a:gd name="T9" fmla="*/ 0 h 169"/>
                    <a:gd name="T10" fmla="*/ 3 w 60"/>
                    <a:gd name="T11" fmla="*/ 14 h 169"/>
                    <a:gd name="T12" fmla="*/ 40 w 60"/>
                    <a:gd name="T13" fmla="*/ 83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0" h="169">
                      <a:moveTo>
                        <a:pt x="40" y="83"/>
                      </a:moveTo>
                      <a:cubicBezTo>
                        <a:pt x="40" y="114"/>
                        <a:pt x="24" y="140"/>
                        <a:pt x="0" y="155"/>
                      </a:cubicBezTo>
                      <a:cubicBezTo>
                        <a:pt x="15" y="169"/>
                        <a:pt x="15" y="169"/>
                        <a:pt x="15" y="169"/>
                      </a:cubicBezTo>
                      <a:cubicBezTo>
                        <a:pt x="42" y="150"/>
                        <a:pt x="60" y="119"/>
                        <a:pt x="60" y="83"/>
                      </a:cubicBezTo>
                      <a:cubicBezTo>
                        <a:pt x="60" y="49"/>
                        <a:pt x="44" y="19"/>
                        <a:pt x="19" y="0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25" y="29"/>
                        <a:pt x="40" y="54"/>
                        <a:pt x="40" y="8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03" name="Freeform 46">
                  <a:extLst>
                    <a:ext uri="{FF2B5EF4-FFF2-40B4-BE49-F238E27FC236}">
                      <a16:creationId xmlns:a16="http://schemas.microsoft.com/office/drawing/2014/main" id="{E0AA7B78-4137-435B-8AE9-60715A202B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14958" y="2287071"/>
                  <a:ext cx="124974" cy="398404"/>
                </a:xfrm>
                <a:custGeom>
                  <a:avLst/>
                  <a:gdLst>
                    <a:gd name="T0" fmla="*/ 49 w 70"/>
                    <a:gd name="T1" fmla="*/ 110 h 223"/>
                    <a:gd name="T2" fmla="*/ 0 w 70"/>
                    <a:gd name="T3" fmla="*/ 209 h 223"/>
                    <a:gd name="T4" fmla="*/ 16 w 70"/>
                    <a:gd name="T5" fmla="*/ 223 h 223"/>
                    <a:gd name="T6" fmla="*/ 70 w 70"/>
                    <a:gd name="T7" fmla="*/ 110 h 223"/>
                    <a:gd name="T8" fmla="*/ 19 w 70"/>
                    <a:gd name="T9" fmla="*/ 0 h 223"/>
                    <a:gd name="T10" fmla="*/ 3 w 70"/>
                    <a:gd name="T11" fmla="*/ 14 h 223"/>
                    <a:gd name="T12" fmla="*/ 49 w 70"/>
                    <a:gd name="T13" fmla="*/ 110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223">
                      <a:moveTo>
                        <a:pt x="49" y="110"/>
                      </a:moveTo>
                      <a:cubicBezTo>
                        <a:pt x="49" y="151"/>
                        <a:pt x="30" y="186"/>
                        <a:pt x="0" y="209"/>
                      </a:cubicBezTo>
                      <a:cubicBezTo>
                        <a:pt x="16" y="223"/>
                        <a:pt x="16" y="223"/>
                        <a:pt x="16" y="223"/>
                      </a:cubicBezTo>
                      <a:cubicBezTo>
                        <a:pt x="49" y="197"/>
                        <a:pt x="70" y="156"/>
                        <a:pt x="70" y="110"/>
                      </a:cubicBezTo>
                      <a:cubicBezTo>
                        <a:pt x="70" y="66"/>
                        <a:pt x="50" y="26"/>
                        <a:pt x="19" y="0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31" y="37"/>
                        <a:pt x="49" y="71"/>
                        <a:pt x="49" y="11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08" name="Oval 47">
                  <a:extLst>
                    <a:ext uri="{FF2B5EF4-FFF2-40B4-BE49-F238E27FC236}">
                      <a16:creationId xmlns:a16="http://schemas.microsoft.com/office/drawing/2014/main" id="{5C825FE5-DC45-48AA-B1F5-9DCC571097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6208" y="2442342"/>
                  <a:ext cx="90890" cy="9164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09" name="Freeform 48">
                  <a:extLst>
                    <a:ext uri="{FF2B5EF4-FFF2-40B4-BE49-F238E27FC236}">
                      <a16:creationId xmlns:a16="http://schemas.microsoft.com/office/drawing/2014/main" id="{98D26666-719A-45B8-B809-18FC544CFA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2134" y="2374175"/>
                  <a:ext cx="92405" cy="224197"/>
                </a:xfrm>
                <a:custGeom>
                  <a:avLst/>
                  <a:gdLst>
                    <a:gd name="T0" fmla="*/ 18 w 52"/>
                    <a:gd name="T1" fmla="*/ 64 h 125"/>
                    <a:gd name="T2" fmla="*/ 52 w 52"/>
                    <a:gd name="T3" fmla="*/ 13 h 125"/>
                    <a:gd name="T4" fmla="*/ 38 w 52"/>
                    <a:gd name="T5" fmla="*/ 0 h 125"/>
                    <a:gd name="T6" fmla="*/ 0 w 52"/>
                    <a:gd name="T7" fmla="*/ 64 h 125"/>
                    <a:gd name="T8" fmla="*/ 34 w 52"/>
                    <a:gd name="T9" fmla="*/ 125 h 125"/>
                    <a:gd name="T10" fmla="*/ 48 w 52"/>
                    <a:gd name="T11" fmla="*/ 113 h 125"/>
                    <a:gd name="T12" fmla="*/ 18 w 52"/>
                    <a:gd name="T13" fmla="*/ 64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125">
                      <a:moveTo>
                        <a:pt x="18" y="64"/>
                      </a:moveTo>
                      <a:cubicBezTo>
                        <a:pt x="18" y="41"/>
                        <a:pt x="32" y="21"/>
                        <a:pt x="52" y="13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15" y="12"/>
                        <a:pt x="0" y="36"/>
                        <a:pt x="0" y="64"/>
                      </a:cubicBezTo>
                      <a:cubicBezTo>
                        <a:pt x="0" y="90"/>
                        <a:pt x="14" y="113"/>
                        <a:pt x="34" y="125"/>
                      </a:cubicBezTo>
                      <a:cubicBezTo>
                        <a:pt x="48" y="113"/>
                        <a:pt x="48" y="113"/>
                        <a:pt x="48" y="113"/>
                      </a:cubicBezTo>
                      <a:cubicBezTo>
                        <a:pt x="30" y="104"/>
                        <a:pt x="18" y="85"/>
                        <a:pt x="18" y="6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10" name="Freeform 49">
                  <a:extLst>
                    <a:ext uri="{FF2B5EF4-FFF2-40B4-BE49-F238E27FC236}">
                      <a16:creationId xmlns:a16="http://schemas.microsoft.com/office/drawing/2014/main" id="{046D48E1-ADFD-4FA4-B5CD-746954BDC0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9269" y="2334789"/>
                  <a:ext cx="109068" cy="302969"/>
                </a:xfrm>
                <a:custGeom>
                  <a:avLst/>
                  <a:gdLst>
                    <a:gd name="T0" fmla="*/ 20 w 61"/>
                    <a:gd name="T1" fmla="*/ 86 h 169"/>
                    <a:gd name="T2" fmla="*/ 61 w 61"/>
                    <a:gd name="T3" fmla="*/ 14 h 169"/>
                    <a:gd name="T4" fmla="*/ 45 w 61"/>
                    <a:gd name="T5" fmla="*/ 0 h 169"/>
                    <a:gd name="T6" fmla="*/ 0 w 61"/>
                    <a:gd name="T7" fmla="*/ 86 h 169"/>
                    <a:gd name="T8" fmla="*/ 42 w 61"/>
                    <a:gd name="T9" fmla="*/ 169 h 169"/>
                    <a:gd name="T10" fmla="*/ 57 w 61"/>
                    <a:gd name="T11" fmla="*/ 155 h 169"/>
                    <a:gd name="T12" fmla="*/ 20 w 61"/>
                    <a:gd name="T13" fmla="*/ 86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1" h="169">
                      <a:moveTo>
                        <a:pt x="20" y="86"/>
                      </a:moveTo>
                      <a:cubicBezTo>
                        <a:pt x="20" y="55"/>
                        <a:pt x="36" y="29"/>
                        <a:pt x="61" y="14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18" y="19"/>
                        <a:pt x="0" y="50"/>
                        <a:pt x="0" y="86"/>
                      </a:cubicBezTo>
                      <a:cubicBezTo>
                        <a:pt x="0" y="120"/>
                        <a:pt x="16" y="150"/>
                        <a:pt x="42" y="169"/>
                      </a:cubicBezTo>
                      <a:cubicBezTo>
                        <a:pt x="57" y="155"/>
                        <a:pt x="57" y="155"/>
                        <a:pt x="57" y="155"/>
                      </a:cubicBezTo>
                      <a:cubicBezTo>
                        <a:pt x="35" y="140"/>
                        <a:pt x="20" y="115"/>
                        <a:pt x="20" y="8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11" name="Freeform 50">
                  <a:extLst>
                    <a:ext uri="{FF2B5EF4-FFF2-40B4-BE49-F238E27FC236}">
                      <a16:creationId xmlns:a16="http://schemas.microsoft.com/office/drawing/2014/main" id="{8755C7F9-8D51-4FF7-A4A7-7C72A4AC62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4888" y="2287071"/>
                  <a:ext cx="124974" cy="398404"/>
                </a:xfrm>
                <a:custGeom>
                  <a:avLst/>
                  <a:gdLst>
                    <a:gd name="T0" fmla="*/ 21 w 70"/>
                    <a:gd name="T1" fmla="*/ 113 h 223"/>
                    <a:gd name="T2" fmla="*/ 70 w 70"/>
                    <a:gd name="T3" fmla="*/ 14 h 223"/>
                    <a:gd name="T4" fmla="*/ 54 w 70"/>
                    <a:gd name="T5" fmla="*/ 0 h 223"/>
                    <a:gd name="T6" fmla="*/ 0 w 70"/>
                    <a:gd name="T7" fmla="*/ 113 h 223"/>
                    <a:gd name="T8" fmla="*/ 51 w 70"/>
                    <a:gd name="T9" fmla="*/ 223 h 223"/>
                    <a:gd name="T10" fmla="*/ 67 w 70"/>
                    <a:gd name="T11" fmla="*/ 209 h 223"/>
                    <a:gd name="T12" fmla="*/ 21 w 70"/>
                    <a:gd name="T13" fmla="*/ 113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223">
                      <a:moveTo>
                        <a:pt x="21" y="113"/>
                      </a:moveTo>
                      <a:cubicBezTo>
                        <a:pt x="21" y="73"/>
                        <a:pt x="40" y="37"/>
                        <a:pt x="70" y="14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21" y="26"/>
                        <a:pt x="0" y="67"/>
                        <a:pt x="0" y="113"/>
                      </a:cubicBezTo>
                      <a:cubicBezTo>
                        <a:pt x="0" y="157"/>
                        <a:pt x="20" y="197"/>
                        <a:pt x="51" y="223"/>
                      </a:cubicBezTo>
                      <a:cubicBezTo>
                        <a:pt x="67" y="209"/>
                        <a:pt x="67" y="209"/>
                        <a:pt x="67" y="209"/>
                      </a:cubicBezTo>
                      <a:cubicBezTo>
                        <a:pt x="39" y="186"/>
                        <a:pt x="21" y="152"/>
                        <a:pt x="21" y="1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</p:grp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64290E3-68B7-4222-8CDB-6410087C4A44}"/>
              </a:ext>
            </a:extLst>
          </p:cNvPr>
          <p:cNvGrpSpPr/>
          <p:nvPr/>
        </p:nvGrpSpPr>
        <p:grpSpPr>
          <a:xfrm>
            <a:off x="8437770" y="1902226"/>
            <a:ext cx="1116013" cy="1876425"/>
            <a:chOff x="8437770" y="1902226"/>
            <a:chExt cx="1116013" cy="1876425"/>
          </a:xfrm>
        </p:grpSpPr>
        <p:sp>
          <p:nvSpPr>
            <p:cNvPr id="86" name="Freeform 7"/>
            <p:cNvSpPr>
              <a:spLocks/>
            </p:cNvSpPr>
            <p:nvPr/>
          </p:nvSpPr>
          <p:spPr bwMode="auto">
            <a:xfrm>
              <a:off x="8632239" y="3015064"/>
              <a:ext cx="363538" cy="763587"/>
            </a:xfrm>
            <a:custGeom>
              <a:avLst/>
              <a:gdLst>
                <a:gd name="T0" fmla="*/ 144 w 151"/>
                <a:gd name="T1" fmla="*/ 0 h 318"/>
                <a:gd name="T2" fmla="*/ 144 w 151"/>
                <a:gd name="T3" fmla="*/ 239 h 318"/>
                <a:gd name="T4" fmla="*/ 123 w 151"/>
                <a:gd name="T5" fmla="*/ 289 h 318"/>
                <a:gd name="T6" fmla="*/ 72 w 151"/>
                <a:gd name="T7" fmla="*/ 310 h 318"/>
                <a:gd name="T8" fmla="*/ 0 w 151"/>
                <a:gd name="T9" fmla="*/ 310 h 318"/>
                <a:gd name="T10" fmla="*/ 0 w 151"/>
                <a:gd name="T11" fmla="*/ 318 h 318"/>
                <a:gd name="T12" fmla="*/ 72 w 151"/>
                <a:gd name="T13" fmla="*/ 318 h 318"/>
                <a:gd name="T14" fmla="*/ 151 w 151"/>
                <a:gd name="T15" fmla="*/ 239 h 318"/>
                <a:gd name="T16" fmla="*/ 151 w 151"/>
                <a:gd name="T17" fmla="*/ 0 h 318"/>
                <a:gd name="T18" fmla="*/ 144 w 151"/>
                <a:gd name="T1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318">
                  <a:moveTo>
                    <a:pt x="144" y="0"/>
                  </a:moveTo>
                  <a:cubicBezTo>
                    <a:pt x="144" y="239"/>
                    <a:pt x="144" y="239"/>
                    <a:pt x="144" y="239"/>
                  </a:cubicBezTo>
                  <a:cubicBezTo>
                    <a:pt x="144" y="258"/>
                    <a:pt x="136" y="276"/>
                    <a:pt x="123" y="289"/>
                  </a:cubicBezTo>
                  <a:cubicBezTo>
                    <a:pt x="110" y="302"/>
                    <a:pt x="92" y="310"/>
                    <a:pt x="72" y="310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72" y="318"/>
                    <a:pt x="72" y="318"/>
                    <a:pt x="72" y="318"/>
                  </a:cubicBezTo>
                  <a:cubicBezTo>
                    <a:pt x="116" y="318"/>
                    <a:pt x="151" y="282"/>
                    <a:pt x="151" y="239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44" y="0"/>
                    <a:pt x="144" y="0"/>
                    <a:pt x="144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7" name="Freeform 8"/>
            <p:cNvSpPr>
              <a:spLocks/>
            </p:cNvSpPr>
            <p:nvPr/>
          </p:nvSpPr>
          <p:spPr bwMode="auto">
            <a:xfrm>
              <a:off x="8485395" y="1949851"/>
              <a:ext cx="1019175" cy="1017587"/>
            </a:xfrm>
            <a:custGeom>
              <a:avLst/>
              <a:gdLst>
                <a:gd name="T0" fmla="*/ 421 w 425"/>
                <a:gd name="T1" fmla="*/ 212 h 424"/>
                <a:gd name="T2" fmla="*/ 425 w 425"/>
                <a:gd name="T3" fmla="*/ 212 h 424"/>
                <a:gd name="T4" fmla="*/ 213 w 425"/>
                <a:gd name="T5" fmla="*/ 0 h 424"/>
                <a:gd name="T6" fmla="*/ 0 w 425"/>
                <a:gd name="T7" fmla="*/ 212 h 424"/>
                <a:gd name="T8" fmla="*/ 213 w 425"/>
                <a:gd name="T9" fmla="*/ 424 h 424"/>
                <a:gd name="T10" fmla="*/ 425 w 425"/>
                <a:gd name="T11" fmla="*/ 212 h 424"/>
                <a:gd name="T12" fmla="*/ 421 w 425"/>
                <a:gd name="T13" fmla="*/ 212 h 424"/>
                <a:gd name="T14" fmla="*/ 417 w 425"/>
                <a:gd name="T15" fmla="*/ 212 h 424"/>
                <a:gd name="T16" fmla="*/ 357 w 425"/>
                <a:gd name="T17" fmla="*/ 357 h 424"/>
                <a:gd name="T18" fmla="*/ 213 w 425"/>
                <a:gd name="T19" fmla="*/ 417 h 424"/>
                <a:gd name="T20" fmla="*/ 68 w 425"/>
                <a:gd name="T21" fmla="*/ 357 h 424"/>
                <a:gd name="T22" fmla="*/ 8 w 425"/>
                <a:gd name="T23" fmla="*/ 212 h 424"/>
                <a:gd name="T24" fmla="*/ 68 w 425"/>
                <a:gd name="T25" fmla="*/ 67 h 424"/>
                <a:gd name="T26" fmla="*/ 213 w 425"/>
                <a:gd name="T27" fmla="*/ 8 h 424"/>
                <a:gd name="T28" fmla="*/ 357 w 425"/>
                <a:gd name="T29" fmla="*/ 67 h 424"/>
                <a:gd name="T30" fmla="*/ 417 w 425"/>
                <a:gd name="T31" fmla="*/ 212 h 424"/>
                <a:gd name="T32" fmla="*/ 421 w 425"/>
                <a:gd name="T33" fmla="*/ 2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424">
                  <a:moveTo>
                    <a:pt x="421" y="212"/>
                  </a:moveTo>
                  <a:cubicBezTo>
                    <a:pt x="425" y="212"/>
                    <a:pt x="425" y="212"/>
                    <a:pt x="425" y="212"/>
                  </a:cubicBezTo>
                  <a:cubicBezTo>
                    <a:pt x="425" y="95"/>
                    <a:pt x="330" y="0"/>
                    <a:pt x="213" y="0"/>
                  </a:cubicBez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3" y="424"/>
                  </a:cubicBezTo>
                  <a:cubicBezTo>
                    <a:pt x="330" y="424"/>
                    <a:pt x="425" y="329"/>
                    <a:pt x="425" y="212"/>
                  </a:cubicBezTo>
                  <a:cubicBezTo>
                    <a:pt x="421" y="212"/>
                    <a:pt x="421" y="212"/>
                    <a:pt x="421" y="212"/>
                  </a:cubicBezTo>
                  <a:cubicBezTo>
                    <a:pt x="417" y="212"/>
                    <a:pt x="417" y="212"/>
                    <a:pt x="417" y="212"/>
                  </a:cubicBezTo>
                  <a:cubicBezTo>
                    <a:pt x="417" y="269"/>
                    <a:pt x="394" y="320"/>
                    <a:pt x="357" y="357"/>
                  </a:cubicBezTo>
                  <a:cubicBezTo>
                    <a:pt x="320" y="394"/>
                    <a:pt x="269" y="417"/>
                    <a:pt x="213" y="417"/>
                  </a:cubicBezTo>
                  <a:cubicBezTo>
                    <a:pt x="156" y="417"/>
                    <a:pt x="105" y="394"/>
                    <a:pt x="68" y="357"/>
                  </a:cubicBezTo>
                  <a:cubicBezTo>
                    <a:pt x="31" y="320"/>
                    <a:pt x="8" y="269"/>
                    <a:pt x="8" y="212"/>
                  </a:cubicBezTo>
                  <a:cubicBezTo>
                    <a:pt x="8" y="156"/>
                    <a:pt x="31" y="104"/>
                    <a:pt x="68" y="67"/>
                  </a:cubicBezTo>
                  <a:cubicBezTo>
                    <a:pt x="105" y="30"/>
                    <a:pt x="156" y="8"/>
                    <a:pt x="213" y="8"/>
                  </a:cubicBezTo>
                  <a:cubicBezTo>
                    <a:pt x="269" y="8"/>
                    <a:pt x="320" y="30"/>
                    <a:pt x="357" y="67"/>
                  </a:cubicBezTo>
                  <a:cubicBezTo>
                    <a:pt x="394" y="104"/>
                    <a:pt x="417" y="156"/>
                    <a:pt x="417" y="212"/>
                  </a:cubicBezTo>
                  <a:lnTo>
                    <a:pt x="421" y="21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8" name="Freeform 9"/>
            <p:cNvSpPr>
              <a:spLocks noEditPoints="1"/>
            </p:cNvSpPr>
            <p:nvPr/>
          </p:nvSpPr>
          <p:spPr bwMode="auto">
            <a:xfrm>
              <a:off x="8437770" y="1902226"/>
              <a:ext cx="1116013" cy="1112837"/>
            </a:xfrm>
            <a:custGeom>
              <a:avLst/>
              <a:gdLst>
                <a:gd name="T0" fmla="*/ 465 w 465"/>
                <a:gd name="T1" fmla="*/ 232 h 464"/>
                <a:gd name="T2" fmla="*/ 463 w 465"/>
                <a:gd name="T3" fmla="*/ 232 h 464"/>
                <a:gd name="T4" fmla="*/ 461 w 465"/>
                <a:gd name="T5" fmla="*/ 232 h 464"/>
                <a:gd name="T6" fmla="*/ 394 w 465"/>
                <a:gd name="T7" fmla="*/ 394 h 464"/>
                <a:gd name="T8" fmla="*/ 236 w 465"/>
                <a:gd name="T9" fmla="*/ 461 h 464"/>
                <a:gd name="T10" fmla="*/ 236 w 465"/>
                <a:gd name="T11" fmla="*/ 464 h 464"/>
                <a:gd name="T12" fmla="*/ 465 w 465"/>
                <a:gd name="T13" fmla="*/ 232 h 464"/>
                <a:gd name="T14" fmla="*/ 233 w 465"/>
                <a:gd name="T15" fmla="*/ 0 h 464"/>
                <a:gd name="T16" fmla="*/ 0 w 465"/>
                <a:gd name="T17" fmla="*/ 232 h 464"/>
                <a:gd name="T18" fmla="*/ 229 w 465"/>
                <a:gd name="T19" fmla="*/ 464 h 464"/>
                <a:gd name="T20" fmla="*/ 229 w 465"/>
                <a:gd name="T21" fmla="*/ 461 h 464"/>
                <a:gd name="T22" fmla="*/ 71 w 465"/>
                <a:gd name="T23" fmla="*/ 394 h 464"/>
                <a:gd name="T24" fmla="*/ 4 w 465"/>
                <a:gd name="T25" fmla="*/ 232 h 464"/>
                <a:gd name="T26" fmla="*/ 71 w 465"/>
                <a:gd name="T27" fmla="*/ 71 h 464"/>
                <a:gd name="T28" fmla="*/ 233 w 465"/>
                <a:gd name="T29" fmla="*/ 4 h 464"/>
                <a:gd name="T30" fmla="*/ 394 w 465"/>
                <a:gd name="T31" fmla="*/ 71 h 464"/>
                <a:gd name="T32" fmla="*/ 461 w 465"/>
                <a:gd name="T33" fmla="*/ 232 h 464"/>
                <a:gd name="T34" fmla="*/ 463 w 465"/>
                <a:gd name="T35" fmla="*/ 232 h 464"/>
                <a:gd name="T36" fmla="*/ 465 w 465"/>
                <a:gd name="T37" fmla="*/ 232 h 464"/>
                <a:gd name="T38" fmla="*/ 233 w 465"/>
                <a:gd name="T3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5" h="464">
                  <a:moveTo>
                    <a:pt x="465" y="232"/>
                  </a:moveTo>
                  <a:cubicBezTo>
                    <a:pt x="463" y="232"/>
                    <a:pt x="463" y="232"/>
                    <a:pt x="463" y="232"/>
                  </a:cubicBezTo>
                  <a:cubicBezTo>
                    <a:pt x="461" y="232"/>
                    <a:pt x="461" y="232"/>
                    <a:pt x="461" y="232"/>
                  </a:cubicBezTo>
                  <a:cubicBezTo>
                    <a:pt x="461" y="295"/>
                    <a:pt x="435" y="352"/>
                    <a:pt x="394" y="394"/>
                  </a:cubicBezTo>
                  <a:cubicBezTo>
                    <a:pt x="354" y="434"/>
                    <a:pt x="298" y="460"/>
                    <a:pt x="236" y="461"/>
                  </a:cubicBezTo>
                  <a:cubicBezTo>
                    <a:pt x="236" y="464"/>
                    <a:pt x="236" y="464"/>
                    <a:pt x="236" y="464"/>
                  </a:cubicBezTo>
                  <a:cubicBezTo>
                    <a:pt x="363" y="462"/>
                    <a:pt x="465" y="359"/>
                    <a:pt x="465" y="232"/>
                  </a:cubicBezTo>
                  <a:moveTo>
                    <a:pt x="233" y="0"/>
                  </a:moveTo>
                  <a:cubicBezTo>
                    <a:pt x="104" y="0"/>
                    <a:pt x="0" y="104"/>
                    <a:pt x="0" y="232"/>
                  </a:cubicBezTo>
                  <a:cubicBezTo>
                    <a:pt x="0" y="359"/>
                    <a:pt x="102" y="462"/>
                    <a:pt x="229" y="464"/>
                  </a:cubicBezTo>
                  <a:cubicBezTo>
                    <a:pt x="229" y="461"/>
                    <a:pt x="229" y="461"/>
                    <a:pt x="229" y="461"/>
                  </a:cubicBezTo>
                  <a:cubicBezTo>
                    <a:pt x="167" y="460"/>
                    <a:pt x="112" y="434"/>
                    <a:pt x="71" y="394"/>
                  </a:cubicBezTo>
                  <a:cubicBezTo>
                    <a:pt x="30" y="352"/>
                    <a:pt x="4" y="295"/>
                    <a:pt x="4" y="232"/>
                  </a:cubicBezTo>
                  <a:cubicBezTo>
                    <a:pt x="4" y="169"/>
                    <a:pt x="30" y="112"/>
                    <a:pt x="71" y="71"/>
                  </a:cubicBezTo>
                  <a:cubicBezTo>
                    <a:pt x="112" y="29"/>
                    <a:pt x="169" y="4"/>
                    <a:pt x="233" y="4"/>
                  </a:cubicBezTo>
                  <a:cubicBezTo>
                    <a:pt x="296" y="4"/>
                    <a:pt x="353" y="29"/>
                    <a:pt x="394" y="71"/>
                  </a:cubicBezTo>
                  <a:cubicBezTo>
                    <a:pt x="435" y="112"/>
                    <a:pt x="461" y="169"/>
                    <a:pt x="461" y="232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5" y="232"/>
                    <a:pt x="465" y="232"/>
                    <a:pt x="465" y="232"/>
                  </a:cubicBezTo>
                  <a:cubicBezTo>
                    <a:pt x="465" y="104"/>
                    <a:pt x="361" y="0"/>
                    <a:pt x="233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9" name="Freeform 10"/>
            <p:cNvSpPr>
              <a:spLocks/>
            </p:cNvSpPr>
            <p:nvPr/>
          </p:nvSpPr>
          <p:spPr bwMode="auto">
            <a:xfrm>
              <a:off x="8987045" y="3008714"/>
              <a:ext cx="17463" cy="6350"/>
            </a:xfrm>
            <a:custGeom>
              <a:avLst/>
              <a:gdLst>
                <a:gd name="T0" fmla="*/ 7 w 7"/>
                <a:gd name="T1" fmla="*/ 0 h 3"/>
                <a:gd name="T2" fmla="*/ 4 w 7"/>
                <a:gd name="T3" fmla="*/ 0 h 3"/>
                <a:gd name="T4" fmla="*/ 0 w 7"/>
                <a:gd name="T5" fmla="*/ 0 h 3"/>
                <a:gd name="T6" fmla="*/ 0 w 7"/>
                <a:gd name="T7" fmla="*/ 3 h 3"/>
                <a:gd name="T8" fmla="*/ 4 w 7"/>
                <a:gd name="T9" fmla="*/ 3 h 3"/>
                <a:gd name="T10" fmla="*/ 7 w 7"/>
                <a:gd name="T11" fmla="*/ 3 h 3"/>
                <a:gd name="T12" fmla="*/ 7 w 7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cubicBezTo>
                    <a:pt x="6" y="0"/>
                    <a:pt x="5" y="0"/>
                    <a:pt x="4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2" y="3"/>
                    <a:pt x="4" y="3"/>
                  </a:cubicBezTo>
                  <a:cubicBezTo>
                    <a:pt x="5" y="3"/>
                    <a:pt x="6" y="3"/>
                    <a:pt x="7" y="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16" name="Freeform 20">
              <a:extLst>
                <a:ext uri="{FF2B5EF4-FFF2-40B4-BE49-F238E27FC236}">
                  <a16:creationId xmlns:a16="http://schemas.microsoft.com/office/drawing/2014/main" id="{9CAFC55B-08DC-46EF-9690-334D90CFC6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812191" y="2275855"/>
              <a:ext cx="365582" cy="365579"/>
            </a:xfrm>
            <a:custGeom>
              <a:avLst/>
              <a:gdLst>
                <a:gd name="T0" fmla="*/ 113348 w 55"/>
                <a:gd name="T1" fmla="*/ 92739 h 55"/>
                <a:gd name="T2" fmla="*/ 158000 w 55"/>
                <a:gd name="T3" fmla="*/ 137391 h 55"/>
                <a:gd name="T4" fmla="*/ 175174 w 55"/>
                <a:gd name="T5" fmla="*/ 120217 h 55"/>
                <a:gd name="T6" fmla="*/ 182043 w 55"/>
                <a:gd name="T7" fmla="*/ 116782 h 55"/>
                <a:gd name="T8" fmla="*/ 188913 w 55"/>
                <a:gd name="T9" fmla="*/ 123651 h 55"/>
                <a:gd name="T10" fmla="*/ 188913 w 55"/>
                <a:gd name="T11" fmla="*/ 178608 h 55"/>
                <a:gd name="T12" fmla="*/ 178609 w 55"/>
                <a:gd name="T13" fmla="*/ 188912 h 55"/>
                <a:gd name="T14" fmla="*/ 123652 w 55"/>
                <a:gd name="T15" fmla="*/ 188912 h 55"/>
                <a:gd name="T16" fmla="*/ 116783 w 55"/>
                <a:gd name="T17" fmla="*/ 182042 h 55"/>
                <a:gd name="T18" fmla="*/ 120217 w 55"/>
                <a:gd name="T19" fmla="*/ 175173 h 55"/>
                <a:gd name="T20" fmla="*/ 137391 w 55"/>
                <a:gd name="T21" fmla="*/ 157999 h 55"/>
                <a:gd name="T22" fmla="*/ 92739 w 55"/>
                <a:gd name="T23" fmla="*/ 113347 h 55"/>
                <a:gd name="T24" fmla="*/ 51522 w 55"/>
                <a:gd name="T25" fmla="*/ 157999 h 55"/>
                <a:gd name="T26" fmla="*/ 68696 w 55"/>
                <a:gd name="T27" fmla="*/ 175173 h 55"/>
                <a:gd name="T28" fmla="*/ 68696 w 55"/>
                <a:gd name="T29" fmla="*/ 182042 h 55"/>
                <a:gd name="T30" fmla="*/ 61826 w 55"/>
                <a:gd name="T31" fmla="*/ 188912 h 55"/>
                <a:gd name="T32" fmla="*/ 6870 w 55"/>
                <a:gd name="T33" fmla="*/ 188912 h 55"/>
                <a:gd name="T34" fmla="*/ 0 w 55"/>
                <a:gd name="T35" fmla="*/ 178608 h 55"/>
                <a:gd name="T36" fmla="*/ 0 w 55"/>
                <a:gd name="T37" fmla="*/ 123651 h 55"/>
                <a:gd name="T38" fmla="*/ 3435 w 55"/>
                <a:gd name="T39" fmla="*/ 116782 h 55"/>
                <a:gd name="T40" fmla="*/ 13739 w 55"/>
                <a:gd name="T41" fmla="*/ 120217 h 55"/>
                <a:gd name="T42" fmla="*/ 30913 w 55"/>
                <a:gd name="T43" fmla="*/ 137391 h 55"/>
                <a:gd name="T44" fmla="*/ 72130 w 55"/>
                <a:gd name="T45" fmla="*/ 92739 h 55"/>
                <a:gd name="T46" fmla="*/ 30913 w 55"/>
                <a:gd name="T47" fmla="*/ 48087 h 55"/>
                <a:gd name="T48" fmla="*/ 13739 w 55"/>
                <a:gd name="T49" fmla="*/ 68695 h 55"/>
                <a:gd name="T50" fmla="*/ 6870 w 55"/>
                <a:gd name="T51" fmla="*/ 68695 h 55"/>
                <a:gd name="T52" fmla="*/ 3435 w 55"/>
                <a:gd name="T53" fmla="*/ 68695 h 55"/>
                <a:gd name="T54" fmla="*/ 0 w 55"/>
                <a:gd name="T55" fmla="*/ 61826 h 55"/>
                <a:gd name="T56" fmla="*/ 0 w 55"/>
                <a:gd name="T57" fmla="*/ 6870 h 55"/>
                <a:gd name="T58" fmla="*/ 6870 w 55"/>
                <a:gd name="T59" fmla="*/ 0 h 55"/>
                <a:gd name="T60" fmla="*/ 61826 w 55"/>
                <a:gd name="T61" fmla="*/ 0 h 55"/>
                <a:gd name="T62" fmla="*/ 68696 w 55"/>
                <a:gd name="T63" fmla="*/ 3435 h 55"/>
                <a:gd name="T64" fmla="*/ 68696 w 55"/>
                <a:gd name="T65" fmla="*/ 13739 h 55"/>
                <a:gd name="T66" fmla="*/ 51522 w 55"/>
                <a:gd name="T67" fmla="*/ 30913 h 55"/>
                <a:gd name="T68" fmla="*/ 92739 w 55"/>
                <a:gd name="T69" fmla="*/ 72130 h 55"/>
                <a:gd name="T70" fmla="*/ 137391 w 55"/>
                <a:gd name="T71" fmla="*/ 30913 h 55"/>
                <a:gd name="T72" fmla="*/ 120217 w 55"/>
                <a:gd name="T73" fmla="*/ 13739 h 55"/>
                <a:gd name="T74" fmla="*/ 116783 w 55"/>
                <a:gd name="T75" fmla="*/ 3435 h 55"/>
                <a:gd name="T76" fmla="*/ 123652 w 55"/>
                <a:gd name="T77" fmla="*/ 0 h 55"/>
                <a:gd name="T78" fmla="*/ 178609 w 55"/>
                <a:gd name="T79" fmla="*/ 0 h 55"/>
                <a:gd name="T80" fmla="*/ 188913 w 55"/>
                <a:gd name="T81" fmla="*/ 6870 h 55"/>
                <a:gd name="T82" fmla="*/ 188913 w 55"/>
                <a:gd name="T83" fmla="*/ 61826 h 55"/>
                <a:gd name="T84" fmla="*/ 182043 w 55"/>
                <a:gd name="T85" fmla="*/ 68695 h 55"/>
                <a:gd name="T86" fmla="*/ 178609 w 55"/>
                <a:gd name="T87" fmla="*/ 68695 h 55"/>
                <a:gd name="T88" fmla="*/ 175174 w 55"/>
                <a:gd name="T89" fmla="*/ 68695 h 55"/>
                <a:gd name="T90" fmla="*/ 158000 w 55"/>
                <a:gd name="T91" fmla="*/ 48087 h 55"/>
                <a:gd name="T92" fmla="*/ 113348 w 55"/>
                <a:gd name="T93" fmla="*/ 92739 h 5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5" h="55">
                  <a:moveTo>
                    <a:pt x="33" y="27"/>
                  </a:moveTo>
                  <a:cubicBezTo>
                    <a:pt x="46" y="40"/>
                    <a:pt x="46" y="40"/>
                    <a:pt x="46" y="40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4"/>
                    <a:pt x="52" y="34"/>
                    <a:pt x="53" y="34"/>
                  </a:cubicBezTo>
                  <a:cubicBezTo>
                    <a:pt x="54" y="35"/>
                    <a:pt x="55" y="35"/>
                    <a:pt x="55" y="36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5" y="54"/>
                    <a:pt x="54" y="55"/>
                    <a:pt x="52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5" y="55"/>
                    <a:pt x="35" y="54"/>
                    <a:pt x="34" y="53"/>
                  </a:cubicBezTo>
                  <a:cubicBezTo>
                    <a:pt x="34" y="52"/>
                    <a:pt x="34" y="51"/>
                    <a:pt x="35" y="51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1"/>
                    <a:pt x="21" y="52"/>
                    <a:pt x="20" y="53"/>
                  </a:cubicBezTo>
                  <a:cubicBezTo>
                    <a:pt x="20" y="54"/>
                    <a:pt x="19" y="55"/>
                    <a:pt x="18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1" y="55"/>
                    <a:pt x="0" y="54"/>
                    <a:pt x="0" y="5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5"/>
                    <a:pt x="0" y="35"/>
                    <a:pt x="1" y="34"/>
                  </a:cubicBezTo>
                  <a:cubicBezTo>
                    <a:pt x="2" y="34"/>
                    <a:pt x="3" y="34"/>
                    <a:pt x="4" y="35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20"/>
                    <a:pt x="1" y="20"/>
                    <a:pt x="1" y="20"/>
                  </a:cubicBezTo>
                  <a:cubicBezTo>
                    <a:pt x="0" y="20"/>
                    <a:pt x="0" y="19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2"/>
                    <a:pt x="20" y="3"/>
                    <a:pt x="20" y="4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4" y="3"/>
                    <a:pt x="34" y="2"/>
                    <a:pt x="34" y="1"/>
                  </a:cubicBezTo>
                  <a:cubicBezTo>
                    <a:pt x="35" y="0"/>
                    <a:pt x="35" y="0"/>
                    <a:pt x="3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5" y="1"/>
                    <a:pt x="55" y="2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9"/>
                    <a:pt x="54" y="20"/>
                    <a:pt x="53" y="20"/>
                  </a:cubicBezTo>
                  <a:cubicBezTo>
                    <a:pt x="53" y="20"/>
                    <a:pt x="53" y="20"/>
                    <a:pt x="52" y="20"/>
                  </a:cubicBezTo>
                  <a:cubicBezTo>
                    <a:pt x="52" y="20"/>
                    <a:pt x="51" y="20"/>
                    <a:pt x="51" y="20"/>
                  </a:cubicBezTo>
                  <a:cubicBezTo>
                    <a:pt x="46" y="14"/>
                    <a:pt x="46" y="14"/>
                    <a:pt x="46" y="14"/>
                  </a:cubicBezTo>
                  <a:lnTo>
                    <a:pt x="33" y="2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16353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le 1">
            <a:extLst>
              <a:ext uri="{FF2B5EF4-FFF2-40B4-BE49-F238E27FC236}">
                <a16:creationId xmlns:a16="http://schemas.microsoft.com/office/drawing/2014/main" id="{F01C4D68-77DC-4AF0-A635-00D127FE83FD}"/>
              </a:ext>
            </a:extLst>
          </p:cNvPr>
          <p:cNvSpPr txBox="1">
            <a:spLocks/>
          </p:cNvSpPr>
          <p:nvPr/>
        </p:nvSpPr>
        <p:spPr>
          <a:xfrm>
            <a:off x="1706955" y="130909"/>
            <a:ext cx="8778090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US"/>
            </a:defPPr>
            <a:lvl1pPr marR="0" lvl="0" indent="0" algn="ctr" defTabSz="565168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Wireless Terminologies (Cont’d)</a:t>
            </a:r>
          </a:p>
        </p:txBody>
      </p:sp>
      <p:sp>
        <p:nvSpPr>
          <p:cNvPr id="27" name="Freeform 272">
            <a:extLst>
              <a:ext uri="{FF2B5EF4-FFF2-40B4-BE49-F238E27FC236}">
                <a16:creationId xmlns:a16="http://schemas.microsoft.com/office/drawing/2014/main" id="{2176B553-E0A3-4E50-BA37-B5A840062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535" y="1830081"/>
            <a:ext cx="11844263" cy="952960"/>
          </a:xfrm>
          <a:custGeom>
            <a:avLst/>
            <a:gdLst>
              <a:gd name="T0" fmla="*/ 2043 w 2164"/>
              <a:gd name="T1" fmla="*/ 0 h 852"/>
              <a:gd name="T2" fmla="*/ 0 w 2164"/>
              <a:gd name="T3" fmla="*/ 0 h 852"/>
              <a:gd name="T4" fmla="*/ 0 w 2164"/>
              <a:gd name="T5" fmla="*/ 851 h 852"/>
              <a:gd name="T6" fmla="*/ 2043 w 2164"/>
              <a:gd name="T7" fmla="*/ 851 h 852"/>
              <a:gd name="T8" fmla="*/ 2043 w 2164"/>
              <a:gd name="T9" fmla="*/ 715 h 852"/>
              <a:gd name="T10" fmla="*/ 2163 w 2164"/>
              <a:gd name="T11" fmla="*/ 610 h 852"/>
              <a:gd name="T12" fmla="*/ 2043 w 2164"/>
              <a:gd name="T13" fmla="*/ 503 h 852"/>
              <a:gd name="T14" fmla="*/ 2043 w 2164"/>
              <a:gd name="T15" fmla="*/ 0 h 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64" h="852">
                <a:moveTo>
                  <a:pt x="2043" y="0"/>
                </a:moveTo>
                <a:lnTo>
                  <a:pt x="0" y="0"/>
                </a:lnTo>
                <a:lnTo>
                  <a:pt x="0" y="851"/>
                </a:lnTo>
                <a:lnTo>
                  <a:pt x="2043" y="851"/>
                </a:lnTo>
                <a:lnTo>
                  <a:pt x="2043" y="715"/>
                </a:lnTo>
                <a:lnTo>
                  <a:pt x="2163" y="610"/>
                </a:lnTo>
                <a:lnTo>
                  <a:pt x="2043" y="503"/>
                </a:lnTo>
                <a:lnTo>
                  <a:pt x="2043" y="0"/>
                </a:lnTo>
              </a:path>
            </a:pathLst>
          </a:custGeom>
          <a:solidFill>
            <a:srgbClr val="DAE2E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274">
            <a:extLst>
              <a:ext uri="{FF2B5EF4-FFF2-40B4-BE49-F238E27FC236}">
                <a16:creationId xmlns:a16="http://schemas.microsoft.com/office/drawing/2014/main" id="{69E783F5-4833-4CBD-A89F-E1B90ADF8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9" y="1826477"/>
            <a:ext cx="10708182" cy="427250"/>
          </a:xfrm>
          <a:custGeom>
            <a:avLst/>
            <a:gdLst>
              <a:gd name="T0" fmla="*/ 1958 w 1959"/>
              <a:gd name="T1" fmla="*/ 0 h 332"/>
              <a:gd name="T2" fmla="*/ 0 w 1959"/>
              <a:gd name="T3" fmla="*/ 0 h 332"/>
              <a:gd name="T4" fmla="*/ 0 w 1959"/>
              <a:gd name="T5" fmla="*/ 331 h 332"/>
              <a:gd name="T6" fmla="*/ 1958 w 1959"/>
              <a:gd name="T7" fmla="*/ 331 h 332"/>
              <a:gd name="T8" fmla="*/ 1958 w 1959"/>
              <a:gd name="T9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9" h="332">
                <a:moveTo>
                  <a:pt x="1958" y="0"/>
                </a:moveTo>
                <a:lnTo>
                  <a:pt x="0" y="0"/>
                </a:lnTo>
                <a:lnTo>
                  <a:pt x="0" y="331"/>
                </a:lnTo>
                <a:lnTo>
                  <a:pt x="1958" y="331"/>
                </a:lnTo>
                <a:lnTo>
                  <a:pt x="1958" y="0"/>
                </a:lnTo>
              </a:path>
            </a:pathLst>
          </a:custGeom>
          <a:solidFill>
            <a:srgbClr val="F1F2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133">
            <a:extLst>
              <a:ext uri="{FF2B5EF4-FFF2-40B4-BE49-F238E27FC236}">
                <a16:creationId xmlns:a16="http://schemas.microsoft.com/office/drawing/2014/main" id="{92945DD1-02C6-426F-A2D5-A15B4DB1854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87283" y="1908924"/>
            <a:ext cx="282764" cy="284842"/>
          </a:xfrm>
          <a:custGeom>
            <a:avLst/>
            <a:gdLst>
              <a:gd name="T0" fmla="*/ 3427 w 63"/>
              <a:gd name="T1" fmla="*/ 144991 h 63"/>
              <a:gd name="T2" fmla="*/ 3427 w 63"/>
              <a:gd name="T3" fmla="*/ 138087 h 63"/>
              <a:gd name="T4" fmla="*/ 47978 w 63"/>
              <a:gd name="T5" fmla="*/ 141539 h 63"/>
              <a:gd name="T6" fmla="*/ 102810 w 63"/>
              <a:gd name="T7" fmla="*/ 65591 h 63"/>
              <a:gd name="T8" fmla="*/ 58259 w 63"/>
              <a:gd name="T9" fmla="*/ 27617 h 63"/>
              <a:gd name="T10" fmla="*/ 30843 w 63"/>
              <a:gd name="T11" fmla="*/ 48330 h 63"/>
              <a:gd name="T12" fmla="*/ 30843 w 63"/>
              <a:gd name="T13" fmla="*/ 65591 h 63"/>
              <a:gd name="T14" fmla="*/ 61686 w 63"/>
              <a:gd name="T15" fmla="*/ 134635 h 63"/>
              <a:gd name="T16" fmla="*/ 13708 w 63"/>
              <a:gd name="T17" fmla="*/ 82852 h 63"/>
              <a:gd name="T18" fmla="*/ 13708 w 63"/>
              <a:gd name="T19" fmla="*/ 31070 h 63"/>
              <a:gd name="T20" fmla="*/ 58259 w 63"/>
              <a:gd name="T21" fmla="*/ 0 h 63"/>
              <a:gd name="T22" fmla="*/ 126798 w 63"/>
              <a:gd name="T23" fmla="*/ 55235 h 63"/>
              <a:gd name="T24" fmla="*/ 102810 w 63"/>
              <a:gd name="T25" fmla="*/ 65591 h 63"/>
              <a:gd name="T26" fmla="*/ 20562 w 63"/>
              <a:gd name="T27" fmla="*/ 200226 h 63"/>
              <a:gd name="T28" fmla="*/ 17135 w 63"/>
              <a:gd name="T29" fmla="*/ 193322 h 63"/>
              <a:gd name="T30" fmla="*/ 54832 w 63"/>
              <a:gd name="T31" fmla="*/ 158800 h 63"/>
              <a:gd name="T32" fmla="*/ 23989 w 63"/>
              <a:gd name="T33" fmla="*/ 200226 h 63"/>
              <a:gd name="T34" fmla="*/ 75394 w 63"/>
              <a:gd name="T35" fmla="*/ 217487 h 63"/>
              <a:gd name="T36" fmla="*/ 68540 w 63"/>
              <a:gd name="T37" fmla="*/ 169157 h 63"/>
              <a:gd name="T38" fmla="*/ 78821 w 63"/>
              <a:gd name="T39" fmla="*/ 169157 h 63"/>
              <a:gd name="T40" fmla="*/ 202192 w 63"/>
              <a:gd name="T41" fmla="*/ 186417 h 63"/>
              <a:gd name="T42" fmla="*/ 157641 w 63"/>
              <a:gd name="T43" fmla="*/ 214035 h 63"/>
              <a:gd name="T44" fmla="*/ 85675 w 63"/>
              <a:gd name="T45" fmla="*/ 158800 h 63"/>
              <a:gd name="T46" fmla="*/ 113090 w 63"/>
              <a:gd name="T47" fmla="*/ 148444 h 63"/>
              <a:gd name="T48" fmla="*/ 164495 w 63"/>
              <a:gd name="T49" fmla="*/ 186417 h 63"/>
              <a:gd name="T50" fmla="*/ 188484 w 63"/>
              <a:gd name="T51" fmla="*/ 158800 h 63"/>
              <a:gd name="T52" fmla="*/ 150787 w 63"/>
              <a:gd name="T53" fmla="*/ 113922 h 63"/>
              <a:gd name="T54" fmla="*/ 157641 w 63"/>
              <a:gd name="T55" fmla="*/ 86304 h 63"/>
              <a:gd name="T56" fmla="*/ 212473 w 63"/>
              <a:gd name="T57" fmla="*/ 158800 h 63"/>
              <a:gd name="T58" fmla="*/ 143933 w 63"/>
              <a:gd name="T59" fmla="*/ 44878 h 63"/>
              <a:gd name="T60" fmla="*/ 137079 w 63"/>
              <a:gd name="T61" fmla="*/ 44878 h 63"/>
              <a:gd name="T62" fmla="*/ 140506 w 63"/>
              <a:gd name="T63" fmla="*/ 0 h 63"/>
              <a:gd name="T64" fmla="*/ 143933 w 63"/>
              <a:gd name="T65" fmla="*/ 44878 h 63"/>
              <a:gd name="T66" fmla="*/ 161068 w 63"/>
              <a:gd name="T67" fmla="*/ 58687 h 63"/>
              <a:gd name="T68" fmla="*/ 157641 w 63"/>
              <a:gd name="T69" fmla="*/ 51783 h 63"/>
              <a:gd name="T70" fmla="*/ 198765 w 63"/>
              <a:gd name="T71" fmla="*/ 17261 h 63"/>
              <a:gd name="T72" fmla="*/ 164495 w 63"/>
              <a:gd name="T73" fmla="*/ 55235 h 63"/>
              <a:gd name="T74" fmla="*/ 171349 w 63"/>
              <a:gd name="T75" fmla="*/ 79400 h 63"/>
              <a:gd name="T76" fmla="*/ 171349 w 63"/>
              <a:gd name="T77" fmla="*/ 69043 h 63"/>
              <a:gd name="T78" fmla="*/ 215900 w 63"/>
              <a:gd name="T79" fmla="*/ 75948 h 63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486AE2A-67FB-4A64-913D-96502D3409BF}"/>
              </a:ext>
            </a:extLst>
          </p:cNvPr>
          <p:cNvSpPr/>
          <p:nvPr/>
        </p:nvSpPr>
        <p:spPr>
          <a:xfrm flipH="1">
            <a:off x="1164110" y="1870825"/>
            <a:ext cx="6031807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Service Set Identifier (SSID)</a:t>
            </a:r>
          </a:p>
        </p:txBody>
      </p:sp>
      <p:sp>
        <p:nvSpPr>
          <p:cNvPr id="28" name="Freeform 273">
            <a:extLst>
              <a:ext uri="{FF2B5EF4-FFF2-40B4-BE49-F238E27FC236}">
                <a16:creationId xmlns:a16="http://schemas.microsoft.com/office/drawing/2014/main" id="{DC4FD870-089B-4E15-BA14-21D11AF1D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653" y="1825645"/>
            <a:ext cx="91440" cy="914400"/>
          </a:xfrm>
          <a:custGeom>
            <a:avLst/>
            <a:gdLst>
              <a:gd name="T0" fmla="*/ 0 w 86"/>
              <a:gd name="T1" fmla="*/ 851 h 852"/>
              <a:gd name="T2" fmla="*/ 85 w 86"/>
              <a:gd name="T3" fmla="*/ 851 h 852"/>
              <a:gd name="T4" fmla="*/ 85 w 86"/>
              <a:gd name="T5" fmla="*/ 0 h 852"/>
              <a:gd name="T6" fmla="*/ 0 w 86"/>
              <a:gd name="T7" fmla="*/ 0 h 852"/>
              <a:gd name="T8" fmla="*/ 0 w 86"/>
              <a:gd name="T9" fmla="*/ 851 h 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" h="852">
                <a:moveTo>
                  <a:pt x="0" y="851"/>
                </a:moveTo>
                <a:lnTo>
                  <a:pt x="85" y="851"/>
                </a:lnTo>
                <a:lnTo>
                  <a:pt x="85" y="0"/>
                </a:lnTo>
                <a:lnTo>
                  <a:pt x="0" y="0"/>
                </a:lnTo>
                <a:lnTo>
                  <a:pt x="0" y="851"/>
                </a:lnTo>
              </a:path>
            </a:pathLst>
          </a:custGeom>
          <a:solidFill>
            <a:srgbClr val="7030A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8A0620C-A481-47A5-8E28-AD746CEA8960}"/>
              </a:ext>
            </a:extLst>
          </p:cNvPr>
          <p:cNvSpPr txBox="1"/>
          <p:nvPr/>
        </p:nvSpPr>
        <p:spPr>
          <a:xfrm>
            <a:off x="1171684" y="2336747"/>
            <a:ext cx="9869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r>
              <a:rPr lang="en-US" dirty="0"/>
              <a:t>A unique identifier of 32 alphanumeric characters given to a wireless local area network (WLAN)</a:t>
            </a:r>
          </a:p>
        </p:txBody>
      </p:sp>
      <p:sp>
        <p:nvSpPr>
          <p:cNvPr id="86" name="Freeform 272"/>
          <p:cNvSpPr>
            <a:spLocks noChangeArrowheads="1"/>
          </p:cNvSpPr>
          <p:nvPr/>
        </p:nvSpPr>
        <p:spPr bwMode="auto">
          <a:xfrm>
            <a:off x="186535" y="2768068"/>
            <a:ext cx="11844263" cy="952960"/>
          </a:xfrm>
          <a:custGeom>
            <a:avLst/>
            <a:gdLst>
              <a:gd name="T0" fmla="*/ 2043 w 2164"/>
              <a:gd name="T1" fmla="*/ 0 h 852"/>
              <a:gd name="T2" fmla="*/ 0 w 2164"/>
              <a:gd name="T3" fmla="*/ 0 h 852"/>
              <a:gd name="T4" fmla="*/ 0 w 2164"/>
              <a:gd name="T5" fmla="*/ 851 h 852"/>
              <a:gd name="T6" fmla="*/ 2043 w 2164"/>
              <a:gd name="T7" fmla="*/ 851 h 852"/>
              <a:gd name="T8" fmla="*/ 2043 w 2164"/>
              <a:gd name="T9" fmla="*/ 715 h 852"/>
              <a:gd name="T10" fmla="*/ 2163 w 2164"/>
              <a:gd name="T11" fmla="*/ 610 h 852"/>
              <a:gd name="T12" fmla="*/ 2043 w 2164"/>
              <a:gd name="T13" fmla="*/ 503 h 852"/>
              <a:gd name="T14" fmla="*/ 2043 w 2164"/>
              <a:gd name="T15" fmla="*/ 0 h 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64" h="852">
                <a:moveTo>
                  <a:pt x="2043" y="0"/>
                </a:moveTo>
                <a:lnTo>
                  <a:pt x="0" y="0"/>
                </a:lnTo>
                <a:lnTo>
                  <a:pt x="0" y="851"/>
                </a:lnTo>
                <a:lnTo>
                  <a:pt x="2043" y="851"/>
                </a:lnTo>
                <a:lnTo>
                  <a:pt x="2043" y="715"/>
                </a:lnTo>
                <a:lnTo>
                  <a:pt x="2163" y="610"/>
                </a:lnTo>
                <a:lnTo>
                  <a:pt x="2043" y="503"/>
                </a:lnTo>
                <a:lnTo>
                  <a:pt x="2043" y="0"/>
                </a:lnTo>
              </a:path>
            </a:pathLst>
          </a:custGeom>
          <a:solidFill>
            <a:srgbClr val="DAE2E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 274"/>
          <p:cNvSpPr>
            <a:spLocks noChangeArrowheads="1"/>
          </p:cNvSpPr>
          <p:nvPr/>
        </p:nvSpPr>
        <p:spPr bwMode="auto">
          <a:xfrm>
            <a:off x="251939" y="2771678"/>
            <a:ext cx="10708182" cy="427250"/>
          </a:xfrm>
          <a:custGeom>
            <a:avLst/>
            <a:gdLst>
              <a:gd name="T0" fmla="*/ 1958 w 1959"/>
              <a:gd name="T1" fmla="*/ 0 h 332"/>
              <a:gd name="T2" fmla="*/ 0 w 1959"/>
              <a:gd name="T3" fmla="*/ 0 h 332"/>
              <a:gd name="T4" fmla="*/ 0 w 1959"/>
              <a:gd name="T5" fmla="*/ 331 h 332"/>
              <a:gd name="T6" fmla="*/ 1958 w 1959"/>
              <a:gd name="T7" fmla="*/ 331 h 332"/>
              <a:gd name="T8" fmla="*/ 1958 w 1959"/>
              <a:gd name="T9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9" h="332">
                <a:moveTo>
                  <a:pt x="1958" y="0"/>
                </a:moveTo>
                <a:lnTo>
                  <a:pt x="0" y="0"/>
                </a:lnTo>
                <a:lnTo>
                  <a:pt x="0" y="331"/>
                </a:lnTo>
                <a:lnTo>
                  <a:pt x="1958" y="331"/>
                </a:lnTo>
                <a:lnTo>
                  <a:pt x="1958" y="0"/>
                </a:lnTo>
              </a:path>
            </a:pathLst>
          </a:custGeom>
          <a:solidFill>
            <a:srgbClr val="F1F2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 273"/>
          <p:cNvSpPr>
            <a:spLocks noChangeArrowheads="1"/>
          </p:cNvSpPr>
          <p:nvPr/>
        </p:nvSpPr>
        <p:spPr bwMode="auto">
          <a:xfrm>
            <a:off x="168653" y="2772057"/>
            <a:ext cx="91440" cy="914400"/>
          </a:xfrm>
          <a:custGeom>
            <a:avLst/>
            <a:gdLst>
              <a:gd name="T0" fmla="*/ 0 w 86"/>
              <a:gd name="T1" fmla="*/ 851 h 852"/>
              <a:gd name="T2" fmla="*/ 85 w 86"/>
              <a:gd name="T3" fmla="*/ 851 h 852"/>
              <a:gd name="T4" fmla="*/ 85 w 86"/>
              <a:gd name="T5" fmla="*/ 0 h 852"/>
              <a:gd name="T6" fmla="*/ 0 w 86"/>
              <a:gd name="T7" fmla="*/ 0 h 852"/>
              <a:gd name="T8" fmla="*/ 0 w 86"/>
              <a:gd name="T9" fmla="*/ 851 h 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" h="852">
                <a:moveTo>
                  <a:pt x="0" y="851"/>
                </a:moveTo>
                <a:lnTo>
                  <a:pt x="85" y="851"/>
                </a:lnTo>
                <a:lnTo>
                  <a:pt x="85" y="0"/>
                </a:lnTo>
                <a:lnTo>
                  <a:pt x="0" y="0"/>
                </a:lnTo>
                <a:lnTo>
                  <a:pt x="0" y="851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890476E-C226-42B6-B18B-9021BF897EC4}"/>
              </a:ext>
            </a:extLst>
          </p:cNvPr>
          <p:cNvSpPr/>
          <p:nvPr/>
        </p:nvSpPr>
        <p:spPr>
          <a:xfrm>
            <a:off x="1164110" y="2816026"/>
            <a:ext cx="6846972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Orthogonal Frequency-division Multiplexing (OFDM)</a:t>
            </a:r>
          </a:p>
        </p:txBody>
      </p:sp>
      <p:sp>
        <p:nvSpPr>
          <p:cNvPr id="41" name="Freeform 8">
            <a:extLst>
              <a:ext uri="{FF2B5EF4-FFF2-40B4-BE49-F238E27FC236}">
                <a16:creationId xmlns:a16="http://schemas.microsoft.com/office/drawing/2014/main" id="{C6A95774-BA9F-47F3-B1AB-C5B3F7557A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44376" y="2830394"/>
            <a:ext cx="368578" cy="309819"/>
          </a:xfrm>
          <a:custGeom>
            <a:avLst/>
            <a:gdLst>
              <a:gd name="T0" fmla="*/ 142448 w 609"/>
              <a:gd name="T1" fmla="*/ 76549 h 510"/>
              <a:gd name="T2" fmla="*/ 142448 w 609"/>
              <a:gd name="T3" fmla="*/ 76549 h 510"/>
              <a:gd name="T4" fmla="*/ 114390 w 609"/>
              <a:gd name="T5" fmla="*/ 48746 h 510"/>
              <a:gd name="T6" fmla="*/ 86692 w 609"/>
              <a:gd name="T7" fmla="*/ 48746 h 510"/>
              <a:gd name="T8" fmla="*/ 78778 w 609"/>
              <a:gd name="T9" fmla="*/ 56328 h 510"/>
              <a:gd name="T10" fmla="*/ 51080 w 609"/>
              <a:gd name="T11" fmla="*/ 43329 h 510"/>
              <a:gd name="T12" fmla="*/ 0 w 609"/>
              <a:gd name="T13" fmla="*/ 94603 h 510"/>
              <a:gd name="T14" fmla="*/ 51080 w 609"/>
              <a:gd name="T15" fmla="*/ 142987 h 510"/>
              <a:gd name="T16" fmla="*/ 56116 w 609"/>
              <a:gd name="T17" fmla="*/ 140460 h 510"/>
              <a:gd name="T18" fmla="*/ 101800 w 609"/>
              <a:gd name="T19" fmla="*/ 183789 h 510"/>
              <a:gd name="T20" fmla="*/ 218707 w 609"/>
              <a:gd name="T21" fmla="*/ 79437 h 510"/>
              <a:gd name="T22" fmla="*/ 218707 w 609"/>
              <a:gd name="T23" fmla="*/ 0 h 510"/>
              <a:gd name="T24" fmla="*/ 142448 w 609"/>
              <a:gd name="T25" fmla="*/ 76549 h 510"/>
              <a:gd name="T26" fmla="*/ 51080 w 609"/>
              <a:gd name="T27" fmla="*/ 130349 h 510"/>
              <a:gd name="T28" fmla="*/ 51080 w 609"/>
              <a:gd name="T29" fmla="*/ 130349 h 510"/>
              <a:gd name="T30" fmla="*/ 51080 w 609"/>
              <a:gd name="T31" fmla="*/ 130349 h 510"/>
              <a:gd name="T32" fmla="*/ 12950 w 609"/>
              <a:gd name="T33" fmla="*/ 94603 h 510"/>
              <a:gd name="T34" fmla="*/ 51080 w 609"/>
              <a:gd name="T35" fmla="*/ 56328 h 510"/>
              <a:gd name="T36" fmla="*/ 71224 w 609"/>
              <a:gd name="T37" fmla="*/ 63911 h 510"/>
              <a:gd name="T38" fmla="*/ 86692 w 609"/>
              <a:gd name="T39" fmla="*/ 94603 h 510"/>
              <a:gd name="T40" fmla="*/ 51080 w 609"/>
              <a:gd name="T41" fmla="*/ 130349 h 510"/>
              <a:gd name="T42" fmla="*/ 203599 w 609"/>
              <a:gd name="T43" fmla="*/ 76549 h 510"/>
              <a:gd name="T44" fmla="*/ 203599 w 609"/>
              <a:gd name="T45" fmla="*/ 76549 h 510"/>
              <a:gd name="T46" fmla="*/ 165469 w 609"/>
              <a:gd name="T47" fmla="*/ 112295 h 510"/>
              <a:gd name="T48" fmla="*/ 104318 w 609"/>
              <a:gd name="T49" fmla="*/ 168624 h 510"/>
              <a:gd name="T50" fmla="*/ 71224 w 609"/>
              <a:gd name="T51" fmla="*/ 137932 h 510"/>
              <a:gd name="T52" fmla="*/ 91728 w 609"/>
              <a:gd name="T53" fmla="*/ 117712 h 510"/>
              <a:gd name="T54" fmla="*/ 104318 w 609"/>
              <a:gd name="T55" fmla="*/ 132877 h 510"/>
              <a:gd name="T56" fmla="*/ 150002 w 609"/>
              <a:gd name="T57" fmla="*/ 84492 h 510"/>
              <a:gd name="T58" fmla="*/ 203599 w 609"/>
              <a:gd name="T59" fmla="*/ 30692 h 510"/>
              <a:gd name="T60" fmla="*/ 203599 w 609"/>
              <a:gd name="T61" fmla="*/ 76549 h 510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609" h="510">
                <a:moveTo>
                  <a:pt x="396" y="212"/>
                </a:moveTo>
                <a:lnTo>
                  <a:pt x="396" y="212"/>
                </a:lnTo>
                <a:cubicBezTo>
                  <a:pt x="318" y="135"/>
                  <a:pt x="318" y="135"/>
                  <a:pt x="318" y="135"/>
                </a:cubicBezTo>
                <a:cubicBezTo>
                  <a:pt x="297" y="113"/>
                  <a:pt x="262" y="113"/>
                  <a:pt x="241" y="135"/>
                </a:cubicBezTo>
                <a:cubicBezTo>
                  <a:pt x="219" y="156"/>
                  <a:pt x="219" y="156"/>
                  <a:pt x="219" y="156"/>
                </a:cubicBezTo>
                <a:cubicBezTo>
                  <a:pt x="198" y="135"/>
                  <a:pt x="170" y="120"/>
                  <a:pt x="142" y="120"/>
                </a:cubicBezTo>
                <a:cubicBezTo>
                  <a:pt x="64" y="120"/>
                  <a:pt x="0" y="184"/>
                  <a:pt x="0" y="262"/>
                </a:cubicBezTo>
                <a:cubicBezTo>
                  <a:pt x="0" y="333"/>
                  <a:pt x="64" y="396"/>
                  <a:pt x="142" y="396"/>
                </a:cubicBezTo>
                <a:cubicBezTo>
                  <a:pt x="149" y="396"/>
                  <a:pt x="149" y="389"/>
                  <a:pt x="156" y="389"/>
                </a:cubicBezTo>
                <a:cubicBezTo>
                  <a:pt x="283" y="509"/>
                  <a:pt x="283" y="509"/>
                  <a:pt x="283" y="509"/>
                </a:cubicBezTo>
                <a:cubicBezTo>
                  <a:pt x="608" y="220"/>
                  <a:pt x="608" y="220"/>
                  <a:pt x="608" y="220"/>
                </a:cubicBezTo>
                <a:cubicBezTo>
                  <a:pt x="608" y="0"/>
                  <a:pt x="608" y="0"/>
                  <a:pt x="608" y="0"/>
                </a:cubicBezTo>
                <a:lnTo>
                  <a:pt x="396" y="212"/>
                </a:lnTo>
                <a:close/>
                <a:moveTo>
                  <a:pt x="142" y="361"/>
                </a:moveTo>
                <a:lnTo>
                  <a:pt x="142" y="361"/>
                </a:lnTo>
                <a:cubicBezTo>
                  <a:pt x="85" y="361"/>
                  <a:pt x="36" y="311"/>
                  <a:pt x="36" y="262"/>
                </a:cubicBezTo>
                <a:cubicBezTo>
                  <a:pt x="36" y="205"/>
                  <a:pt x="85" y="156"/>
                  <a:pt x="142" y="156"/>
                </a:cubicBezTo>
                <a:cubicBezTo>
                  <a:pt x="163" y="156"/>
                  <a:pt x="184" y="163"/>
                  <a:pt x="198" y="177"/>
                </a:cubicBezTo>
                <a:cubicBezTo>
                  <a:pt x="226" y="198"/>
                  <a:pt x="241" y="227"/>
                  <a:pt x="241" y="262"/>
                </a:cubicBezTo>
                <a:cubicBezTo>
                  <a:pt x="241" y="311"/>
                  <a:pt x="198" y="361"/>
                  <a:pt x="142" y="361"/>
                </a:cubicBezTo>
                <a:close/>
                <a:moveTo>
                  <a:pt x="566" y="212"/>
                </a:moveTo>
                <a:lnTo>
                  <a:pt x="566" y="212"/>
                </a:lnTo>
                <a:cubicBezTo>
                  <a:pt x="460" y="311"/>
                  <a:pt x="460" y="311"/>
                  <a:pt x="460" y="311"/>
                </a:cubicBezTo>
                <a:cubicBezTo>
                  <a:pt x="290" y="467"/>
                  <a:pt x="290" y="467"/>
                  <a:pt x="290" y="467"/>
                </a:cubicBezTo>
                <a:cubicBezTo>
                  <a:pt x="198" y="382"/>
                  <a:pt x="198" y="382"/>
                  <a:pt x="198" y="382"/>
                </a:cubicBezTo>
                <a:cubicBezTo>
                  <a:pt x="219" y="368"/>
                  <a:pt x="241" y="354"/>
                  <a:pt x="255" y="326"/>
                </a:cubicBezTo>
                <a:cubicBezTo>
                  <a:pt x="290" y="368"/>
                  <a:pt x="290" y="368"/>
                  <a:pt x="290" y="368"/>
                </a:cubicBezTo>
                <a:cubicBezTo>
                  <a:pt x="417" y="234"/>
                  <a:pt x="417" y="234"/>
                  <a:pt x="417" y="234"/>
                </a:cubicBezTo>
                <a:cubicBezTo>
                  <a:pt x="566" y="85"/>
                  <a:pt x="566" y="85"/>
                  <a:pt x="566" y="85"/>
                </a:cubicBezTo>
                <a:lnTo>
                  <a:pt x="566" y="2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E8A90CD-602A-43F1-8231-73EB9DB32881}"/>
              </a:ext>
            </a:extLst>
          </p:cNvPr>
          <p:cNvSpPr txBox="1"/>
          <p:nvPr/>
        </p:nvSpPr>
        <p:spPr>
          <a:xfrm>
            <a:off x="1171684" y="3275614"/>
            <a:ext cx="7841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r>
              <a:rPr lang="en-IN" dirty="0"/>
              <a:t>Method of encoding digital data on multiple carrier frequencies</a:t>
            </a:r>
          </a:p>
        </p:txBody>
      </p:sp>
      <p:sp>
        <p:nvSpPr>
          <p:cNvPr id="102" name="Freeform 278"/>
          <p:cNvSpPr>
            <a:spLocks noChangeArrowheads="1"/>
          </p:cNvSpPr>
          <p:nvPr/>
        </p:nvSpPr>
        <p:spPr bwMode="auto">
          <a:xfrm>
            <a:off x="186535" y="3707995"/>
            <a:ext cx="11844263" cy="952960"/>
          </a:xfrm>
          <a:custGeom>
            <a:avLst/>
            <a:gdLst>
              <a:gd name="T0" fmla="*/ 2043 w 2164"/>
              <a:gd name="T1" fmla="*/ 0 h 853"/>
              <a:gd name="T2" fmla="*/ 0 w 2164"/>
              <a:gd name="T3" fmla="*/ 0 h 853"/>
              <a:gd name="T4" fmla="*/ 0 w 2164"/>
              <a:gd name="T5" fmla="*/ 852 h 853"/>
              <a:gd name="T6" fmla="*/ 2043 w 2164"/>
              <a:gd name="T7" fmla="*/ 852 h 853"/>
              <a:gd name="T8" fmla="*/ 2043 w 2164"/>
              <a:gd name="T9" fmla="*/ 718 h 853"/>
              <a:gd name="T10" fmla="*/ 2163 w 2164"/>
              <a:gd name="T11" fmla="*/ 610 h 853"/>
              <a:gd name="T12" fmla="*/ 2043 w 2164"/>
              <a:gd name="T13" fmla="*/ 503 h 853"/>
              <a:gd name="T14" fmla="*/ 2043 w 2164"/>
              <a:gd name="T15" fmla="*/ 0 h 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64" h="853">
                <a:moveTo>
                  <a:pt x="2043" y="0"/>
                </a:moveTo>
                <a:lnTo>
                  <a:pt x="0" y="0"/>
                </a:lnTo>
                <a:lnTo>
                  <a:pt x="0" y="852"/>
                </a:lnTo>
                <a:lnTo>
                  <a:pt x="2043" y="852"/>
                </a:lnTo>
                <a:lnTo>
                  <a:pt x="2043" y="718"/>
                </a:lnTo>
                <a:lnTo>
                  <a:pt x="2163" y="610"/>
                </a:lnTo>
                <a:lnTo>
                  <a:pt x="2043" y="503"/>
                </a:lnTo>
                <a:lnTo>
                  <a:pt x="2043" y="0"/>
                </a:lnTo>
              </a:path>
            </a:pathLst>
          </a:custGeom>
          <a:solidFill>
            <a:srgbClr val="DAE2E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Freeform 280"/>
          <p:cNvSpPr>
            <a:spLocks noChangeArrowheads="1"/>
          </p:cNvSpPr>
          <p:nvPr/>
        </p:nvSpPr>
        <p:spPr bwMode="auto">
          <a:xfrm>
            <a:off x="251939" y="3707359"/>
            <a:ext cx="10708182" cy="433022"/>
          </a:xfrm>
          <a:custGeom>
            <a:avLst/>
            <a:gdLst>
              <a:gd name="T0" fmla="*/ 1958 w 1959"/>
              <a:gd name="T1" fmla="*/ 0 h 335"/>
              <a:gd name="T2" fmla="*/ 0 w 1959"/>
              <a:gd name="T3" fmla="*/ 0 h 335"/>
              <a:gd name="T4" fmla="*/ 0 w 1959"/>
              <a:gd name="T5" fmla="*/ 334 h 335"/>
              <a:gd name="T6" fmla="*/ 1958 w 1959"/>
              <a:gd name="T7" fmla="*/ 334 h 335"/>
              <a:gd name="T8" fmla="*/ 1958 w 1959"/>
              <a:gd name="T9" fmla="*/ 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9" h="335">
                <a:moveTo>
                  <a:pt x="1958" y="0"/>
                </a:moveTo>
                <a:lnTo>
                  <a:pt x="0" y="0"/>
                </a:lnTo>
                <a:lnTo>
                  <a:pt x="0" y="334"/>
                </a:lnTo>
                <a:lnTo>
                  <a:pt x="1958" y="334"/>
                </a:lnTo>
                <a:lnTo>
                  <a:pt x="1958" y="0"/>
                </a:lnTo>
              </a:path>
            </a:pathLst>
          </a:custGeom>
          <a:solidFill>
            <a:srgbClr val="F1F2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Freeform 62">
            <a:extLst>
              <a:ext uri="{FF2B5EF4-FFF2-40B4-BE49-F238E27FC236}">
                <a16:creationId xmlns:a16="http://schemas.microsoft.com/office/drawing/2014/main" id="{F73165A1-EE8F-440F-91D5-1855C146275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76209" y="3770193"/>
            <a:ext cx="304913" cy="307354"/>
          </a:xfrm>
          <a:custGeom>
            <a:avLst/>
            <a:gdLst>
              <a:gd name="T0" fmla="*/ 198437 w 58"/>
              <a:gd name="T1" fmla="*/ 113807 h 58"/>
              <a:gd name="T2" fmla="*/ 195016 w 58"/>
              <a:gd name="T3" fmla="*/ 117256 h 58"/>
              <a:gd name="T4" fmla="*/ 171066 w 58"/>
              <a:gd name="T5" fmla="*/ 120705 h 58"/>
              <a:gd name="T6" fmla="*/ 167645 w 58"/>
              <a:gd name="T7" fmla="*/ 134500 h 58"/>
              <a:gd name="T8" fmla="*/ 181330 w 58"/>
              <a:gd name="T9" fmla="*/ 151743 h 58"/>
              <a:gd name="T10" fmla="*/ 181330 w 58"/>
              <a:gd name="T11" fmla="*/ 155192 h 58"/>
              <a:gd name="T12" fmla="*/ 181330 w 58"/>
              <a:gd name="T13" fmla="*/ 158641 h 58"/>
              <a:gd name="T14" fmla="*/ 153960 w 58"/>
              <a:gd name="T15" fmla="*/ 182781 h 58"/>
              <a:gd name="T16" fmla="*/ 150538 w 58"/>
              <a:gd name="T17" fmla="*/ 179333 h 58"/>
              <a:gd name="T18" fmla="*/ 133432 w 58"/>
              <a:gd name="T19" fmla="*/ 165538 h 58"/>
              <a:gd name="T20" fmla="*/ 123168 w 58"/>
              <a:gd name="T21" fmla="*/ 172435 h 58"/>
              <a:gd name="T22" fmla="*/ 116325 w 58"/>
              <a:gd name="T23" fmla="*/ 196576 h 58"/>
              <a:gd name="T24" fmla="*/ 112904 w 58"/>
              <a:gd name="T25" fmla="*/ 200025 h 58"/>
              <a:gd name="T26" fmla="*/ 85533 w 58"/>
              <a:gd name="T27" fmla="*/ 200025 h 58"/>
              <a:gd name="T28" fmla="*/ 78691 w 58"/>
              <a:gd name="T29" fmla="*/ 196576 h 58"/>
              <a:gd name="T30" fmla="*/ 75269 w 58"/>
              <a:gd name="T31" fmla="*/ 172435 h 58"/>
              <a:gd name="T32" fmla="*/ 65005 w 58"/>
              <a:gd name="T33" fmla="*/ 165538 h 58"/>
              <a:gd name="T34" fmla="*/ 47899 w 58"/>
              <a:gd name="T35" fmla="*/ 179333 h 58"/>
              <a:gd name="T36" fmla="*/ 44477 w 58"/>
              <a:gd name="T37" fmla="*/ 182781 h 58"/>
              <a:gd name="T38" fmla="*/ 41056 w 58"/>
              <a:gd name="T39" fmla="*/ 179333 h 58"/>
              <a:gd name="T40" fmla="*/ 17107 w 58"/>
              <a:gd name="T41" fmla="*/ 158641 h 58"/>
              <a:gd name="T42" fmla="*/ 17107 w 58"/>
              <a:gd name="T43" fmla="*/ 155192 h 58"/>
              <a:gd name="T44" fmla="*/ 17107 w 58"/>
              <a:gd name="T45" fmla="*/ 151743 h 58"/>
              <a:gd name="T46" fmla="*/ 30792 w 58"/>
              <a:gd name="T47" fmla="*/ 134500 h 58"/>
              <a:gd name="T48" fmla="*/ 27371 w 58"/>
              <a:gd name="T49" fmla="*/ 120705 h 58"/>
              <a:gd name="T50" fmla="*/ 3421 w 58"/>
              <a:gd name="T51" fmla="*/ 117256 h 58"/>
              <a:gd name="T52" fmla="*/ 0 w 58"/>
              <a:gd name="T53" fmla="*/ 113807 h 58"/>
              <a:gd name="T54" fmla="*/ 0 w 58"/>
              <a:gd name="T55" fmla="*/ 82769 h 58"/>
              <a:gd name="T56" fmla="*/ 3421 w 58"/>
              <a:gd name="T57" fmla="*/ 79320 h 58"/>
              <a:gd name="T58" fmla="*/ 27371 w 58"/>
              <a:gd name="T59" fmla="*/ 75872 h 58"/>
              <a:gd name="T60" fmla="*/ 30792 w 58"/>
              <a:gd name="T61" fmla="*/ 62077 h 58"/>
              <a:gd name="T62" fmla="*/ 17107 w 58"/>
              <a:gd name="T63" fmla="*/ 44833 h 58"/>
              <a:gd name="T64" fmla="*/ 17107 w 58"/>
              <a:gd name="T65" fmla="*/ 41384 h 58"/>
              <a:gd name="T66" fmla="*/ 17107 w 58"/>
              <a:gd name="T67" fmla="*/ 37936 h 58"/>
              <a:gd name="T68" fmla="*/ 44477 w 58"/>
              <a:gd name="T69" fmla="*/ 17244 h 58"/>
              <a:gd name="T70" fmla="*/ 47899 w 58"/>
              <a:gd name="T71" fmla="*/ 17244 h 58"/>
              <a:gd name="T72" fmla="*/ 65005 w 58"/>
              <a:gd name="T73" fmla="*/ 31038 h 58"/>
              <a:gd name="T74" fmla="*/ 75269 w 58"/>
              <a:gd name="T75" fmla="*/ 27590 h 58"/>
              <a:gd name="T76" fmla="*/ 78691 w 58"/>
              <a:gd name="T77" fmla="*/ 3449 h 58"/>
              <a:gd name="T78" fmla="*/ 85533 w 58"/>
              <a:gd name="T79" fmla="*/ 0 h 58"/>
              <a:gd name="T80" fmla="*/ 112904 w 58"/>
              <a:gd name="T81" fmla="*/ 0 h 58"/>
              <a:gd name="T82" fmla="*/ 116325 w 58"/>
              <a:gd name="T83" fmla="*/ 3449 h 58"/>
              <a:gd name="T84" fmla="*/ 123168 w 58"/>
              <a:gd name="T85" fmla="*/ 27590 h 58"/>
              <a:gd name="T86" fmla="*/ 133432 w 58"/>
              <a:gd name="T87" fmla="*/ 31038 h 58"/>
              <a:gd name="T88" fmla="*/ 150538 w 58"/>
              <a:gd name="T89" fmla="*/ 17244 h 58"/>
              <a:gd name="T90" fmla="*/ 153960 w 58"/>
              <a:gd name="T91" fmla="*/ 17244 h 58"/>
              <a:gd name="T92" fmla="*/ 157381 w 58"/>
              <a:gd name="T93" fmla="*/ 17244 h 58"/>
              <a:gd name="T94" fmla="*/ 177909 w 58"/>
              <a:gd name="T95" fmla="*/ 41384 h 58"/>
              <a:gd name="T96" fmla="*/ 181330 w 58"/>
              <a:gd name="T97" fmla="*/ 41384 h 58"/>
              <a:gd name="T98" fmla="*/ 177909 w 58"/>
              <a:gd name="T99" fmla="*/ 44833 h 58"/>
              <a:gd name="T100" fmla="*/ 164224 w 58"/>
              <a:gd name="T101" fmla="*/ 62077 h 58"/>
              <a:gd name="T102" fmla="*/ 171066 w 58"/>
              <a:gd name="T103" fmla="*/ 75872 h 58"/>
              <a:gd name="T104" fmla="*/ 195016 w 58"/>
              <a:gd name="T105" fmla="*/ 79320 h 58"/>
              <a:gd name="T106" fmla="*/ 198437 w 58"/>
              <a:gd name="T107" fmla="*/ 86218 h 58"/>
              <a:gd name="T108" fmla="*/ 198437 w 58"/>
              <a:gd name="T109" fmla="*/ 113807 h 58"/>
              <a:gd name="T110" fmla="*/ 99219 w 58"/>
              <a:gd name="T111" fmla="*/ 65525 h 58"/>
              <a:gd name="T112" fmla="*/ 65005 w 58"/>
              <a:gd name="T113" fmla="*/ 100013 h 58"/>
              <a:gd name="T114" fmla="*/ 99219 w 58"/>
              <a:gd name="T115" fmla="*/ 131051 h 58"/>
              <a:gd name="T116" fmla="*/ 133432 w 58"/>
              <a:gd name="T117" fmla="*/ 100013 h 58"/>
              <a:gd name="T118" fmla="*/ 99219 w 58"/>
              <a:gd name="T119" fmla="*/ 65525 h 5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Freeform 279"/>
          <p:cNvSpPr>
            <a:spLocks noChangeArrowheads="1"/>
          </p:cNvSpPr>
          <p:nvPr/>
        </p:nvSpPr>
        <p:spPr bwMode="auto">
          <a:xfrm>
            <a:off x="168653" y="3707738"/>
            <a:ext cx="91440" cy="914400"/>
          </a:xfrm>
          <a:custGeom>
            <a:avLst/>
            <a:gdLst>
              <a:gd name="T0" fmla="*/ 0 w 86"/>
              <a:gd name="T1" fmla="*/ 852 h 853"/>
              <a:gd name="T2" fmla="*/ 85 w 86"/>
              <a:gd name="T3" fmla="*/ 852 h 853"/>
              <a:gd name="T4" fmla="*/ 85 w 86"/>
              <a:gd name="T5" fmla="*/ 0 h 853"/>
              <a:gd name="T6" fmla="*/ 0 w 86"/>
              <a:gd name="T7" fmla="*/ 0 h 853"/>
              <a:gd name="T8" fmla="*/ 0 w 86"/>
              <a:gd name="T9" fmla="*/ 852 h 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" h="853">
                <a:moveTo>
                  <a:pt x="0" y="852"/>
                </a:moveTo>
                <a:lnTo>
                  <a:pt x="85" y="852"/>
                </a:lnTo>
                <a:lnTo>
                  <a:pt x="85" y="0"/>
                </a:lnTo>
                <a:lnTo>
                  <a:pt x="0" y="0"/>
                </a:lnTo>
                <a:lnTo>
                  <a:pt x="0" y="852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B043039-EB2A-4AAB-9256-167528A13C92}"/>
              </a:ext>
            </a:extLst>
          </p:cNvPr>
          <p:cNvSpPr/>
          <p:nvPr/>
        </p:nvSpPr>
        <p:spPr>
          <a:xfrm flipH="1">
            <a:off x="1164110" y="3754593"/>
            <a:ext cx="9437947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Multiple input, multiple output orthogonal frequency-division multiplexing (MIMO-OFDM)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89CD4A6-10B4-4237-8952-DC56E0915FA8}"/>
              </a:ext>
            </a:extLst>
          </p:cNvPr>
          <p:cNvSpPr txBox="1"/>
          <p:nvPr/>
        </p:nvSpPr>
        <p:spPr>
          <a:xfrm>
            <a:off x="1171684" y="4221593"/>
            <a:ext cx="7793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 air interface for 4G and 5G broadband wireless communications</a:t>
            </a:r>
          </a:p>
        </p:txBody>
      </p:sp>
      <p:sp>
        <p:nvSpPr>
          <p:cNvPr id="108" name="Freeform 284"/>
          <p:cNvSpPr>
            <a:spLocks noChangeArrowheads="1"/>
          </p:cNvSpPr>
          <p:nvPr/>
        </p:nvSpPr>
        <p:spPr bwMode="auto">
          <a:xfrm>
            <a:off x="186535" y="4658245"/>
            <a:ext cx="11844263" cy="952960"/>
          </a:xfrm>
          <a:custGeom>
            <a:avLst/>
            <a:gdLst>
              <a:gd name="T0" fmla="*/ 2043 w 2164"/>
              <a:gd name="T1" fmla="*/ 0 h 850"/>
              <a:gd name="T2" fmla="*/ 0 w 2164"/>
              <a:gd name="T3" fmla="*/ 0 h 850"/>
              <a:gd name="T4" fmla="*/ 0 w 2164"/>
              <a:gd name="T5" fmla="*/ 849 h 850"/>
              <a:gd name="T6" fmla="*/ 2043 w 2164"/>
              <a:gd name="T7" fmla="*/ 849 h 850"/>
              <a:gd name="T8" fmla="*/ 2043 w 2164"/>
              <a:gd name="T9" fmla="*/ 715 h 850"/>
              <a:gd name="T10" fmla="*/ 2163 w 2164"/>
              <a:gd name="T11" fmla="*/ 608 h 850"/>
              <a:gd name="T12" fmla="*/ 2043 w 2164"/>
              <a:gd name="T13" fmla="*/ 503 h 850"/>
              <a:gd name="T14" fmla="*/ 2043 w 2164"/>
              <a:gd name="T15" fmla="*/ 0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64" h="850">
                <a:moveTo>
                  <a:pt x="2043" y="0"/>
                </a:moveTo>
                <a:lnTo>
                  <a:pt x="0" y="0"/>
                </a:lnTo>
                <a:lnTo>
                  <a:pt x="0" y="849"/>
                </a:lnTo>
                <a:lnTo>
                  <a:pt x="2043" y="849"/>
                </a:lnTo>
                <a:lnTo>
                  <a:pt x="2043" y="715"/>
                </a:lnTo>
                <a:lnTo>
                  <a:pt x="2163" y="608"/>
                </a:lnTo>
                <a:lnTo>
                  <a:pt x="2043" y="503"/>
                </a:lnTo>
                <a:lnTo>
                  <a:pt x="2043" y="0"/>
                </a:lnTo>
              </a:path>
            </a:pathLst>
          </a:custGeom>
          <a:solidFill>
            <a:srgbClr val="DAE2E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reeform 286"/>
          <p:cNvSpPr>
            <a:spLocks noChangeArrowheads="1"/>
          </p:cNvSpPr>
          <p:nvPr/>
        </p:nvSpPr>
        <p:spPr bwMode="auto">
          <a:xfrm>
            <a:off x="251939" y="4664793"/>
            <a:ext cx="10708182" cy="433022"/>
          </a:xfrm>
          <a:custGeom>
            <a:avLst/>
            <a:gdLst>
              <a:gd name="T0" fmla="*/ 1958 w 1959"/>
              <a:gd name="T1" fmla="*/ 0 h 333"/>
              <a:gd name="T2" fmla="*/ 0 w 1959"/>
              <a:gd name="T3" fmla="*/ 0 h 333"/>
              <a:gd name="T4" fmla="*/ 0 w 1959"/>
              <a:gd name="T5" fmla="*/ 332 h 333"/>
              <a:gd name="T6" fmla="*/ 1958 w 1959"/>
              <a:gd name="T7" fmla="*/ 332 h 333"/>
              <a:gd name="T8" fmla="*/ 1958 w 1959"/>
              <a:gd name="T9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9" h="333">
                <a:moveTo>
                  <a:pt x="1958" y="0"/>
                </a:moveTo>
                <a:lnTo>
                  <a:pt x="0" y="0"/>
                </a:lnTo>
                <a:lnTo>
                  <a:pt x="0" y="332"/>
                </a:lnTo>
                <a:lnTo>
                  <a:pt x="1958" y="332"/>
                </a:lnTo>
                <a:lnTo>
                  <a:pt x="1958" y="0"/>
                </a:lnTo>
              </a:path>
            </a:pathLst>
          </a:custGeom>
          <a:solidFill>
            <a:srgbClr val="F1F2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Freeform 171">
            <a:extLst>
              <a:ext uri="{FF2B5EF4-FFF2-40B4-BE49-F238E27FC236}">
                <a16:creationId xmlns:a16="http://schemas.microsoft.com/office/drawing/2014/main" id="{11C988D3-E027-4ACD-BBF3-6D31BA2B2C8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72549" y="4727627"/>
            <a:ext cx="312233" cy="307354"/>
          </a:xfrm>
          <a:custGeom>
            <a:avLst/>
            <a:gdLst>
              <a:gd name="T0" fmla="*/ 103322 w 59"/>
              <a:gd name="T1" fmla="*/ 200025 h 58"/>
              <a:gd name="T2" fmla="*/ 0 w 59"/>
              <a:gd name="T3" fmla="*/ 100013 h 58"/>
              <a:gd name="T4" fmla="*/ 103322 w 59"/>
              <a:gd name="T5" fmla="*/ 0 h 58"/>
              <a:gd name="T6" fmla="*/ 203200 w 59"/>
              <a:gd name="T7" fmla="*/ 100013 h 58"/>
              <a:gd name="T8" fmla="*/ 103322 w 59"/>
              <a:gd name="T9" fmla="*/ 200025 h 58"/>
              <a:gd name="T10" fmla="*/ 103322 w 59"/>
              <a:gd name="T11" fmla="*/ 27590 h 58"/>
              <a:gd name="T12" fmla="*/ 30997 w 59"/>
              <a:gd name="T13" fmla="*/ 100013 h 58"/>
              <a:gd name="T14" fmla="*/ 103322 w 59"/>
              <a:gd name="T15" fmla="*/ 168987 h 58"/>
              <a:gd name="T16" fmla="*/ 172203 w 59"/>
              <a:gd name="T17" fmla="*/ 100013 h 58"/>
              <a:gd name="T18" fmla="*/ 103322 w 59"/>
              <a:gd name="T19" fmla="*/ 27590 h 58"/>
              <a:gd name="T20" fmla="*/ 117098 w 59"/>
              <a:gd name="T21" fmla="*/ 110359 h 58"/>
              <a:gd name="T22" fmla="*/ 113654 w 59"/>
              <a:gd name="T23" fmla="*/ 117256 h 58"/>
              <a:gd name="T24" fmla="*/ 72325 w 59"/>
              <a:gd name="T25" fmla="*/ 117256 h 58"/>
              <a:gd name="T26" fmla="*/ 68881 w 59"/>
              <a:gd name="T27" fmla="*/ 110359 h 58"/>
              <a:gd name="T28" fmla="*/ 68881 w 59"/>
              <a:gd name="T29" fmla="*/ 103461 h 58"/>
              <a:gd name="T30" fmla="*/ 72325 w 59"/>
              <a:gd name="T31" fmla="*/ 100013 h 58"/>
              <a:gd name="T32" fmla="*/ 103322 w 59"/>
              <a:gd name="T33" fmla="*/ 100013 h 58"/>
              <a:gd name="T34" fmla="*/ 103322 w 59"/>
              <a:gd name="T35" fmla="*/ 51731 h 58"/>
              <a:gd name="T36" fmla="*/ 106766 w 59"/>
              <a:gd name="T37" fmla="*/ 48282 h 58"/>
              <a:gd name="T38" fmla="*/ 113654 w 59"/>
              <a:gd name="T39" fmla="*/ 48282 h 58"/>
              <a:gd name="T40" fmla="*/ 117098 w 59"/>
              <a:gd name="T41" fmla="*/ 51731 h 58"/>
              <a:gd name="T42" fmla="*/ 117098 w 59"/>
              <a:gd name="T43" fmla="*/ 110359 h 5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9" h="58">
                <a:moveTo>
                  <a:pt x="30" y="58"/>
                </a:moveTo>
                <a:cubicBezTo>
                  <a:pt x="13" y="58"/>
                  <a:pt x="0" y="45"/>
                  <a:pt x="0" y="29"/>
                </a:cubicBezTo>
                <a:cubicBezTo>
                  <a:pt x="0" y="13"/>
                  <a:pt x="13" y="0"/>
                  <a:pt x="30" y="0"/>
                </a:cubicBezTo>
                <a:cubicBezTo>
                  <a:pt x="46" y="0"/>
                  <a:pt x="59" y="13"/>
                  <a:pt x="59" y="29"/>
                </a:cubicBezTo>
                <a:cubicBezTo>
                  <a:pt x="59" y="45"/>
                  <a:pt x="46" y="58"/>
                  <a:pt x="30" y="58"/>
                </a:cubicBezTo>
                <a:close/>
                <a:moveTo>
                  <a:pt x="30" y="8"/>
                </a:moveTo>
                <a:cubicBezTo>
                  <a:pt x="18" y="8"/>
                  <a:pt x="9" y="17"/>
                  <a:pt x="9" y="29"/>
                </a:cubicBezTo>
                <a:cubicBezTo>
                  <a:pt x="9" y="40"/>
                  <a:pt x="18" y="49"/>
                  <a:pt x="30" y="49"/>
                </a:cubicBezTo>
                <a:cubicBezTo>
                  <a:pt x="41" y="49"/>
                  <a:pt x="50" y="40"/>
                  <a:pt x="50" y="29"/>
                </a:cubicBezTo>
                <a:cubicBezTo>
                  <a:pt x="50" y="17"/>
                  <a:pt x="41" y="8"/>
                  <a:pt x="30" y="8"/>
                </a:cubicBezTo>
                <a:close/>
                <a:moveTo>
                  <a:pt x="34" y="32"/>
                </a:moveTo>
                <a:cubicBezTo>
                  <a:pt x="34" y="33"/>
                  <a:pt x="34" y="34"/>
                  <a:pt x="33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0" y="34"/>
                  <a:pt x="20" y="33"/>
                  <a:pt x="20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29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5"/>
                  <a:pt x="30" y="14"/>
                  <a:pt x="31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4" y="14"/>
                  <a:pt x="34" y="15"/>
                  <a:pt x="34" y="15"/>
                </a:cubicBezTo>
                <a:lnTo>
                  <a:pt x="34" y="3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reeform 285"/>
          <p:cNvSpPr>
            <a:spLocks noChangeArrowheads="1"/>
          </p:cNvSpPr>
          <p:nvPr/>
        </p:nvSpPr>
        <p:spPr bwMode="auto">
          <a:xfrm>
            <a:off x="168653" y="4645982"/>
            <a:ext cx="91440" cy="914400"/>
          </a:xfrm>
          <a:custGeom>
            <a:avLst/>
            <a:gdLst>
              <a:gd name="T0" fmla="*/ 0 w 86"/>
              <a:gd name="T1" fmla="*/ 849 h 850"/>
              <a:gd name="T2" fmla="*/ 85 w 86"/>
              <a:gd name="T3" fmla="*/ 849 h 850"/>
              <a:gd name="T4" fmla="*/ 85 w 86"/>
              <a:gd name="T5" fmla="*/ 0 h 850"/>
              <a:gd name="T6" fmla="*/ 0 w 86"/>
              <a:gd name="T7" fmla="*/ 0 h 850"/>
              <a:gd name="T8" fmla="*/ 0 w 86"/>
              <a:gd name="T9" fmla="*/ 849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" h="850">
                <a:moveTo>
                  <a:pt x="0" y="849"/>
                </a:moveTo>
                <a:lnTo>
                  <a:pt x="85" y="849"/>
                </a:lnTo>
                <a:lnTo>
                  <a:pt x="85" y="0"/>
                </a:lnTo>
                <a:lnTo>
                  <a:pt x="0" y="0"/>
                </a:lnTo>
                <a:lnTo>
                  <a:pt x="0" y="849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014E35F-6D28-4D41-9138-33AE03CCF5F5}"/>
              </a:ext>
            </a:extLst>
          </p:cNvPr>
          <p:cNvSpPr/>
          <p:nvPr/>
        </p:nvSpPr>
        <p:spPr>
          <a:xfrm>
            <a:off x="1164110" y="4712027"/>
            <a:ext cx="796119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Direct-sequence Spread Spectrum (DSSS)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65BBAC3-2E28-4D15-96DA-330BBFE29504}"/>
              </a:ext>
            </a:extLst>
          </p:cNvPr>
          <p:cNvSpPr txBox="1"/>
          <p:nvPr/>
        </p:nvSpPr>
        <p:spPr>
          <a:xfrm>
            <a:off x="1171684" y="5164818"/>
            <a:ext cx="79767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 original data signal multiplied with a pseudo-random noise spreading the code</a:t>
            </a:r>
          </a:p>
        </p:txBody>
      </p:sp>
      <p:sp>
        <p:nvSpPr>
          <p:cNvPr id="114" name="Freeform 290"/>
          <p:cNvSpPr>
            <a:spLocks noChangeArrowheads="1"/>
          </p:cNvSpPr>
          <p:nvPr/>
        </p:nvSpPr>
        <p:spPr bwMode="auto">
          <a:xfrm>
            <a:off x="186535" y="5604145"/>
            <a:ext cx="11844263" cy="952960"/>
          </a:xfrm>
          <a:custGeom>
            <a:avLst/>
            <a:gdLst>
              <a:gd name="T0" fmla="*/ 2043 w 2164"/>
              <a:gd name="T1" fmla="*/ 0 h 852"/>
              <a:gd name="T2" fmla="*/ 0 w 2164"/>
              <a:gd name="T3" fmla="*/ 0 h 852"/>
              <a:gd name="T4" fmla="*/ 0 w 2164"/>
              <a:gd name="T5" fmla="*/ 851 h 852"/>
              <a:gd name="T6" fmla="*/ 2043 w 2164"/>
              <a:gd name="T7" fmla="*/ 851 h 852"/>
              <a:gd name="T8" fmla="*/ 2043 w 2164"/>
              <a:gd name="T9" fmla="*/ 715 h 852"/>
              <a:gd name="T10" fmla="*/ 2163 w 2164"/>
              <a:gd name="T11" fmla="*/ 610 h 852"/>
              <a:gd name="T12" fmla="*/ 2043 w 2164"/>
              <a:gd name="T13" fmla="*/ 502 h 852"/>
              <a:gd name="T14" fmla="*/ 2043 w 2164"/>
              <a:gd name="T15" fmla="*/ 0 h 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64" h="852">
                <a:moveTo>
                  <a:pt x="2043" y="0"/>
                </a:moveTo>
                <a:lnTo>
                  <a:pt x="0" y="0"/>
                </a:lnTo>
                <a:lnTo>
                  <a:pt x="0" y="851"/>
                </a:lnTo>
                <a:lnTo>
                  <a:pt x="2043" y="851"/>
                </a:lnTo>
                <a:lnTo>
                  <a:pt x="2043" y="715"/>
                </a:lnTo>
                <a:lnTo>
                  <a:pt x="2163" y="610"/>
                </a:lnTo>
                <a:lnTo>
                  <a:pt x="2043" y="502"/>
                </a:lnTo>
                <a:lnTo>
                  <a:pt x="2043" y="0"/>
                </a:lnTo>
              </a:path>
            </a:pathLst>
          </a:custGeom>
          <a:solidFill>
            <a:srgbClr val="DAE2E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Freeform 292"/>
          <p:cNvSpPr>
            <a:spLocks noChangeArrowheads="1"/>
          </p:cNvSpPr>
          <p:nvPr/>
        </p:nvSpPr>
        <p:spPr bwMode="auto">
          <a:xfrm>
            <a:off x="251939" y="5606450"/>
            <a:ext cx="10708182" cy="427250"/>
          </a:xfrm>
          <a:custGeom>
            <a:avLst/>
            <a:gdLst>
              <a:gd name="T0" fmla="*/ 1958 w 1959"/>
              <a:gd name="T1" fmla="*/ 0 h 332"/>
              <a:gd name="T2" fmla="*/ 0 w 1959"/>
              <a:gd name="T3" fmla="*/ 0 h 332"/>
              <a:gd name="T4" fmla="*/ 0 w 1959"/>
              <a:gd name="T5" fmla="*/ 331 h 332"/>
              <a:gd name="T6" fmla="*/ 1958 w 1959"/>
              <a:gd name="T7" fmla="*/ 331 h 332"/>
              <a:gd name="T8" fmla="*/ 1958 w 1959"/>
              <a:gd name="T9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9" h="332">
                <a:moveTo>
                  <a:pt x="1958" y="0"/>
                </a:moveTo>
                <a:lnTo>
                  <a:pt x="0" y="0"/>
                </a:lnTo>
                <a:lnTo>
                  <a:pt x="0" y="331"/>
                </a:lnTo>
                <a:lnTo>
                  <a:pt x="1958" y="331"/>
                </a:lnTo>
                <a:lnTo>
                  <a:pt x="1958" y="0"/>
                </a:lnTo>
              </a:path>
            </a:pathLst>
          </a:custGeom>
          <a:solidFill>
            <a:srgbClr val="F1F2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Freeform 100">
            <a:extLst>
              <a:ext uri="{FF2B5EF4-FFF2-40B4-BE49-F238E27FC236}">
                <a16:creationId xmlns:a16="http://schemas.microsoft.com/office/drawing/2014/main" id="{E99EB2C0-89EF-4E1A-973A-4D80C74F8F53}"/>
              </a:ext>
            </a:extLst>
          </p:cNvPr>
          <p:cNvSpPr>
            <a:spLocks noChangeAspect="1"/>
          </p:cNvSpPr>
          <p:nvPr/>
        </p:nvSpPr>
        <p:spPr bwMode="auto">
          <a:xfrm>
            <a:off x="604326" y="5679974"/>
            <a:ext cx="248679" cy="280203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Freeform 291"/>
          <p:cNvSpPr>
            <a:spLocks noChangeArrowheads="1"/>
          </p:cNvSpPr>
          <p:nvPr/>
        </p:nvSpPr>
        <p:spPr bwMode="auto">
          <a:xfrm>
            <a:off x="168653" y="5596232"/>
            <a:ext cx="91440" cy="914400"/>
          </a:xfrm>
          <a:custGeom>
            <a:avLst/>
            <a:gdLst>
              <a:gd name="T0" fmla="*/ 0 w 86"/>
              <a:gd name="T1" fmla="*/ 851 h 852"/>
              <a:gd name="T2" fmla="*/ 85 w 86"/>
              <a:gd name="T3" fmla="*/ 851 h 852"/>
              <a:gd name="T4" fmla="*/ 85 w 86"/>
              <a:gd name="T5" fmla="*/ 0 h 852"/>
              <a:gd name="T6" fmla="*/ 0 w 86"/>
              <a:gd name="T7" fmla="*/ 0 h 852"/>
              <a:gd name="T8" fmla="*/ 0 w 86"/>
              <a:gd name="T9" fmla="*/ 851 h 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" h="852">
                <a:moveTo>
                  <a:pt x="0" y="851"/>
                </a:moveTo>
                <a:lnTo>
                  <a:pt x="85" y="851"/>
                </a:lnTo>
                <a:lnTo>
                  <a:pt x="85" y="0"/>
                </a:lnTo>
                <a:lnTo>
                  <a:pt x="0" y="0"/>
                </a:lnTo>
                <a:lnTo>
                  <a:pt x="0" y="851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A19225B-820A-460E-93DA-2ACA601EBF8F}"/>
              </a:ext>
            </a:extLst>
          </p:cNvPr>
          <p:cNvSpPr/>
          <p:nvPr/>
        </p:nvSpPr>
        <p:spPr>
          <a:xfrm flipH="1">
            <a:off x="1164110" y="5650798"/>
            <a:ext cx="7941444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Frequency-hopping Spread Spectrum (FHSS)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A7C5FF2-010C-4B82-855D-023A71D3DC18}"/>
              </a:ext>
            </a:extLst>
          </p:cNvPr>
          <p:cNvSpPr txBox="1"/>
          <p:nvPr/>
        </p:nvSpPr>
        <p:spPr>
          <a:xfrm>
            <a:off x="1171684" y="6110736"/>
            <a:ext cx="9869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r>
              <a:rPr lang="en-IN" dirty="0"/>
              <a:t>A method of transmitting radio signals by rapidly switching a carrier among many frequency channels</a:t>
            </a:r>
            <a:endParaRPr lang="en-US" dirty="0"/>
          </a:p>
        </p:txBody>
      </p:sp>
      <p:sp>
        <p:nvSpPr>
          <p:cNvPr id="44" name="Freeform 272">
            <a:extLst>
              <a:ext uri="{FF2B5EF4-FFF2-40B4-BE49-F238E27FC236}">
                <a16:creationId xmlns:a16="http://schemas.microsoft.com/office/drawing/2014/main" id="{79BB8651-4D23-4054-BD40-35C47CC9C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873" y="887658"/>
            <a:ext cx="11844263" cy="952960"/>
          </a:xfrm>
          <a:custGeom>
            <a:avLst/>
            <a:gdLst>
              <a:gd name="T0" fmla="*/ 2043 w 2164"/>
              <a:gd name="T1" fmla="*/ 0 h 852"/>
              <a:gd name="T2" fmla="*/ 0 w 2164"/>
              <a:gd name="T3" fmla="*/ 0 h 852"/>
              <a:gd name="T4" fmla="*/ 0 w 2164"/>
              <a:gd name="T5" fmla="*/ 851 h 852"/>
              <a:gd name="T6" fmla="*/ 2043 w 2164"/>
              <a:gd name="T7" fmla="*/ 851 h 852"/>
              <a:gd name="T8" fmla="*/ 2043 w 2164"/>
              <a:gd name="T9" fmla="*/ 715 h 852"/>
              <a:gd name="T10" fmla="*/ 2163 w 2164"/>
              <a:gd name="T11" fmla="*/ 610 h 852"/>
              <a:gd name="T12" fmla="*/ 2043 w 2164"/>
              <a:gd name="T13" fmla="*/ 503 h 852"/>
              <a:gd name="T14" fmla="*/ 2043 w 2164"/>
              <a:gd name="T15" fmla="*/ 0 h 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64" h="852">
                <a:moveTo>
                  <a:pt x="2043" y="0"/>
                </a:moveTo>
                <a:lnTo>
                  <a:pt x="0" y="0"/>
                </a:lnTo>
                <a:lnTo>
                  <a:pt x="0" y="851"/>
                </a:lnTo>
                <a:lnTo>
                  <a:pt x="2043" y="851"/>
                </a:lnTo>
                <a:lnTo>
                  <a:pt x="2043" y="715"/>
                </a:lnTo>
                <a:lnTo>
                  <a:pt x="2163" y="610"/>
                </a:lnTo>
                <a:lnTo>
                  <a:pt x="2043" y="503"/>
                </a:lnTo>
                <a:lnTo>
                  <a:pt x="2043" y="0"/>
                </a:lnTo>
              </a:path>
            </a:pathLst>
          </a:custGeom>
          <a:solidFill>
            <a:srgbClr val="DAE2E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Freeform 274">
            <a:extLst>
              <a:ext uri="{FF2B5EF4-FFF2-40B4-BE49-F238E27FC236}">
                <a16:creationId xmlns:a16="http://schemas.microsoft.com/office/drawing/2014/main" id="{46373A88-2E68-4A75-AE44-6DB48BCED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277" y="878533"/>
            <a:ext cx="10708182" cy="427250"/>
          </a:xfrm>
          <a:custGeom>
            <a:avLst/>
            <a:gdLst>
              <a:gd name="T0" fmla="*/ 1958 w 1959"/>
              <a:gd name="T1" fmla="*/ 0 h 332"/>
              <a:gd name="T2" fmla="*/ 0 w 1959"/>
              <a:gd name="T3" fmla="*/ 0 h 332"/>
              <a:gd name="T4" fmla="*/ 0 w 1959"/>
              <a:gd name="T5" fmla="*/ 331 h 332"/>
              <a:gd name="T6" fmla="*/ 1958 w 1959"/>
              <a:gd name="T7" fmla="*/ 331 h 332"/>
              <a:gd name="T8" fmla="*/ 1958 w 1959"/>
              <a:gd name="T9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9" h="332">
                <a:moveTo>
                  <a:pt x="1958" y="0"/>
                </a:moveTo>
                <a:lnTo>
                  <a:pt x="0" y="0"/>
                </a:lnTo>
                <a:lnTo>
                  <a:pt x="0" y="331"/>
                </a:lnTo>
                <a:lnTo>
                  <a:pt x="1958" y="331"/>
                </a:lnTo>
                <a:lnTo>
                  <a:pt x="1958" y="0"/>
                </a:lnTo>
              </a:path>
            </a:pathLst>
          </a:custGeom>
          <a:solidFill>
            <a:srgbClr val="F1F2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A74AEAB-09DF-40C8-B544-0C0780DE1575}"/>
              </a:ext>
            </a:extLst>
          </p:cNvPr>
          <p:cNvSpPr/>
          <p:nvPr/>
        </p:nvSpPr>
        <p:spPr>
          <a:xfrm flipH="1">
            <a:off x="1095870" y="922881"/>
            <a:ext cx="6031807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Association</a:t>
            </a:r>
          </a:p>
        </p:txBody>
      </p:sp>
      <p:sp>
        <p:nvSpPr>
          <p:cNvPr id="49" name="Freeform 273">
            <a:extLst>
              <a:ext uri="{FF2B5EF4-FFF2-40B4-BE49-F238E27FC236}">
                <a16:creationId xmlns:a16="http://schemas.microsoft.com/office/drawing/2014/main" id="{F5314781-4B4A-4DC0-BC77-CCE365313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653" y="877701"/>
            <a:ext cx="91440" cy="914400"/>
          </a:xfrm>
          <a:custGeom>
            <a:avLst/>
            <a:gdLst>
              <a:gd name="T0" fmla="*/ 0 w 86"/>
              <a:gd name="T1" fmla="*/ 851 h 852"/>
              <a:gd name="T2" fmla="*/ 85 w 86"/>
              <a:gd name="T3" fmla="*/ 851 h 852"/>
              <a:gd name="T4" fmla="*/ 85 w 86"/>
              <a:gd name="T5" fmla="*/ 0 h 852"/>
              <a:gd name="T6" fmla="*/ 0 w 86"/>
              <a:gd name="T7" fmla="*/ 0 h 852"/>
              <a:gd name="T8" fmla="*/ 0 w 86"/>
              <a:gd name="T9" fmla="*/ 851 h 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" h="852">
                <a:moveTo>
                  <a:pt x="0" y="851"/>
                </a:moveTo>
                <a:lnTo>
                  <a:pt x="85" y="851"/>
                </a:lnTo>
                <a:lnTo>
                  <a:pt x="85" y="0"/>
                </a:lnTo>
                <a:lnTo>
                  <a:pt x="0" y="0"/>
                </a:lnTo>
                <a:lnTo>
                  <a:pt x="0" y="851"/>
                </a:lnTo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D1E16E3-CB3E-486A-8E53-86613754028F}"/>
              </a:ext>
            </a:extLst>
          </p:cNvPr>
          <p:cNvSpPr txBox="1"/>
          <p:nvPr/>
        </p:nvSpPr>
        <p:spPr>
          <a:xfrm>
            <a:off x="1171684" y="1405056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r>
              <a:rPr lang="en-US" dirty="0"/>
              <a:t>The process of connecting a wireless device to an AP</a:t>
            </a:r>
          </a:p>
        </p:txBody>
      </p:sp>
      <p:sp>
        <p:nvSpPr>
          <p:cNvPr id="60" name="Freeform 136">
            <a:extLst>
              <a:ext uri="{FF2B5EF4-FFF2-40B4-BE49-F238E27FC236}">
                <a16:creationId xmlns:a16="http://schemas.microsoft.com/office/drawing/2014/main" id="{BFB0810A-E548-4C2C-8757-7D9E2B743553}"/>
              </a:ext>
            </a:extLst>
          </p:cNvPr>
          <p:cNvSpPr>
            <a:spLocks noChangeAspect="1" noEditPoints="1"/>
          </p:cNvSpPr>
          <p:nvPr/>
        </p:nvSpPr>
        <p:spPr bwMode="auto">
          <a:xfrm flipH="1">
            <a:off x="582759" y="961054"/>
            <a:ext cx="291813" cy="262209"/>
          </a:xfrm>
          <a:custGeom>
            <a:avLst/>
            <a:gdLst>
              <a:gd name="T0" fmla="*/ 78730 w 64"/>
              <a:gd name="T1" fmla="*/ 134687 h 57"/>
              <a:gd name="T2" fmla="*/ 71884 w 64"/>
              <a:gd name="T3" fmla="*/ 141594 h 57"/>
              <a:gd name="T4" fmla="*/ 68461 w 64"/>
              <a:gd name="T5" fmla="*/ 141594 h 57"/>
              <a:gd name="T6" fmla="*/ 65038 w 64"/>
              <a:gd name="T7" fmla="*/ 138140 h 57"/>
              <a:gd name="T8" fmla="*/ 0 w 64"/>
              <a:gd name="T9" fmla="*/ 75977 h 57"/>
              <a:gd name="T10" fmla="*/ 0 w 64"/>
              <a:gd name="T11" fmla="*/ 65617 h 57"/>
              <a:gd name="T12" fmla="*/ 65038 w 64"/>
              <a:gd name="T13" fmla="*/ 3454 h 57"/>
              <a:gd name="T14" fmla="*/ 71884 w 64"/>
              <a:gd name="T15" fmla="*/ 0 h 57"/>
              <a:gd name="T16" fmla="*/ 78730 w 64"/>
              <a:gd name="T17" fmla="*/ 6907 h 57"/>
              <a:gd name="T18" fmla="*/ 78730 w 64"/>
              <a:gd name="T19" fmla="*/ 17268 h 57"/>
              <a:gd name="T20" fmla="*/ 27384 w 64"/>
              <a:gd name="T21" fmla="*/ 65617 h 57"/>
              <a:gd name="T22" fmla="*/ 27384 w 64"/>
              <a:gd name="T23" fmla="*/ 75977 h 57"/>
              <a:gd name="T24" fmla="*/ 78730 w 64"/>
              <a:gd name="T25" fmla="*/ 124326 h 57"/>
              <a:gd name="T26" fmla="*/ 78730 w 64"/>
              <a:gd name="T27" fmla="*/ 134687 h 57"/>
              <a:gd name="T28" fmla="*/ 198537 w 64"/>
              <a:gd name="T29" fmla="*/ 196850 h 57"/>
              <a:gd name="T30" fmla="*/ 195114 w 64"/>
              <a:gd name="T31" fmla="*/ 196850 h 57"/>
              <a:gd name="T32" fmla="*/ 195114 w 64"/>
              <a:gd name="T33" fmla="*/ 196850 h 57"/>
              <a:gd name="T34" fmla="*/ 191691 w 64"/>
              <a:gd name="T35" fmla="*/ 193396 h 57"/>
              <a:gd name="T36" fmla="*/ 177998 w 64"/>
              <a:gd name="T37" fmla="*/ 124326 h 57"/>
              <a:gd name="T38" fmla="*/ 123230 w 64"/>
              <a:gd name="T39" fmla="*/ 103605 h 57"/>
              <a:gd name="T40" fmla="*/ 123230 w 64"/>
              <a:gd name="T41" fmla="*/ 134687 h 57"/>
              <a:gd name="T42" fmla="*/ 119807 w 64"/>
              <a:gd name="T43" fmla="*/ 141594 h 57"/>
              <a:gd name="T44" fmla="*/ 116384 w 64"/>
              <a:gd name="T45" fmla="*/ 141594 h 57"/>
              <a:gd name="T46" fmla="*/ 109538 w 64"/>
              <a:gd name="T47" fmla="*/ 138140 h 57"/>
              <a:gd name="T48" fmla="*/ 47923 w 64"/>
              <a:gd name="T49" fmla="*/ 75977 h 57"/>
              <a:gd name="T50" fmla="*/ 47923 w 64"/>
              <a:gd name="T51" fmla="*/ 65617 h 57"/>
              <a:gd name="T52" fmla="*/ 109538 w 64"/>
              <a:gd name="T53" fmla="*/ 3454 h 57"/>
              <a:gd name="T54" fmla="*/ 119807 w 64"/>
              <a:gd name="T55" fmla="*/ 0 h 57"/>
              <a:gd name="T56" fmla="*/ 123230 w 64"/>
              <a:gd name="T57" fmla="*/ 6907 h 57"/>
              <a:gd name="T58" fmla="*/ 123230 w 64"/>
              <a:gd name="T59" fmla="*/ 41442 h 57"/>
              <a:gd name="T60" fmla="*/ 198537 w 64"/>
              <a:gd name="T61" fmla="*/ 69070 h 57"/>
              <a:gd name="T62" fmla="*/ 219075 w 64"/>
              <a:gd name="T63" fmla="*/ 131233 h 57"/>
              <a:gd name="T64" fmla="*/ 198537 w 64"/>
              <a:gd name="T65" fmla="*/ 196850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64" h="57">
                <a:moveTo>
                  <a:pt x="23" y="39"/>
                </a:moveTo>
                <a:cubicBezTo>
                  <a:pt x="23" y="40"/>
                  <a:pt x="22" y="41"/>
                  <a:pt x="21" y="41"/>
                </a:cubicBezTo>
                <a:cubicBezTo>
                  <a:pt x="21" y="41"/>
                  <a:pt x="21" y="41"/>
                  <a:pt x="20" y="41"/>
                </a:cubicBezTo>
                <a:cubicBezTo>
                  <a:pt x="20" y="41"/>
                  <a:pt x="19" y="41"/>
                  <a:pt x="19" y="40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1"/>
                  <a:pt x="0" y="20"/>
                  <a:pt x="0" y="19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0"/>
                  <a:pt x="20" y="0"/>
                  <a:pt x="21" y="0"/>
                </a:cubicBezTo>
                <a:cubicBezTo>
                  <a:pt x="22" y="1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20"/>
                  <a:pt x="8" y="21"/>
                  <a:pt x="8" y="22"/>
                </a:cubicBezTo>
                <a:cubicBezTo>
                  <a:pt x="23" y="36"/>
                  <a:pt x="23" y="36"/>
                  <a:pt x="23" y="36"/>
                </a:cubicBezTo>
                <a:lnTo>
                  <a:pt x="23" y="39"/>
                </a:lnTo>
                <a:close/>
                <a:moveTo>
                  <a:pt x="58" y="57"/>
                </a:moveTo>
                <a:cubicBezTo>
                  <a:pt x="58" y="57"/>
                  <a:pt x="57" y="57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56" y="57"/>
                  <a:pt x="56" y="56"/>
                  <a:pt x="56" y="56"/>
                </a:cubicBezTo>
                <a:cubicBezTo>
                  <a:pt x="57" y="46"/>
                  <a:pt x="56" y="40"/>
                  <a:pt x="52" y="36"/>
                </a:cubicBezTo>
                <a:cubicBezTo>
                  <a:pt x="49" y="32"/>
                  <a:pt x="44" y="31"/>
                  <a:pt x="36" y="3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1"/>
                  <a:pt x="35" y="41"/>
                </a:cubicBezTo>
                <a:cubicBezTo>
                  <a:pt x="35" y="41"/>
                  <a:pt x="34" y="41"/>
                  <a:pt x="34" y="41"/>
                </a:cubicBezTo>
                <a:cubicBezTo>
                  <a:pt x="33" y="41"/>
                  <a:pt x="33" y="41"/>
                  <a:pt x="32" y="40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1"/>
                  <a:pt x="13" y="20"/>
                  <a:pt x="14" y="19"/>
                </a:cubicBezTo>
                <a:cubicBezTo>
                  <a:pt x="32" y="1"/>
                  <a:pt x="32" y="1"/>
                  <a:pt x="32" y="1"/>
                </a:cubicBezTo>
                <a:cubicBezTo>
                  <a:pt x="33" y="0"/>
                  <a:pt x="34" y="0"/>
                  <a:pt x="35" y="0"/>
                </a:cubicBezTo>
                <a:cubicBezTo>
                  <a:pt x="36" y="1"/>
                  <a:pt x="36" y="1"/>
                  <a:pt x="36" y="2"/>
                </a:cubicBezTo>
                <a:cubicBezTo>
                  <a:pt x="36" y="12"/>
                  <a:pt x="36" y="12"/>
                  <a:pt x="36" y="12"/>
                </a:cubicBezTo>
                <a:cubicBezTo>
                  <a:pt x="46" y="12"/>
                  <a:pt x="53" y="15"/>
                  <a:pt x="58" y="20"/>
                </a:cubicBezTo>
                <a:cubicBezTo>
                  <a:pt x="63" y="25"/>
                  <a:pt x="64" y="33"/>
                  <a:pt x="64" y="38"/>
                </a:cubicBezTo>
                <a:cubicBezTo>
                  <a:pt x="64" y="45"/>
                  <a:pt x="58" y="56"/>
                  <a:pt x="58" y="5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5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олилиния 46">
            <a:extLst>
              <a:ext uri="{FF2B5EF4-FFF2-40B4-BE49-F238E27FC236}">
                <a16:creationId xmlns:a16="http://schemas.microsoft.com/office/drawing/2014/main" id="{0383BFF3-3AD0-48E1-A39D-A521B9279746}"/>
              </a:ext>
            </a:extLst>
          </p:cNvPr>
          <p:cNvSpPr/>
          <p:nvPr/>
        </p:nvSpPr>
        <p:spPr>
          <a:xfrm rot="5400000" flipH="1">
            <a:off x="2180545" y="-1081981"/>
            <a:ext cx="2268312" cy="6629401"/>
          </a:xfrm>
          <a:custGeom>
            <a:avLst/>
            <a:gdLst>
              <a:gd name="connsiteX0" fmla="*/ 1740207 w 1740207"/>
              <a:gd name="connsiteY0" fmla="*/ 496466 h 5670087"/>
              <a:gd name="connsiteX1" fmla="*/ 1727495 w 1740207"/>
              <a:gd name="connsiteY1" fmla="*/ 496466 h 5670087"/>
              <a:gd name="connsiteX2" fmla="*/ 1727494 w 1740207"/>
              <a:gd name="connsiteY2" fmla="*/ 5670087 h 5670087"/>
              <a:gd name="connsiteX3" fmla="*/ 0 w 1740207"/>
              <a:gd name="connsiteY3" fmla="*/ 5670087 h 5670087"/>
              <a:gd name="connsiteX4" fmla="*/ 0 w 1740207"/>
              <a:gd name="connsiteY4" fmla="*/ 495298 h 5670087"/>
              <a:gd name="connsiteX5" fmla="*/ 3964 w 1740207"/>
              <a:gd name="connsiteY5" fmla="*/ 495298 h 5670087"/>
              <a:gd name="connsiteX6" fmla="*/ 871063 w 1740207"/>
              <a:gd name="connsiteY6" fmla="*/ 0 h 567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40207" h="5670087">
                <a:moveTo>
                  <a:pt x="1740207" y="496466"/>
                </a:moveTo>
                <a:lnTo>
                  <a:pt x="1727495" y="496466"/>
                </a:lnTo>
                <a:lnTo>
                  <a:pt x="1727494" y="5670087"/>
                </a:lnTo>
                <a:lnTo>
                  <a:pt x="0" y="5670087"/>
                </a:lnTo>
                <a:lnTo>
                  <a:pt x="0" y="495298"/>
                </a:lnTo>
                <a:lnTo>
                  <a:pt x="3964" y="495298"/>
                </a:lnTo>
                <a:lnTo>
                  <a:pt x="871063" y="0"/>
                </a:lnTo>
                <a:close/>
              </a:path>
            </a:pathLst>
          </a:custGeom>
          <a:solidFill>
            <a:srgbClr val="FFF2C1"/>
          </a:solidFill>
          <a:ln>
            <a:noFill/>
          </a:ln>
        </p:spPr>
        <p:txBody>
          <a:bodyPr lIns="0" tIns="0" rIns="0" bIns="0" anchor="ctr"/>
          <a:lstStyle/>
          <a:p>
            <a:pPr marL="0" marR="0" lvl="0" indent="0" algn="l" defTabSz="6096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AutoShape 3">
            <a:extLst>
              <a:ext uri="{FF2B5EF4-FFF2-40B4-BE49-F238E27FC236}">
                <a16:creationId xmlns:a16="http://schemas.microsoft.com/office/drawing/2014/main" id="{4C4B22E2-8A72-41D2-880F-EBE38148AB14}"/>
              </a:ext>
            </a:extLst>
          </p:cNvPr>
          <p:cNvSpPr>
            <a:spLocks/>
          </p:cNvSpPr>
          <p:nvPr/>
        </p:nvSpPr>
        <p:spPr bwMode="auto">
          <a:xfrm>
            <a:off x="609600" y="3502853"/>
            <a:ext cx="6248400" cy="2975599"/>
          </a:xfrm>
          <a:custGeom>
            <a:avLst/>
            <a:gdLst>
              <a:gd name="T0" fmla="*/ 0 w 21600"/>
              <a:gd name="T1" fmla="*/ 19956 h 21600"/>
              <a:gd name="T2" fmla="*/ 0 w 21600"/>
              <a:gd name="T3" fmla="*/ 1644 h 21600"/>
              <a:gd name="T4" fmla="*/ 2087 w 21600"/>
              <a:gd name="T5" fmla="*/ 0 h 21600"/>
              <a:gd name="T6" fmla="*/ 19513 w 21600"/>
              <a:gd name="T7" fmla="*/ 0 h 21600"/>
              <a:gd name="T8" fmla="*/ 21600 w 21600"/>
              <a:gd name="T9" fmla="*/ 1644 h 21600"/>
              <a:gd name="T10" fmla="*/ 21600 w 21600"/>
              <a:gd name="T11" fmla="*/ 19956 h 21600"/>
              <a:gd name="T12" fmla="*/ 19513 w 21600"/>
              <a:gd name="T13" fmla="*/ 21600 h 21600"/>
              <a:gd name="T14" fmla="*/ 2087 w 21600"/>
              <a:gd name="T15" fmla="*/ 21600 h 21600"/>
              <a:gd name="T16" fmla="*/ 0 w 21600"/>
              <a:gd name="T17" fmla="*/ 19956 h 21600"/>
              <a:gd name="T18" fmla="*/ 0 w 21600"/>
              <a:gd name="T19" fmla="*/ 1995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600" h="21600">
                <a:moveTo>
                  <a:pt x="0" y="19956"/>
                </a:moveTo>
                <a:lnTo>
                  <a:pt x="0" y="1644"/>
                </a:lnTo>
                <a:cubicBezTo>
                  <a:pt x="0" y="736"/>
                  <a:pt x="934" y="0"/>
                  <a:pt x="2087" y="0"/>
                </a:cubicBezTo>
                <a:lnTo>
                  <a:pt x="19513" y="0"/>
                </a:lnTo>
                <a:cubicBezTo>
                  <a:pt x="20666" y="0"/>
                  <a:pt x="21600" y="736"/>
                  <a:pt x="21600" y="1644"/>
                </a:cubicBezTo>
                <a:lnTo>
                  <a:pt x="21600" y="19956"/>
                </a:lnTo>
                <a:cubicBezTo>
                  <a:pt x="21600" y="20864"/>
                  <a:pt x="20666" y="21600"/>
                  <a:pt x="19513" y="21600"/>
                </a:cubicBezTo>
                <a:lnTo>
                  <a:pt x="2087" y="21600"/>
                </a:lnTo>
                <a:cubicBezTo>
                  <a:pt x="934" y="21600"/>
                  <a:pt x="0" y="20864"/>
                  <a:pt x="0" y="19956"/>
                </a:cubicBezTo>
                <a:close/>
                <a:moveTo>
                  <a:pt x="0" y="19956"/>
                </a:move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pPr marL="0" marR="0" lvl="0" indent="0" algn="l" defTabSz="6096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107B0E02-C8CD-4BCA-AA3F-7C6BFF3041CD}"/>
              </a:ext>
            </a:extLst>
          </p:cNvPr>
          <p:cNvSpPr txBox="1">
            <a:spLocks/>
          </p:cNvSpPr>
          <p:nvPr/>
        </p:nvSpPr>
        <p:spPr>
          <a:xfrm>
            <a:off x="1219200" y="223573"/>
            <a:ext cx="4419600" cy="689435"/>
          </a:xfrm>
          <a:prstGeom prst="rect">
            <a:avLst/>
          </a:prstGeom>
        </p:spPr>
        <p:txBody>
          <a:bodyPr anchor="ctr"/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Wireless Networks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2FF56E-037C-4BB3-8479-25FA18574BC1}"/>
              </a:ext>
            </a:extLst>
          </p:cNvPr>
          <p:cNvSpPr/>
          <p:nvPr/>
        </p:nvSpPr>
        <p:spPr>
          <a:xfrm>
            <a:off x="2895600" y="3621713"/>
            <a:ext cx="1676400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rgbClr val="0070C0"/>
                </a:solidFill>
                <a:latin typeface="Rockwell" panose="02060603020205020403" pitchFamily="18" charset="0"/>
              </a:rPr>
              <a:t>Advantages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9BC0EE-230F-453E-998F-DF6FCF8CAAD5}"/>
              </a:ext>
            </a:extLst>
          </p:cNvPr>
          <p:cNvSpPr/>
          <p:nvPr/>
        </p:nvSpPr>
        <p:spPr>
          <a:xfrm>
            <a:off x="152401" y="1232445"/>
            <a:ext cx="6019800" cy="200054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1900" dirty="0"/>
              <a:t>Wireless networks use </a:t>
            </a:r>
            <a:r>
              <a:rPr lang="en-US" sz="1900" b="1" dirty="0">
                <a:solidFill>
                  <a:srgbClr val="FF0000"/>
                </a:solidFill>
              </a:rPr>
              <a:t>radio frequency (RF) signals </a:t>
            </a:r>
            <a:r>
              <a:rPr lang="en-US" sz="1900" dirty="0"/>
              <a:t>to connect wireless-enabled devices in a network</a:t>
            </a:r>
          </a:p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1900" dirty="0"/>
              <a:t>The wireless fidelity (Wi-Fi) technology uses the </a:t>
            </a:r>
            <a:r>
              <a:rPr lang="en-IN" sz="1900" dirty="0"/>
              <a:t>Institute of Electrical and Electronics Engineers (</a:t>
            </a:r>
            <a:r>
              <a:rPr lang="en-US" sz="1900" dirty="0"/>
              <a:t>IEEE)</a:t>
            </a:r>
            <a:r>
              <a:rPr lang="en-US" sz="1900" i="1" dirty="0"/>
              <a:t> </a:t>
            </a:r>
            <a:r>
              <a:rPr lang="en-US" sz="1900" dirty="0"/>
              <a:t>standard of 802.11 and uses radio waves for communication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B918A8-36FB-4249-B7E6-23115A200C54}"/>
              </a:ext>
            </a:extLst>
          </p:cNvPr>
          <p:cNvSpPr/>
          <p:nvPr/>
        </p:nvSpPr>
        <p:spPr>
          <a:xfrm>
            <a:off x="1028700" y="4109905"/>
            <a:ext cx="5410200" cy="201593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indent="-344488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dirty="0"/>
              <a:t>Installation is easy and </a:t>
            </a:r>
            <a:r>
              <a:rPr lang="en-US" b="1" dirty="0">
                <a:solidFill>
                  <a:srgbClr val="FF0000"/>
                </a:solidFill>
              </a:rPr>
              <a:t>eliminates wiring</a:t>
            </a:r>
          </a:p>
          <a:p>
            <a:pPr marL="344488" indent="-344488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dirty="0"/>
              <a:t>Access to the network can be from </a:t>
            </a:r>
            <a:r>
              <a:rPr lang="en-US" b="1" dirty="0">
                <a:solidFill>
                  <a:srgbClr val="FF0000"/>
                </a:solidFill>
              </a:rPr>
              <a:t>anywhere</a:t>
            </a:r>
            <a:r>
              <a:rPr lang="en-US" dirty="0"/>
              <a:t> within the range of an access point (AP)</a:t>
            </a:r>
          </a:p>
          <a:p>
            <a:pPr marL="344488" indent="-344488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dirty="0"/>
              <a:t>Public places such as airports, schools, etc., can offer a </a:t>
            </a:r>
            <a:r>
              <a:rPr lang="en-US" b="1" dirty="0">
                <a:solidFill>
                  <a:srgbClr val="FF0000"/>
                </a:solidFill>
              </a:rPr>
              <a:t>constant internet connection</a:t>
            </a:r>
            <a:r>
              <a:rPr lang="en-US" dirty="0"/>
              <a:t> using WLAN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ACB86CF-4486-4B7A-B73E-EE10CEEB02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5" r="38521"/>
          <a:stretch/>
        </p:blipFill>
        <p:spPr>
          <a:xfrm>
            <a:off x="7048500" y="0"/>
            <a:ext cx="5135563" cy="6555427"/>
          </a:xfrm>
        </p:spPr>
      </p:pic>
    </p:spTree>
    <p:extLst>
      <p:ext uri="{BB962C8B-B14F-4D97-AF65-F5344CB8AC3E}">
        <p14:creationId xmlns:p14="http://schemas.microsoft.com/office/powerpoint/2010/main" val="4198188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31694CD7-E7C4-46FD-86D8-2C2F5515811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" r="3448"/>
          <a:stretch>
            <a:fillRect/>
          </a:stretch>
        </p:blipFill>
        <p:spPr>
          <a:xfrm>
            <a:off x="0" y="0"/>
            <a:ext cx="12192000" cy="3943350"/>
          </a:xfrm>
        </p:spPr>
      </p:pic>
      <p:sp>
        <p:nvSpPr>
          <p:cNvPr id="78" name="Freeform 81">
            <a:extLst>
              <a:ext uri="{FF2B5EF4-FFF2-40B4-BE49-F238E27FC236}">
                <a16:creationId xmlns:a16="http://schemas.microsoft.com/office/drawing/2014/main" id="{48B682CA-F2F0-4ADF-831F-41332D3D3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22295"/>
            <a:ext cx="11780087" cy="909344"/>
          </a:xfrm>
          <a:custGeom>
            <a:avLst/>
            <a:gdLst>
              <a:gd name="T0" fmla="*/ 7817 w 8504"/>
              <a:gd name="T1" fmla="*/ 1895 h 1896"/>
              <a:gd name="T2" fmla="*/ 8503 w 8504"/>
              <a:gd name="T3" fmla="*/ 946 h 1896"/>
              <a:gd name="T4" fmla="*/ 7817 w 8504"/>
              <a:gd name="T5" fmla="*/ 0 h 1896"/>
              <a:gd name="T6" fmla="*/ 0 w 8504"/>
              <a:gd name="T7" fmla="*/ 0 h 1896"/>
              <a:gd name="T8" fmla="*/ 0 w 8504"/>
              <a:gd name="T9" fmla="*/ 1895 h 1896"/>
              <a:gd name="T10" fmla="*/ 7817 w 8504"/>
              <a:gd name="T11" fmla="*/ 1895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04" h="1896">
                <a:moveTo>
                  <a:pt x="7817" y="1895"/>
                </a:moveTo>
                <a:lnTo>
                  <a:pt x="8503" y="946"/>
                </a:lnTo>
                <a:lnTo>
                  <a:pt x="7817" y="0"/>
                </a:lnTo>
                <a:lnTo>
                  <a:pt x="0" y="0"/>
                </a:lnTo>
                <a:lnTo>
                  <a:pt x="0" y="1895"/>
                </a:lnTo>
                <a:lnTo>
                  <a:pt x="7817" y="1895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27579CF-DA50-47BC-A8F2-518186B1CF99}"/>
              </a:ext>
            </a:extLst>
          </p:cNvPr>
          <p:cNvSpPr/>
          <p:nvPr/>
        </p:nvSpPr>
        <p:spPr>
          <a:xfrm>
            <a:off x="0" y="3807825"/>
            <a:ext cx="12192000" cy="2741352"/>
          </a:xfrm>
          <a:prstGeom prst="rect">
            <a:avLst/>
          </a:prstGeom>
          <a:solidFill>
            <a:schemeClr val="tx2">
              <a:lumMod val="75000"/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BC1D71E-FD80-4416-B5A0-F0A55365E225}"/>
              </a:ext>
            </a:extLst>
          </p:cNvPr>
          <p:cNvSpPr txBox="1"/>
          <p:nvPr/>
        </p:nvSpPr>
        <p:spPr>
          <a:xfrm>
            <a:off x="947187" y="154927"/>
            <a:ext cx="1029762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Wireless Technologies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CF9C9A0-7E8E-40F2-A3B1-A57511F7484D}"/>
              </a:ext>
            </a:extLst>
          </p:cNvPr>
          <p:cNvSpPr/>
          <p:nvPr/>
        </p:nvSpPr>
        <p:spPr>
          <a:xfrm>
            <a:off x="10194853" y="3459480"/>
            <a:ext cx="850165" cy="850165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89319EE-D7E5-4FFC-B01B-735DF4B8AB29}"/>
              </a:ext>
            </a:extLst>
          </p:cNvPr>
          <p:cNvSpPr txBox="1"/>
          <p:nvPr/>
        </p:nvSpPr>
        <p:spPr>
          <a:xfrm>
            <a:off x="9128939" y="4767511"/>
            <a:ext cx="2981993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6075" marR="0" lvl="0" indent="-346075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 uses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long distance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wireless networking and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high-speed Internet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belongs to the IEEE 802.16 family of wireless networking standards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6D291CF-40BA-44E7-AE8A-B022A3740353}"/>
              </a:ext>
            </a:extLst>
          </p:cNvPr>
          <p:cNvSpPr txBox="1"/>
          <p:nvPr/>
        </p:nvSpPr>
        <p:spPr>
          <a:xfrm>
            <a:off x="10086905" y="4380861"/>
            <a:ext cx="1066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itchFamily="18" charset="0"/>
                <a:ea typeface="+mn-ea"/>
                <a:cs typeface="+mn-cs"/>
              </a:rPr>
              <a:t>WiMAX</a:t>
            </a:r>
          </a:p>
        </p:txBody>
      </p:sp>
      <p:sp>
        <p:nvSpPr>
          <p:cNvPr id="49" name="AutoShape 114">
            <a:extLst>
              <a:ext uri="{FF2B5EF4-FFF2-40B4-BE49-F238E27FC236}">
                <a16:creationId xmlns:a16="http://schemas.microsoft.com/office/drawing/2014/main" id="{46027B88-D06B-4767-AE48-858030F6EC9E}"/>
              </a:ext>
            </a:extLst>
          </p:cNvPr>
          <p:cNvSpPr>
            <a:spLocks noChangeAspect="1"/>
          </p:cNvSpPr>
          <p:nvPr/>
        </p:nvSpPr>
        <p:spPr bwMode="auto">
          <a:xfrm>
            <a:off x="10339347" y="3602659"/>
            <a:ext cx="561176" cy="5638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050" y="9182"/>
                </a:moveTo>
                <a:cubicBezTo>
                  <a:pt x="21200" y="9182"/>
                  <a:pt x="21329" y="9229"/>
                  <a:pt x="21435" y="9326"/>
                </a:cubicBezTo>
                <a:cubicBezTo>
                  <a:pt x="21544" y="9426"/>
                  <a:pt x="21599" y="9549"/>
                  <a:pt x="21599" y="9699"/>
                </a:cubicBezTo>
                <a:lnTo>
                  <a:pt x="21599" y="11867"/>
                </a:lnTo>
                <a:cubicBezTo>
                  <a:pt x="21599" y="12232"/>
                  <a:pt x="21415" y="12414"/>
                  <a:pt x="21050" y="12414"/>
                </a:cubicBezTo>
                <a:lnTo>
                  <a:pt x="18746" y="12414"/>
                </a:lnTo>
                <a:cubicBezTo>
                  <a:pt x="18575" y="13204"/>
                  <a:pt x="18299" y="13947"/>
                  <a:pt x="17915" y="14646"/>
                </a:cubicBezTo>
                <a:cubicBezTo>
                  <a:pt x="17530" y="15342"/>
                  <a:pt x="17066" y="15965"/>
                  <a:pt x="16517" y="16514"/>
                </a:cubicBezTo>
                <a:cubicBezTo>
                  <a:pt x="15968" y="17061"/>
                  <a:pt x="15346" y="17528"/>
                  <a:pt x="14647" y="17913"/>
                </a:cubicBezTo>
                <a:cubicBezTo>
                  <a:pt x="13948" y="18298"/>
                  <a:pt x="13206" y="18577"/>
                  <a:pt x="12419" y="18741"/>
                </a:cubicBezTo>
                <a:lnTo>
                  <a:pt x="12419" y="21050"/>
                </a:lnTo>
                <a:cubicBezTo>
                  <a:pt x="12419" y="21197"/>
                  <a:pt x="12369" y="21329"/>
                  <a:pt x="12269" y="21435"/>
                </a:cubicBezTo>
                <a:cubicBezTo>
                  <a:pt x="12172" y="21544"/>
                  <a:pt x="12049" y="21599"/>
                  <a:pt x="11896" y="21599"/>
                </a:cubicBezTo>
                <a:lnTo>
                  <a:pt x="9732" y="21599"/>
                </a:lnTo>
                <a:cubicBezTo>
                  <a:pt x="9368" y="21599"/>
                  <a:pt x="9183" y="21417"/>
                  <a:pt x="9183" y="21050"/>
                </a:cubicBezTo>
                <a:lnTo>
                  <a:pt x="9183" y="18741"/>
                </a:lnTo>
                <a:cubicBezTo>
                  <a:pt x="8396" y="18577"/>
                  <a:pt x="7654" y="18298"/>
                  <a:pt x="6955" y="17913"/>
                </a:cubicBezTo>
                <a:cubicBezTo>
                  <a:pt x="6259" y="17528"/>
                  <a:pt x="5634" y="17061"/>
                  <a:pt x="5085" y="16514"/>
                </a:cubicBezTo>
                <a:cubicBezTo>
                  <a:pt x="4536" y="15965"/>
                  <a:pt x="4069" y="15342"/>
                  <a:pt x="3687" y="14646"/>
                </a:cubicBezTo>
                <a:cubicBezTo>
                  <a:pt x="3300" y="13947"/>
                  <a:pt x="3024" y="13204"/>
                  <a:pt x="2856" y="12414"/>
                </a:cubicBezTo>
                <a:lnTo>
                  <a:pt x="551" y="12414"/>
                </a:lnTo>
                <a:cubicBezTo>
                  <a:pt x="187" y="12414"/>
                  <a:pt x="0" y="12231"/>
                  <a:pt x="0" y="11867"/>
                </a:cubicBezTo>
                <a:lnTo>
                  <a:pt x="0" y="9699"/>
                </a:lnTo>
                <a:cubicBezTo>
                  <a:pt x="0" y="9549"/>
                  <a:pt x="58" y="9426"/>
                  <a:pt x="167" y="9326"/>
                </a:cubicBezTo>
                <a:cubicBezTo>
                  <a:pt x="273" y="9229"/>
                  <a:pt x="402" y="9182"/>
                  <a:pt x="551" y="9182"/>
                </a:cubicBezTo>
                <a:lnTo>
                  <a:pt x="2856" y="9182"/>
                </a:lnTo>
                <a:cubicBezTo>
                  <a:pt x="3026" y="8392"/>
                  <a:pt x="3300" y="7652"/>
                  <a:pt x="3687" y="6953"/>
                </a:cubicBezTo>
                <a:cubicBezTo>
                  <a:pt x="4069" y="6251"/>
                  <a:pt x="4536" y="5631"/>
                  <a:pt x="5085" y="5081"/>
                </a:cubicBezTo>
                <a:cubicBezTo>
                  <a:pt x="5634" y="4532"/>
                  <a:pt x="6256" y="4065"/>
                  <a:pt x="6955" y="3680"/>
                </a:cubicBezTo>
                <a:cubicBezTo>
                  <a:pt x="7654" y="3298"/>
                  <a:pt x="8396" y="3022"/>
                  <a:pt x="9183" y="2852"/>
                </a:cubicBezTo>
                <a:lnTo>
                  <a:pt x="9183" y="546"/>
                </a:lnTo>
                <a:cubicBezTo>
                  <a:pt x="9183" y="181"/>
                  <a:pt x="9365" y="0"/>
                  <a:pt x="9732" y="0"/>
                </a:cubicBezTo>
                <a:lnTo>
                  <a:pt x="11896" y="0"/>
                </a:lnTo>
                <a:cubicBezTo>
                  <a:pt x="12049" y="0"/>
                  <a:pt x="12172" y="50"/>
                  <a:pt x="12269" y="158"/>
                </a:cubicBezTo>
                <a:cubicBezTo>
                  <a:pt x="12369" y="267"/>
                  <a:pt x="12419" y="396"/>
                  <a:pt x="12419" y="546"/>
                </a:cubicBezTo>
                <a:lnTo>
                  <a:pt x="12419" y="2852"/>
                </a:lnTo>
                <a:cubicBezTo>
                  <a:pt x="13206" y="3022"/>
                  <a:pt x="13948" y="3298"/>
                  <a:pt x="14647" y="3680"/>
                </a:cubicBezTo>
                <a:cubicBezTo>
                  <a:pt x="15343" y="4065"/>
                  <a:pt x="15968" y="4532"/>
                  <a:pt x="16517" y="5082"/>
                </a:cubicBezTo>
                <a:cubicBezTo>
                  <a:pt x="17066" y="5631"/>
                  <a:pt x="17530" y="6251"/>
                  <a:pt x="17915" y="6953"/>
                </a:cubicBezTo>
                <a:cubicBezTo>
                  <a:pt x="18299" y="7652"/>
                  <a:pt x="18578" y="8392"/>
                  <a:pt x="18746" y="9182"/>
                </a:cubicBezTo>
                <a:lnTo>
                  <a:pt x="21050" y="9182"/>
                </a:lnTo>
                <a:close/>
                <a:moveTo>
                  <a:pt x="12419" y="16465"/>
                </a:moveTo>
                <a:cubicBezTo>
                  <a:pt x="13411" y="16194"/>
                  <a:pt x="14268" y="15698"/>
                  <a:pt x="14991" y="14981"/>
                </a:cubicBezTo>
                <a:cubicBezTo>
                  <a:pt x="15710" y="14264"/>
                  <a:pt x="16203" y="13410"/>
                  <a:pt x="16467" y="12414"/>
                </a:cubicBezTo>
                <a:lnTo>
                  <a:pt x="14048" y="12414"/>
                </a:lnTo>
                <a:cubicBezTo>
                  <a:pt x="13684" y="12414"/>
                  <a:pt x="13505" y="12231"/>
                  <a:pt x="13514" y="11867"/>
                </a:cubicBezTo>
                <a:lnTo>
                  <a:pt x="13514" y="9699"/>
                </a:lnTo>
                <a:cubicBezTo>
                  <a:pt x="13514" y="9549"/>
                  <a:pt x="13567" y="9426"/>
                  <a:pt x="13669" y="9326"/>
                </a:cubicBezTo>
                <a:cubicBezTo>
                  <a:pt x="13772" y="9229"/>
                  <a:pt x="13898" y="9182"/>
                  <a:pt x="14048" y="9182"/>
                </a:cubicBezTo>
                <a:lnTo>
                  <a:pt x="16467" y="9182"/>
                </a:lnTo>
                <a:cubicBezTo>
                  <a:pt x="16194" y="8186"/>
                  <a:pt x="15698" y="7332"/>
                  <a:pt x="14982" y="6609"/>
                </a:cubicBezTo>
                <a:cubicBezTo>
                  <a:pt x="14265" y="5883"/>
                  <a:pt x="13411" y="5390"/>
                  <a:pt x="12419" y="5131"/>
                </a:cubicBezTo>
                <a:lnTo>
                  <a:pt x="12419" y="7549"/>
                </a:lnTo>
                <a:cubicBezTo>
                  <a:pt x="12419" y="7699"/>
                  <a:pt x="12369" y="7828"/>
                  <a:pt x="12269" y="7928"/>
                </a:cubicBezTo>
                <a:cubicBezTo>
                  <a:pt x="12172" y="8031"/>
                  <a:pt x="12049" y="8081"/>
                  <a:pt x="11896" y="8081"/>
                </a:cubicBezTo>
                <a:lnTo>
                  <a:pt x="9732" y="8081"/>
                </a:lnTo>
                <a:cubicBezTo>
                  <a:pt x="9368" y="8081"/>
                  <a:pt x="9183" y="7905"/>
                  <a:pt x="9183" y="7549"/>
                </a:cubicBezTo>
                <a:lnTo>
                  <a:pt x="9183" y="5131"/>
                </a:lnTo>
                <a:cubicBezTo>
                  <a:pt x="8191" y="5402"/>
                  <a:pt x="7334" y="5895"/>
                  <a:pt x="6608" y="6612"/>
                </a:cubicBezTo>
                <a:cubicBezTo>
                  <a:pt x="5889" y="7332"/>
                  <a:pt x="5399" y="8187"/>
                  <a:pt x="5135" y="9182"/>
                </a:cubicBezTo>
                <a:lnTo>
                  <a:pt x="7580" y="9182"/>
                </a:lnTo>
                <a:cubicBezTo>
                  <a:pt x="7733" y="9182"/>
                  <a:pt x="7853" y="9229"/>
                  <a:pt x="7947" y="9326"/>
                </a:cubicBezTo>
                <a:cubicBezTo>
                  <a:pt x="8038" y="9426"/>
                  <a:pt x="8088" y="9550"/>
                  <a:pt x="8088" y="9700"/>
                </a:cubicBezTo>
                <a:lnTo>
                  <a:pt x="8088" y="11867"/>
                </a:lnTo>
                <a:cubicBezTo>
                  <a:pt x="8088" y="12017"/>
                  <a:pt x="8038" y="12144"/>
                  <a:pt x="7947" y="12252"/>
                </a:cubicBezTo>
                <a:cubicBezTo>
                  <a:pt x="7853" y="12364"/>
                  <a:pt x="7733" y="12414"/>
                  <a:pt x="7580" y="12414"/>
                </a:cubicBezTo>
                <a:lnTo>
                  <a:pt x="5135" y="12414"/>
                </a:lnTo>
                <a:cubicBezTo>
                  <a:pt x="5408" y="13410"/>
                  <a:pt x="5904" y="14267"/>
                  <a:pt x="6620" y="14990"/>
                </a:cubicBezTo>
                <a:cubicBezTo>
                  <a:pt x="7337" y="15710"/>
                  <a:pt x="8191" y="16203"/>
                  <a:pt x="9183" y="16465"/>
                </a:cubicBezTo>
                <a:lnTo>
                  <a:pt x="9183" y="14018"/>
                </a:lnTo>
                <a:cubicBezTo>
                  <a:pt x="9183" y="13868"/>
                  <a:pt x="9239" y="13744"/>
                  <a:pt x="9348" y="13653"/>
                </a:cubicBezTo>
                <a:cubicBezTo>
                  <a:pt x="9453" y="13559"/>
                  <a:pt x="9583" y="13512"/>
                  <a:pt x="9732" y="13512"/>
                </a:cubicBezTo>
                <a:lnTo>
                  <a:pt x="11896" y="13512"/>
                </a:lnTo>
                <a:cubicBezTo>
                  <a:pt x="12049" y="13512"/>
                  <a:pt x="12172" y="13559"/>
                  <a:pt x="12269" y="13653"/>
                </a:cubicBezTo>
                <a:cubicBezTo>
                  <a:pt x="12369" y="13744"/>
                  <a:pt x="12419" y="13868"/>
                  <a:pt x="12419" y="14018"/>
                </a:cubicBezTo>
                <a:lnTo>
                  <a:pt x="12419" y="164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marL="0" marR="0" lvl="0" indent="0" algn="l" defTabSz="4570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Lato Regular"/>
              <a:ea typeface="+mn-ea"/>
              <a:cs typeface="Lato Regular"/>
              <a:sym typeface="Gill Sans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5B39A28-8339-4E25-8271-8AD17058F433}"/>
              </a:ext>
            </a:extLst>
          </p:cNvPr>
          <p:cNvSpPr/>
          <p:nvPr/>
        </p:nvSpPr>
        <p:spPr>
          <a:xfrm>
            <a:off x="1078996" y="3459480"/>
            <a:ext cx="850165" cy="850165"/>
          </a:xfrm>
          <a:prstGeom prst="rect">
            <a:avLst/>
          </a:prstGeom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4F8DF72-CB05-4D75-971E-B8B1F1265B80}"/>
              </a:ext>
            </a:extLst>
          </p:cNvPr>
          <p:cNvSpPr txBox="1"/>
          <p:nvPr/>
        </p:nvSpPr>
        <p:spPr>
          <a:xfrm>
            <a:off x="1102494" y="4380861"/>
            <a:ext cx="803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itchFamily="18" charset="0"/>
                <a:ea typeface="+mn-ea"/>
                <a:cs typeface="+mn-cs"/>
              </a:rPr>
              <a:t>Wi-Fi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4CFC063-B46B-4F15-B940-4580EE41F0C5}"/>
              </a:ext>
            </a:extLst>
          </p:cNvPr>
          <p:cNvSpPr/>
          <p:nvPr/>
        </p:nvSpPr>
        <p:spPr>
          <a:xfrm>
            <a:off x="4010755" y="3459480"/>
            <a:ext cx="850165" cy="850165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B235D93-B38A-4A82-A91C-78348812FF6A}"/>
              </a:ext>
            </a:extLst>
          </p:cNvPr>
          <p:cNvSpPr txBox="1"/>
          <p:nvPr/>
        </p:nvSpPr>
        <p:spPr>
          <a:xfrm>
            <a:off x="3010253" y="4767511"/>
            <a:ext cx="2911096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6075" marR="0" lvl="0" indent="-346075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Using Bluetooth technology, data is transmitted between cell phones, computers, and other networking devices over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short distances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D9670D8-EC99-4C87-B6CA-98863E56D152}"/>
              </a:ext>
            </a:extLst>
          </p:cNvPr>
          <p:cNvSpPr txBox="1"/>
          <p:nvPr/>
        </p:nvSpPr>
        <p:spPr>
          <a:xfrm>
            <a:off x="3797682" y="4380861"/>
            <a:ext cx="1276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itchFamily="18" charset="0"/>
                <a:ea typeface="+mn-ea"/>
                <a:cs typeface="+mn-cs"/>
              </a:rPr>
              <a:t>Bluetooth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7653D34-FF41-4B48-B11E-A3DC6E309F89}"/>
              </a:ext>
            </a:extLst>
          </p:cNvPr>
          <p:cNvSpPr/>
          <p:nvPr/>
        </p:nvSpPr>
        <p:spPr>
          <a:xfrm>
            <a:off x="7061263" y="3459480"/>
            <a:ext cx="850165" cy="850165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A479186-D4FA-4B8F-BBCB-415BEF9F2050}"/>
              </a:ext>
            </a:extLst>
          </p:cNvPr>
          <p:cNvSpPr txBox="1"/>
          <p:nvPr/>
        </p:nvSpPr>
        <p:spPr>
          <a:xfrm>
            <a:off x="5960811" y="4767511"/>
            <a:ext cx="3051068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6075" marR="0" lvl="0" indent="-3460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uses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radio frequency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(RF) electromagnetic waves to transfer data for automatic identification and for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tracking tags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attached to objects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E56EBF6-EEBB-4728-BA2B-48CD9262DFBD}"/>
              </a:ext>
            </a:extLst>
          </p:cNvPr>
          <p:cNvSpPr txBox="1"/>
          <p:nvPr/>
        </p:nvSpPr>
        <p:spPr>
          <a:xfrm>
            <a:off x="7094251" y="4380861"/>
            <a:ext cx="78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ckwell" pitchFamily="18" charset="0"/>
                <a:ea typeface="+mn-ea"/>
                <a:cs typeface="+mn-cs"/>
              </a:rPr>
              <a:t>RFID</a:t>
            </a:r>
          </a:p>
        </p:txBody>
      </p:sp>
      <p:sp>
        <p:nvSpPr>
          <p:cNvPr id="62" name="Freeform 57">
            <a:extLst>
              <a:ext uri="{FF2B5EF4-FFF2-40B4-BE49-F238E27FC236}">
                <a16:creationId xmlns:a16="http://schemas.microsoft.com/office/drawing/2014/main" id="{06D8F34A-58BB-4F20-96B6-CA4B5D884D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251516" y="3603507"/>
            <a:ext cx="469658" cy="562110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SimSun" charset="0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65DFD9-B8F3-4B89-8EE5-0D42DFF44355}"/>
              </a:ext>
            </a:extLst>
          </p:cNvPr>
          <p:cNvSpPr/>
          <p:nvPr/>
        </p:nvSpPr>
        <p:spPr>
          <a:xfrm>
            <a:off x="609600" y="1261756"/>
            <a:ext cx="102108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a wireless network, data transmission occurs by means of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electromagnetic waves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that carry signals over the communication path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Freeform 101">
            <a:extLst>
              <a:ext uri="{FF2B5EF4-FFF2-40B4-BE49-F238E27FC236}">
                <a16:creationId xmlns:a16="http://schemas.microsoft.com/office/drawing/2014/main" id="{1BC22EBF-62BA-4DA1-8BEB-1B95BD11A7C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66358" y="1392301"/>
            <a:ext cx="399206" cy="369332"/>
          </a:xfrm>
          <a:custGeom>
            <a:avLst/>
            <a:gdLst>
              <a:gd name="T0" fmla="*/ 133841 w 68"/>
              <a:gd name="T1" fmla="*/ 123371 h 63"/>
              <a:gd name="T2" fmla="*/ 140704 w 68"/>
              <a:gd name="T3" fmla="*/ 150787 h 63"/>
              <a:gd name="T4" fmla="*/ 120113 w 68"/>
              <a:gd name="T5" fmla="*/ 171349 h 63"/>
              <a:gd name="T6" fmla="*/ 92659 w 68"/>
              <a:gd name="T7" fmla="*/ 181630 h 63"/>
              <a:gd name="T8" fmla="*/ 61773 w 68"/>
              <a:gd name="T9" fmla="*/ 181630 h 63"/>
              <a:gd name="T10" fmla="*/ 37750 w 68"/>
              <a:gd name="T11" fmla="*/ 171349 h 63"/>
              <a:gd name="T12" fmla="*/ 13727 w 68"/>
              <a:gd name="T13" fmla="*/ 150787 h 63"/>
              <a:gd name="T14" fmla="*/ 20591 w 68"/>
              <a:gd name="T15" fmla="*/ 123371 h 63"/>
              <a:gd name="T16" fmla="*/ 0 w 68"/>
              <a:gd name="T17" fmla="*/ 95956 h 63"/>
              <a:gd name="T18" fmla="*/ 24023 w 68"/>
              <a:gd name="T19" fmla="*/ 78821 h 63"/>
              <a:gd name="T20" fmla="*/ 13727 w 68"/>
              <a:gd name="T21" fmla="*/ 61686 h 63"/>
              <a:gd name="T22" fmla="*/ 51477 w 68"/>
              <a:gd name="T23" fmla="*/ 54832 h 63"/>
              <a:gd name="T24" fmla="*/ 65204 w 68"/>
              <a:gd name="T25" fmla="*/ 27416 h 63"/>
              <a:gd name="T26" fmla="*/ 96091 w 68"/>
              <a:gd name="T27" fmla="*/ 51405 h 63"/>
              <a:gd name="T28" fmla="*/ 120113 w 68"/>
              <a:gd name="T29" fmla="*/ 41124 h 63"/>
              <a:gd name="T30" fmla="*/ 140704 w 68"/>
              <a:gd name="T31" fmla="*/ 65113 h 63"/>
              <a:gd name="T32" fmla="*/ 154431 w 68"/>
              <a:gd name="T33" fmla="*/ 92529 h 63"/>
              <a:gd name="T34" fmla="*/ 78932 w 68"/>
              <a:gd name="T35" fmla="*/ 75394 h 63"/>
              <a:gd name="T36" fmla="*/ 109818 w 68"/>
              <a:gd name="T37" fmla="*/ 106237 h 63"/>
              <a:gd name="T38" fmla="*/ 216204 w 68"/>
              <a:gd name="T39" fmla="*/ 54832 h 63"/>
              <a:gd name="T40" fmla="*/ 219636 w 68"/>
              <a:gd name="T41" fmla="*/ 82248 h 63"/>
              <a:gd name="T42" fmla="*/ 188749 w 68"/>
              <a:gd name="T43" fmla="*/ 75394 h 63"/>
              <a:gd name="T44" fmla="*/ 157863 w 68"/>
              <a:gd name="T45" fmla="*/ 82248 h 63"/>
              <a:gd name="T46" fmla="*/ 157863 w 68"/>
              <a:gd name="T47" fmla="*/ 54832 h 63"/>
              <a:gd name="T48" fmla="*/ 157863 w 68"/>
              <a:gd name="T49" fmla="*/ 30843 h 63"/>
              <a:gd name="T50" fmla="*/ 157863 w 68"/>
              <a:gd name="T51" fmla="*/ 6854 h 63"/>
              <a:gd name="T52" fmla="*/ 188749 w 68"/>
              <a:gd name="T53" fmla="*/ 13708 h 63"/>
              <a:gd name="T54" fmla="*/ 202477 w 68"/>
              <a:gd name="T55" fmla="*/ 0 h 63"/>
              <a:gd name="T56" fmla="*/ 212772 w 68"/>
              <a:gd name="T57" fmla="*/ 23989 h 63"/>
              <a:gd name="T58" fmla="*/ 233363 w 68"/>
              <a:gd name="T59" fmla="*/ 51405 h 63"/>
              <a:gd name="T60" fmla="*/ 212772 w 68"/>
              <a:gd name="T61" fmla="*/ 188484 h 63"/>
              <a:gd name="T62" fmla="*/ 202477 w 68"/>
              <a:gd name="T63" fmla="*/ 215900 h 63"/>
              <a:gd name="T64" fmla="*/ 185318 w 68"/>
              <a:gd name="T65" fmla="*/ 202192 h 63"/>
              <a:gd name="T66" fmla="*/ 154431 w 68"/>
              <a:gd name="T67" fmla="*/ 205619 h 63"/>
              <a:gd name="T68" fmla="*/ 140704 w 68"/>
              <a:gd name="T69" fmla="*/ 178203 h 63"/>
              <a:gd name="T70" fmla="*/ 161295 w 68"/>
              <a:gd name="T71" fmla="*/ 150787 h 63"/>
              <a:gd name="T72" fmla="*/ 171590 w 68"/>
              <a:gd name="T73" fmla="*/ 123371 h 63"/>
              <a:gd name="T74" fmla="*/ 192181 w 68"/>
              <a:gd name="T75" fmla="*/ 137079 h 63"/>
              <a:gd name="T76" fmla="*/ 219636 w 68"/>
              <a:gd name="T77" fmla="*/ 133652 h 63"/>
              <a:gd name="T78" fmla="*/ 216204 w 68"/>
              <a:gd name="T79" fmla="*/ 157641 h 63"/>
              <a:gd name="T80" fmla="*/ 188749 w 68"/>
              <a:gd name="T81" fmla="*/ 27416 h 63"/>
              <a:gd name="T82" fmla="*/ 202477 w 68"/>
              <a:gd name="T83" fmla="*/ 44551 h 63"/>
              <a:gd name="T84" fmla="*/ 171590 w 68"/>
              <a:gd name="T85" fmla="*/ 167922 h 63"/>
              <a:gd name="T86" fmla="*/ 188749 w 68"/>
              <a:gd name="T87" fmla="*/ 154214 h 6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B34AFD8-380A-4B02-95AB-EDAA390F68D6}"/>
              </a:ext>
            </a:extLst>
          </p:cNvPr>
          <p:cNvSpPr/>
          <p:nvPr/>
        </p:nvSpPr>
        <p:spPr>
          <a:xfrm>
            <a:off x="0" y="2729552"/>
            <a:ext cx="12192000" cy="532546"/>
          </a:xfrm>
          <a:prstGeom prst="rect">
            <a:avLst/>
          </a:prstGeom>
          <a:solidFill>
            <a:srgbClr val="0D1730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Types of Wireless Technologies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8A1E31B-2BCE-4C79-B4EE-BC913174C187}"/>
              </a:ext>
            </a:extLst>
          </p:cNvPr>
          <p:cNvSpPr/>
          <p:nvPr/>
        </p:nvSpPr>
        <p:spPr>
          <a:xfrm>
            <a:off x="289556" y="4767511"/>
            <a:ext cx="2436223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6075" marR="0" lvl="0" indent="-3460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uses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radio waves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microwaves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allow electronic devices to exchange data or connect to the Internet 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Freeform 174">
            <a:extLst>
              <a:ext uri="{FF2B5EF4-FFF2-40B4-BE49-F238E27FC236}">
                <a16:creationId xmlns:a16="http://schemas.microsoft.com/office/drawing/2014/main" id="{EC3F9BE5-C3ED-43B7-868E-838402DBDB3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69193" y="3651024"/>
            <a:ext cx="669771" cy="467077"/>
          </a:xfrm>
          <a:custGeom>
            <a:avLst/>
            <a:gdLst>
              <a:gd name="T0" fmla="*/ 220617 w 70"/>
              <a:gd name="T1" fmla="*/ 68684 h 49"/>
              <a:gd name="T2" fmla="*/ 120650 w 70"/>
              <a:gd name="T3" fmla="*/ 30908 h 49"/>
              <a:gd name="T4" fmla="*/ 24130 w 70"/>
              <a:gd name="T5" fmla="*/ 68684 h 49"/>
              <a:gd name="T6" fmla="*/ 20683 w 70"/>
              <a:gd name="T7" fmla="*/ 68684 h 49"/>
              <a:gd name="T8" fmla="*/ 0 w 70"/>
              <a:gd name="T9" fmla="*/ 48079 h 49"/>
              <a:gd name="T10" fmla="*/ 3447 w 70"/>
              <a:gd name="T11" fmla="*/ 44644 h 49"/>
              <a:gd name="T12" fmla="*/ 120650 w 70"/>
              <a:gd name="T13" fmla="*/ 0 h 49"/>
              <a:gd name="T14" fmla="*/ 241300 w 70"/>
              <a:gd name="T15" fmla="*/ 44644 h 49"/>
              <a:gd name="T16" fmla="*/ 241300 w 70"/>
              <a:gd name="T17" fmla="*/ 48079 h 49"/>
              <a:gd name="T18" fmla="*/ 220617 w 70"/>
              <a:gd name="T19" fmla="*/ 68684 h 49"/>
              <a:gd name="T20" fmla="*/ 220617 w 70"/>
              <a:gd name="T21" fmla="*/ 68684 h 49"/>
              <a:gd name="T22" fmla="*/ 186146 w 70"/>
              <a:gd name="T23" fmla="*/ 103026 h 49"/>
              <a:gd name="T24" fmla="*/ 120650 w 70"/>
              <a:gd name="T25" fmla="*/ 75552 h 49"/>
              <a:gd name="T26" fmla="*/ 55154 w 70"/>
              <a:gd name="T27" fmla="*/ 103026 h 49"/>
              <a:gd name="T28" fmla="*/ 34471 w 70"/>
              <a:gd name="T29" fmla="*/ 82420 h 49"/>
              <a:gd name="T30" fmla="*/ 34471 w 70"/>
              <a:gd name="T31" fmla="*/ 78986 h 49"/>
              <a:gd name="T32" fmla="*/ 120650 w 70"/>
              <a:gd name="T33" fmla="*/ 44644 h 49"/>
              <a:gd name="T34" fmla="*/ 206829 w 70"/>
              <a:gd name="T35" fmla="*/ 78986 h 49"/>
              <a:gd name="T36" fmla="*/ 210276 w 70"/>
              <a:gd name="T37" fmla="*/ 82420 h 49"/>
              <a:gd name="T38" fmla="*/ 189593 w 70"/>
              <a:gd name="T39" fmla="*/ 103026 h 49"/>
              <a:gd name="T40" fmla="*/ 186146 w 70"/>
              <a:gd name="T41" fmla="*/ 103026 h 49"/>
              <a:gd name="T42" fmla="*/ 120650 w 70"/>
              <a:gd name="T43" fmla="*/ 123631 h 49"/>
              <a:gd name="T44" fmla="*/ 89626 w 70"/>
              <a:gd name="T45" fmla="*/ 137367 h 49"/>
              <a:gd name="T46" fmla="*/ 68943 w 70"/>
              <a:gd name="T47" fmla="*/ 116762 h 49"/>
              <a:gd name="T48" fmla="*/ 68943 w 70"/>
              <a:gd name="T49" fmla="*/ 113328 h 49"/>
              <a:gd name="T50" fmla="*/ 120650 w 70"/>
              <a:gd name="T51" fmla="*/ 92723 h 49"/>
              <a:gd name="T52" fmla="*/ 175804 w 70"/>
              <a:gd name="T53" fmla="*/ 113328 h 49"/>
              <a:gd name="T54" fmla="*/ 175804 w 70"/>
              <a:gd name="T55" fmla="*/ 116762 h 49"/>
              <a:gd name="T56" fmla="*/ 155121 w 70"/>
              <a:gd name="T57" fmla="*/ 137367 h 49"/>
              <a:gd name="T58" fmla="*/ 120650 w 70"/>
              <a:gd name="T59" fmla="*/ 123631 h 49"/>
              <a:gd name="T60" fmla="*/ 99967 w 70"/>
              <a:gd name="T61" fmla="*/ 147670 h 49"/>
              <a:gd name="T62" fmla="*/ 120650 w 70"/>
              <a:gd name="T63" fmla="*/ 140802 h 49"/>
              <a:gd name="T64" fmla="*/ 141333 w 70"/>
              <a:gd name="T65" fmla="*/ 147670 h 49"/>
              <a:gd name="T66" fmla="*/ 120650 w 70"/>
              <a:gd name="T67" fmla="*/ 168275 h 49"/>
              <a:gd name="T68" fmla="*/ 99967 w 70"/>
              <a:gd name="T69" fmla="*/ 147670 h 4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70" h="49">
                <a:moveTo>
                  <a:pt x="64" y="20"/>
                </a:moveTo>
                <a:cubicBezTo>
                  <a:pt x="55" y="13"/>
                  <a:pt x="46" y="9"/>
                  <a:pt x="35" y="9"/>
                </a:cubicBezTo>
                <a:cubicBezTo>
                  <a:pt x="24" y="9"/>
                  <a:pt x="15" y="13"/>
                  <a:pt x="7" y="20"/>
                </a:cubicBezTo>
                <a:cubicBezTo>
                  <a:pt x="7" y="20"/>
                  <a:pt x="7" y="20"/>
                  <a:pt x="6" y="20"/>
                </a:cubicBezTo>
                <a:cubicBezTo>
                  <a:pt x="5" y="20"/>
                  <a:pt x="0" y="15"/>
                  <a:pt x="0" y="14"/>
                </a:cubicBezTo>
                <a:cubicBezTo>
                  <a:pt x="0" y="14"/>
                  <a:pt x="0" y="14"/>
                  <a:pt x="1" y="13"/>
                </a:cubicBezTo>
                <a:cubicBezTo>
                  <a:pt x="10" y="4"/>
                  <a:pt x="23" y="0"/>
                  <a:pt x="35" y="0"/>
                </a:cubicBezTo>
                <a:cubicBezTo>
                  <a:pt x="48" y="0"/>
                  <a:pt x="61" y="4"/>
                  <a:pt x="70" y="13"/>
                </a:cubicBezTo>
                <a:cubicBezTo>
                  <a:pt x="70" y="14"/>
                  <a:pt x="70" y="14"/>
                  <a:pt x="70" y="14"/>
                </a:cubicBezTo>
                <a:cubicBezTo>
                  <a:pt x="70" y="15"/>
                  <a:pt x="65" y="20"/>
                  <a:pt x="64" y="20"/>
                </a:cubicBezTo>
                <a:cubicBezTo>
                  <a:pt x="64" y="20"/>
                  <a:pt x="64" y="20"/>
                  <a:pt x="64" y="20"/>
                </a:cubicBezTo>
                <a:close/>
                <a:moveTo>
                  <a:pt x="54" y="30"/>
                </a:moveTo>
                <a:cubicBezTo>
                  <a:pt x="48" y="25"/>
                  <a:pt x="43" y="22"/>
                  <a:pt x="35" y="22"/>
                </a:cubicBezTo>
                <a:cubicBezTo>
                  <a:pt x="25" y="22"/>
                  <a:pt x="16" y="30"/>
                  <a:pt x="16" y="30"/>
                </a:cubicBezTo>
                <a:cubicBezTo>
                  <a:pt x="15" y="30"/>
                  <a:pt x="10" y="25"/>
                  <a:pt x="10" y="24"/>
                </a:cubicBezTo>
                <a:cubicBezTo>
                  <a:pt x="10" y="24"/>
                  <a:pt x="10" y="23"/>
                  <a:pt x="10" y="23"/>
                </a:cubicBezTo>
                <a:cubicBezTo>
                  <a:pt x="17" y="17"/>
                  <a:pt x="26" y="13"/>
                  <a:pt x="35" y="13"/>
                </a:cubicBezTo>
                <a:cubicBezTo>
                  <a:pt x="44" y="13"/>
                  <a:pt x="54" y="17"/>
                  <a:pt x="60" y="23"/>
                </a:cubicBezTo>
                <a:cubicBezTo>
                  <a:pt x="61" y="23"/>
                  <a:pt x="61" y="24"/>
                  <a:pt x="61" y="24"/>
                </a:cubicBezTo>
                <a:cubicBezTo>
                  <a:pt x="61" y="25"/>
                  <a:pt x="56" y="30"/>
                  <a:pt x="55" y="30"/>
                </a:cubicBezTo>
                <a:cubicBezTo>
                  <a:pt x="54" y="30"/>
                  <a:pt x="54" y="30"/>
                  <a:pt x="54" y="30"/>
                </a:cubicBezTo>
                <a:close/>
                <a:moveTo>
                  <a:pt x="35" y="36"/>
                </a:moveTo>
                <a:cubicBezTo>
                  <a:pt x="30" y="36"/>
                  <a:pt x="26" y="40"/>
                  <a:pt x="26" y="40"/>
                </a:cubicBezTo>
                <a:cubicBezTo>
                  <a:pt x="25" y="40"/>
                  <a:pt x="20" y="35"/>
                  <a:pt x="20" y="34"/>
                </a:cubicBezTo>
                <a:cubicBezTo>
                  <a:pt x="20" y="33"/>
                  <a:pt x="20" y="33"/>
                  <a:pt x="20" y="33"/>
                </a:cubicBezTo>
                <a:cubicBezTo>
                  <a:pt x="24" y="29"/>
                  <a:pt x="30" y="27"/>
                  <a:pt x="35" y="27"/>
                </a:cubicBezTo>
                <a:cubicBezTo>
                  <a:pt x="41" y="27"/>
                  <a:pt x="47" y="29"/>
                  <a:pt x="51" y="33"/>
                </a:cubicBezTo>
                <a:cubicBezTo>
                  <a:pt x="51" y="33"/>
                  <a:pt x="51" y="33"/>
                  <a:pt x="51" y="34"/>
                </a:cubicBezTo>
                <a:cubicBezTo>
                  <a:pt x="51" y="35"/>
                  <a:pt x="46" y="40"/>
                  <a:pt x="45" y="40"/>
                </a:cubicBezTo>
                <a:cubicBezTo>
                  <a:pt x="44" y="40"/>
                  <a:pt x="41" y="36"/>
                  <a:pt x="35" y="36"/>
                </a:cubicBezTo>
                <a:close/>
                <a:moveTo>
                  <a:pt x="29" y="43"/>
                </a:moveTo>
                <a:cubicBezTo>
                  <a:pt x="29" y="42"/>
                  <a:pt x="34" y="41"/>
                  <a:pt x="35" y="41"/>
                </a:cubicBezTo>
                <a:cubicBezTo>
                  <a:pt x="37" y="41"/>
                  <a:pt x="41" y="42"/>
                  <a:pt x="41" y="43"/>
                </a:cubicBezTo>
                <a:cubicBezTo>
                  <a:pt x="41" y="44"/>
                  <a:pt x="36" y="49"/>
                  <a:pt x="35" y="49"/>
                </a:cubicBezTo>
                <a:cubicBezTo>
                  <a:pt x="34" y="49"/>
                  <a:pt x="29" y="44"/>
                  <a:pt x="29" y="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3D54919-3995-40A2-8B4B-DD9ED7FF01DC}"/>
              </a:ext>
            </a:extLst>
          </p:cNvPr>
          <p:cNvGrpSpPr>
            <a:grpSpLocks noChangeAspect="1"/>
          </p:cNvGrpSpPr>
          <p:nvPr/>
        </p:nvGrpSpPr>
        <p:grpSpPr>
          <a:xfrm>
            <a:off x="4095359" y="3621191"/>
            <a:ext cx="680956" cy="526743"/>
            <a:chOff x="1024888" y="2287071"/>
            <a:chExt cx="515044" cy="398404"/>
          </a:xfrm>
          <a:solidFill>
            <a:schemeClr val="bg1"/>
          </a:solidFill>
        </p:grpSpPr>
        <p:sp>
          <p:nvSpPr>
            <p:cNvPr id="71" name="Oval 43">
              <a:extLst>
                <a:ext uri="{FF2B5EF4-FFF2-40B4-BE49-F238E27FC236}">
                  <a16:creationId xmlns:a16="http://schemas.microsoft.com/office/drawing/2014/main" id="{E4E700C1-8789-434C-977B-0A0B09846F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7723" y="2438555"/>
              <a:ext cx="90890" cy="916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72" name="Freeform 44">
              <a:extLst>
                <a:ext uri="{FF2B5EF4-FFF2-40B4-BE49-F238E27FC236}">
                  <a16:creationId xmlns:a16="http://schemas.microsoft.com/office/drawing/2014/main" id="{BD901FE4-096F-4428-B439-220789411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0281" y="2374175"/>
              <a:ext cx="92405" cy="224197"/>
            </a:xfrm>
            <a:custGeom>
              <a:avLst/>
              <a:gdLst>
                <a:gd name="T0" fmla="*/ 34 w 52"/>
                <a:gd name="T1" fmla="*/ 61 h 125"/>
                <a:gd name="T2" fmla="*/ 0 w 52"/>
                <a:gd name="T3" fmla="*/ 112 h 125"/>
                <a:gd name="T4" fmla="*/ 15 w 52"/>
                <a:gd name="T5" fmla="*/ 125 h 125"/>
                <a:gd name="T6" fmla="*/ 52 w 52"/>
                <a:gd name="T7" fmla="*/ 61 h 125"/>
                <a:gd name="T8" fmla="*/ 18 w 52"/>
                <a:gd name="T9" fmla="*/ 0 h 125"/>
                <a:gd name="T10" fmla="*/ 4 w 52"/>
                <a:gd name="T11" fmla="*/ 12 h 125"/>
                <a:gd name="T12" fmla="*/ 34 w 52"/>
                <a:gd name="T13" fmla="*/ 6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25">
                  <a:moveTo>
                    <a:pt x="34" y="61"/>
                  </a:moveTo>
                  <a:cubicBezTo>
                    <a:pt x="34" y="84"/>
                    <a:pt x="20" y="104"/>
                    <a:pt x="0" y="112"/>
                  </a:cubicBezTo>
                  <a:cubicBezTo>
                    <a:pt x="15" y="125"/>
                    <a:pt x="15" y="125"/>
                    <a:pt x="15" y="125"/>
                  </a:cubicBezTo>
                  <a:cubicBezTo>
                    <a:pt x="37" y="113"/>
                    <a:pt x="52" y="89"/>
                    <a:pt x="52" y="61"/>
                  </a:cubicBezTo>
                  <a:cubicBezTo>
                    <a:pt x="52" y="35"/>
                    <a:pt x="39" y="13"/>
                    <a:pt x="18" y="0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2" y="21"/>
                    <a:pt x="34" y="40"/>
                    <a:pt x="34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74" name="Freeform 45">
              <a:extLst>
                <a:ext uri="{FF2B5EF4-FFF2-40B4-BE49-F238E27FC236}">
                  <a16:creationId xmlns:a16="http://schemas.microsoft.com/office/drawing/2014/main" id="{0C3DBA3E-9474-4934-864D-B68FCB9DB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7999" y="2334789"/>
              <a:ext cx="107553" cy="302969"/>
            </a:xfrm>
            <a:custGeom>
              <a:avLst/>
              <a:gdLst>
                <a:gd name="T0" fmla="*/ 40 w 60"/>
                <a:gd name="T1" fmla="*/ 83 h 169"/>
                <a:gd name="T2" fmla="*/ 0 w 60"/>
                <a:gd name="T3" fmla="*/ 155 h 169"/>
                <a:gd name="T4" fmla="*/ 15 w 60"/>
                <a:gd name="T5" fmla="*/ 169 h 169"/>
                <a:gd name="T6" fmla="*/ 60 w 60"/>
                <a:gd name="T7" fmla="*/ 83 h 169"/>
                <a:gd name="T8" fmla="*/ 19 w 60"/>
                <a:gd name="T9" fmla="*/ 0 h 169"/>
                <a:gd name="T10" fmla="*/ 3 w 60"/>
                <a:gd name="T11" fmla="*/ 14 h 169"/>
                <a:gd name="T12" fmla="*/ 40 w 60"/>
                <a:gd name="T13" fmla="*/ 8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69">
                  <a:moveTo>
                    <a:pt x="40" y="83"/>
                  </a:moveTo>
                  <a:cubicBezTo>
                    <a:pt x="40" y="114"/>
                    <a:pt x="24" y="140"/>
                    <a:pt x="0" y="155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42" y="150"/>
                    <a:pt x="60" y="119"/>
                    <a:pt x="60" y="83"/>
                  </a:cubicBezTo>
                  <a:cubicBezTo>
                    <a:pt x="60" y="49"/>
                    <a:pt x="44" y="19"/>
                    <a:pt x="19" y="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5" y="29"/>
                    <a:pt x="40" y="54"/>
                    <a:pt x="40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75" name="Freeform 46">
              <a:extLst>
                <a:ext uri="{FF2B5EF4-FFF2-40B4-BE49-F238E27FC236}">
                  <a16:creationId xmlns:a16="http://schemas.microsoft.com/office/drawing/2014/main" id="{DA1A114E-438E-4D8C-88C9-E73B1A0B5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4958" y="2287071"/>
              <a:ext cx="124974" cy="398404"/>
            </a:xfrm>
            <a:custGeom>
              <a:avLst/>
              <a:gdLst>
                <a:gd name="T0" fmla="*/ 49 w 70"/>
                <a:gd name="T1" fmla="*/ 110 h 223"/>
                <a:gd name="T2" fmla="*/ 0 w 70"/>
                <a:gd name="T3" fmla="*/ 209 h 223"/>
                <a:gd name="T4" fmla="*/ 16 w 70"/>
                <a:gd name="T5" fmla="*/ 223 h 223"/>
                <a:gd name="T6" fmla="*/ 70 w 70"/>
                <a:gd name="T7" fmla="*/ 110 h 223"/>
                <a:gd name="T8" fmla="*/ 19 w 70"/>
                <a:gd name="T9" fmla="*/ 0 h 223"/>
                <a:gd name="T10" fmla="*/ 3 w 70"/>
                <a:gd name="T11" fmla="*/ 14 h 223"/>
                <a:gd name="T12" fmla="*/ 49 w 70"/>
                <a:gd name="T13" fmla="*/ 11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223">
                  <a:moveTo>
                    <a:pt x="49" y="110"/>
                  </a:moveTo>
                  <a:cubicBezTo>
                    <a:pt x="49" y="151"/>
                    <a:pt x="30" y="186"/>
                    <a:pt x="0" y="209"/>
                  </a:cubicBezTo>
                  <a:cubicBezTo>
                    <a:pt x="16" y="223"/>
                    <a:pt x="16" y="223"/>
                    <a:pt x="16" y="223"/>
                  </a:cubicBezTo>
                  <a:cubicBezTo>
                    <a:pt x="49" y="197"/>
                    <a:pt x="70" y="156"/>
                    <a:pt x="70" y="110"/>
                  </a:cubicBezTo>
                  <a:cubicBezTo>
                    <a:pt x="70" y="66"/>
                    <a:pt x="50" y="26"/>
                    <a:pt x="19" y="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1" y="37"/>
                    <a:pt x="49" y="71"/>
                    <a:pt x="4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76" name="Oval 47">
              <a:extLst>
                <a:ext uri="{FF2B5EF4-FFF2-40B4-BE49-F238E27FC236}">
                  <a16:creationId xmlns:a16="http://schemas.microsoft.com/office/drawing/2014/main" id="{C698A5B3-5F0C-43A6-8BD4-F1C030E70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6208" y="2442342"/>
              <a:ext cx="90890" cy="916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77" name="Freeform 48">
              <a:extLst>
                <a:ext uri="{FF2B5EF4-FFF2-40B4-BE49-F238E27FC236}">
                  <a16:creationId xmlns:a16="http://schemas.microsoft.com/office/drawing/2014/main" id="{4331F902-9E07-4F70-A18F-E4A3C0171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134" y="2374175"/>
              <a:ext cx="92405" cy="224197"/>
            </a:xfrm>
            <a:custGeom>
              <a:avLst/>
              <a:gdLst>
                <a:gd name="T0" fmla="*/ 18 w 52"/>
                <a:gd name="T1" fmla="*/ 64 h 125"/>
                <a:gd name="T2" fmla="*/ 52 w 52"/>
                <a:gd name="T3" fmla="*/ 13 h 125"/>
                <a:gd name="T4" fmla="*/ 38 w 52"/>
                <a:gd name="T5" fmla="*/ 0 h 125"/>
                <a:gd name="T6" fmla="*/ 0 w 52"/>
                <a:gd name="T7" fmla="*/ 64 h 125"/>
                <a:gd name="T8" fmla="*/ 34 w 52"/>
                <a:gd name="T9" fmla="*/ 125 h 125"/>
                <a:gd name="T10" fmla="*/ 48 w 52"/>
                <a:gd name="T11" fmla="*/ 113 h 125"/>
                <a:gd name="T12" fmla="*/ 18 w 52"/>
                <a:gd name="T13" fmla="*/ 6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25">
                  <a:moveTo>
                    <a:pt x="18" y="64"/>
                  </a:moveTo>
                  <a:cubicBezTo>
                    <a:pt x="18" y="41"/>
                    <a:pt x="32" y="21"/>
                    <a:pt x="52" y="1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5" y="12"/>
                    <a:pt x="0" y="36"/>
                    <a:pt x="0" y="64"/>
                  </a:cubicBezTo>
                  <a:cubicBezTo>
                    <a:pt x="0" y="90"/>
                    <a:pt x="14" y="113"/>
                    <a:pt x="34" y="125"/>
                  </a:cubicBezTo>
                  <a:cubicBezTo>
                    <a:pt x="48" y="113"/>
                    <a:pt x="48" y="113"/>
                    <a:pt x="48" y="113"/>
                  </a:cubicBezTo>
                  <a:cubicBezTo>
                    <a:pt x="30" y="104"/>
                    <a:pt x="18" y="85"/>
                    <a:pt x="1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79" name="Freeform 49">
              <a:extLst>
                <a:ext uri="{FF2B5EF4-FFF2-40B4-BE49-F238E27FC236}">
                  <a16:creationId xmlns:a16="http://schemas.microsoft.com/office/drawing/2014/main" id="{3B169B55-124F-4842-B817-82F443286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269" y="2334789"/>
              <a:ext cx="109068" cy="302969"/>
            </a:xfrm>
            <a:custGeom>
              <a:avLst/>
              <a:gdLst>
                <a:gd name="T0" fmla="*/ 20 w 61"/>
                <a:gd name="T1" fmla="*/ 86 h 169"/>
                <a:gd name="T2" fmla="*/ 61 w 61"/>
                <a:gd name="T3" fmla="*/ 14 h 169"/>
                <a:gd name="T4" fmla="*/ 45 w 61"/>
                <a:gd name="T5" fmla="*/ 0 h 169"/>
                <a:gd name="T6" fmla="*/ 0 w 61"/>
                <a:gd name="T7" fmla="*/ 86 h 169"/>
                <a:gd name="T8" fmla="*/ 42 w 61"/>
                <a:gd name="T9" fmla="*/ 169 h 169"/>
                <a:gd name="T10" fmla="*/ 57 w 61"/>
                <a:gd name="T11" fmla="*/ 155 h 169"/>
                <a:gd name="T12" fmla="*/ 20 w 61"/>
                <a:gd name="T13" fmla="*/ 8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169">
                  <a:moveTo>
                    <a:pt x="20" y="86"/>
                  </a:moveTo>
                  <a:cubicBezTo>
                    <a:pt x="20" y="55"/>
                    <a:pt x="36" y="29"/>
                    <a:pt x="61" y="14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18" y="19"/>
                    <a:pt x="0" y="50"/>
                    <a:pt x="0" y="86"/>
                  </a:cubicBezTo>
                  <a:cubicBezTo>
                    <a:pt x="0" y="120"/>
                    <a:pt x="16" y="150"/>
                    <a:pt x="42" y="169"/>
                  </a:cubicBezTo>
                  <a:cubicBezTo>
                    <a:pt x="57" y="155"/>
                    <a:pt x="57" y="155"/>
                    <a:pt x="57" y="155"/>
                  </a:cubicBezTo>
                  <a:cubicBezTo>
                    <a:pt x="35" y="140"/>
                    <a:pt x="20" y="115"/>
                    <a:pt x="20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80" name="Freeform 50">
              <a:extLst>
                <a:ext uri="{FF2B5EF4-FFF2-40B4-BE49-F238E27FC236}">
                  <a16:creationId xmlns:a16="http://schemas.microsoft.com/office/drawing/2014/main" id="{323A9AC3-C7D5-4121-A0CD-A516D487A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888" y="2287071"/>
              <a:ext cx="124974" cy="398404"/>
            </a:xfrm>
            <a:custGeom>
              <a:avLst/>
              <a:gdLst>
                <a:gd name="T0" fmla="*/ 21 w 70"/>
                <a:gd name="T1" fmla="*/ 113 h 223"/>
                <a:gd name="T2" fmla="*/ 70 w 70"/>
                <a:gd name="T3" fmla="*/ 14 h 223"/>
                <a:gd name="T4" fmla="*/ 54 w 70"/>
                <a:gd name="T5" fmla="*/ 0 h 223"/>
                <a:gd name="T6" fmla="*/ 0 w 70"/>
                <a:gd name="T7" fmla="*/ 113 h 223"/>
                <a:gd name="T8" fmla="*/ 51 w 70"/>
                <a:gd name="T9" fmla="*/ 223 h 223"/>
                <a:gd name="T10" fmla="*/ 67 w 70"/>
                <a:gd name="T11" fmla="*/ 209 h 223"/>
                <a:gd name="T12" fmla="*/ 21 w 70"/>
                <a:gd name="T13" fmla="*/ 11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223">
                  <a:moveTo>
                    <a:pt x="21" y="113"/>
                  </a:moveTo>
                  <a:cubicBezTo>
                    <a:pt x="21" y="73"/>
                    <a:pt x="40" y="37"/>
                    <a:pt x="70" y="14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21" y="26"/>
                    <a:pt x="0" y="67"/>
                    <a:pt x="0" y="113"/>
                  </a:cubicBezTo>
                  <a:cubicBezTo>
                    <a:pt x="0" y="157"/>
                    <a:pt x="20" y="197"/>
                    <a:pt x="51" y="223"/>
                  </a:cubicBezTo>
                  <a:cubicBezTo>
                    <a:pt x="67" y="209"/>
                    <a:pt x="67" y="209"/>
                    <a:pt x="67" y="209"/>
                  </a:cubicBezTo>
                  <a:cubicBezTo>
                    <a:pt x="39" y="186"/>
                    <a:pt x="21" y="152"/>
                    <a:pt x="21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51082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9144000" y="0"/>
            <a:ext cx="3047059" cy="6563032"/>
            <a:chOff x="17674378" y="0"/>
            <a:chExt cx="6707740" cy="13716001"/>
          </a:xfrm>
        </p:grpSpPr>
        <p:sp>
          <p:nvSpPr>
            <p:cNvPr id="24" name="Прямоугольник 45"/>
            <p:cNvSpPr/>
            <p:nvPr/>
          </p:nvSpPr>
          <p:spPr>
            <a:xfrm flipH="1">
              <a:off x="21028248" y="0"/>
              <a:ext cx="3353870" cy="3429000"/>
            </a:xfrm>
            <a:prstGeom prst="rect">
              <a:avLst/>
            </a:prstGeom>
            <a:solidFill>
              <a:srgbClr val="FFC600">
                <a:alpha val="2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Прямоугольник 46"/>
            <p:cNvSpPr/>
            <p:nvPr/>
          </p:nvSpPr>
          <p:spPr>
            <a:xfrm flipH="1">
              <a:off x="17674378" y="0"/>
              <a:ext cx="3353870" cy="3429000"/>
            </a:xfrm>
            <a:prstGeom prst="rect">
              <a:avLst/>
            </a:prstGeom>
            <a:solidFill>
              <a:srgbClr val="FFC600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Прямоугольник 71"/>
            <p:cNvSpPr/>
            <p:nvPr/>
          </p:nvSpPr>
          <p:spPr>
            <a:xfrm flipH="1">
              <a:off x="21028248" y="3429001"/>
              <a:ext cx="3353870" cy="3429000"/>
            </a:xfrm>
            <a:prstGeom prst="rect">
              <a:avLst/>
            </a:prstGeom>
            <a:solidFill>
              <a:srgbClr val="BBC0C3">
                <a:alpha val="2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Прямоугольник 72"/>
            <p:cNvSpPr/>
            <p:nvPr/>
          </p:nvSpPr>
          <p:spPr>
            <a:xfrm flipH="1">
              <a:off x="17674378" y="3429001"/>
              <a:ext cx="3353870" cy="3429000"/>
            </a:xfrm>
            <a:prstGeom prst="rect">
              <a:avLst/>
            </a:prstGeom>
            <a:solidFill>
              <a:srgbClr val="BBC0C3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85"/>
            <p:cNvSpPr/>
            <p:nvPr/>
          </p:nvSpPr>
          <p:spPr>
            <a:xfrm flipH="1">
              <a:off x="21028248" y="6858001"/>
              <a:ext cx="3353870" cy="3429000"/>
            </a:xfrm>
            <a:prstGeom prst="rect">
              <a:avLst/>
            </a:prstGeom>
            <a:solidFill>
              <a:srgbClr val="6B7278">
                <a:alpha val="2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86"/>
            <p:cNvSpPr/>
            <p:nvPr/>
          </p:nvSpPr>
          <p:spPr>
            <a:xfrm flipH="1">
              <a:off x="17674378" y="6858001"/>
              <a:ext cx="3353870" cy="3429000"/>
            </a:xfrm>
            <a:prstGeom prst="rect">
              <a:avLst/>
            </a:prstGeom>
            <a:solidFill>
              <a:srgbClr val="6B7278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Прямоугольник 91"/>
            <p:cNvSpPr/>
            <p:nvPr/>
          </p:nvSpPr>
          <p:spPr>
            <a:xfrm flipH="1">
              <a:off x="21028248" y="10287001"/>
              <a:ext cx="3353870" cy="3429000"/>
            </a:xfrm>
            <a:prstGeom prst="rect">
              <a:avLst/>
            </a:prstGeom>
            <a:solidFill>
              <a:srgbClr val="333A42">
                <a:alpha val="2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Прямоугольник 92"/>
            <p:cNvSpPr/>
            <p:nvPr/>
          </p:nvSpPr>
          <p:spPr>
            <a:xfrm flipH="1">
              <a:off x="17674378" y="10287001"/>
              <a:ext cx="3353870" cy="3429000"/>
            </a:xfrm>
            <a:prstGeom prst="rect">
              <a:avLst/>
            </a:prstGeom>
            <a:solidFill>
              <a:srgbClr val="333A42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6" name="Title 1">
            <a:extLst>
              <a:ext uri="{FF2B5EF4-FFF2-40B4-BE49-F238E27FC236}">
                <a16:creationId xmlns:a16="http://schemas.microsoft.com/office/drawing/2014/main" id="{79394DF1-6F20-4EE3-85DC-43D80A20B3A0}"/>
              </a:ext>
            </a:extLst>
          </p:cNvPr>
          <p:cNvSpPr txBox="1">
            <a:spLocks/>
          </p:cNvSpPr>
          <p:nvPr/>
        </p:nvSpPr>
        <p:spPr>
          <a:xfrm>
            <a:off x="415637" y="217128"/>
            <a:ext cx="8312727" cy="626760"/>
          </a:xfrm>
          <a:prstGeom prst="rect">
            <a:avLst/>
          </a:prstGeom>
        </p:spPr>
        <p:txBody>
          <a:bodyPr anchor="ctr"/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Wired vs. Wireless Networks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B63A22F-1646-488C-A88F-F85613033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804065"/>
              </p:ext>
            </p:extLst>
          </p:nvPr>
        </p:nvGraphicFramePr>
        <p:xfrm>
          <a:off x="304800" y="1066800"/>
          <a:ext cx="8458200" cy="396240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{00A15C55-8517-42AA-B614-E9B94910E393}</a:tableStyleId>
              </a:tblPr>
              <a:tblGrid>
                <a:gridCol w="4159770">
                  <a:extLst>
                    <a:ext uri="{9D8B030D-6E8A-4147-A177-3AD203B41FA5}">
                      <a16:colId xmlns:a16="http://schemas.microsoft.com/office/drawing/2014/main" val="3102220616"/>
                    </a:ext>
                  </a:extLst>
                </a:gridCol>
                <a:gridCol w="4298430">
                  <a:extLst>
                    <a:ext uri="{9D8B030D-6E8A-4147-A177-3AD203B41FA5}">
                      <a16:colId xmlns:a16="http://schemas.microsoft.com/office/drawing/2014/main" val="614970586"/>
                    </a:ext>
                  </a:extLst>
                </a:gridCol>
              </a:tblGrid>
              <a:tr h="5208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Wired Networks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Wireless Networks</a:t>
                      </a:r>
                      <a:endParaRPr lang="en-IN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10883907"/>
                  </a:ext>
                </a:extLst>
              </a:tr>
              <a:tr h="3298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High bandwidth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Low bandwidth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59224343"/>
                  </a:ext>
                </a:extLst>
              </a:tr>
              <a:tr h="33908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Low bandwidth variation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High bandwidth variation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1518859"/>
                  </a:ext>
                </a:extLst>
              </a:tr>
              <a:tr h="31845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Low error rates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High error rates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18721163"/>
                  </a:ext>
                </a:extLst>
              </a:tr>
              <a:tr h="3298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More secure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Less secure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6479554"/>
                  </a:ext>
                </a:extLst>
              </a:tr>
              <a:tr h="3574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Less equipment dependent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More equipment dependent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80335538"/>
                  </a:ext>
                </a:extLst>
              </a:tr>
              <a:tr h="38504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Symmetric connectivity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Possible asymmetric connectivity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01481993"/>
                  </a:ext>
                </a:extLst>
              </a:tr>
              <a:tr h="3298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High-power machines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Low-power machines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28127296"/>
                  </a:ext>
                </a:extLst>
              </a:tr>
              <a:tr h="3574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High-resource machines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Low-resource machines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27162323"/>
                  </a:ext>
                </a:extLst>
              </a:tr>
              <a:tr h="37585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Low delay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High delay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3832851"/>
                  </a:ext>
                </a:extLst>
              </a:tr>
              <a:tr h="31845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Connected operation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Disconnected operation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1399971"/>
                  </a:ext>
                </a:extLst>
              </a:tr>
            </a:tbl>
          </a:graphicData>
        </a:graphic>
      </p:graphicFrame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D1996F30-814A-42FA-9572-4EA92D3222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864" y="5319327"/>
            <a:ext cx="1116073" cy="84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437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CC5895E-462B-4346-AE5E-982DFD5120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5" r="16825"/>
          <a:stretch>
            <a:fillRect/>
          </a:stretch>
        </p:blipFill>
        <p:spPr>
          <a:xfrm>
            <a:off x="5700713" y="0"/>
            <a:ext cx="6491287" cy="6550334"/>
          </a:xfr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FBF8F92F-AA48-41E9-A7EF-AEC22E742988}"/>
              </a:ext>
            </a:extLst>
          </p:cNvPr>
          <p:cNvSpPr txBox="1"/>
          <p:nvPr/>
        </p:nvSpPr>
        <p:spPr>
          <a:xfrm>
            <a:off x="0" y="334171"/>
            <a:ext cx="6088781" cy="600156"/>
          </a:xfrm>
          <a:prstGeom prst="rect">
            <a:avLst/>
          </a:prstGeom>
          <a:noFill/>
        </p:spPr>
        <p:txBody>
          <a:bodyPr wrap="square" lIns="45711" tIns="22856" rIns="45711" bIns="22856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Lato" charset="0"/>
                <a:cs typeface="Lato" charset="0"/>
              </a:rPr>
              <a:t>Wireless Standards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Lato" charset="0"/>
              <a:cs typeface="Lato" charset="0"/>
            </a:endParaRPr>
          </a:p>
        </p:txBody>
      </p: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14FE3FF0-84EB-4B89-9AF9-FD4D16B651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24904"/>
              </p:ext>
            </p:extLst>
          </p:nvPr>
        </p:nvGraphicFramePr>
        <p:xfrm>
          <a:off x="457200" y="1285181"/>
          <a:ext cx="9296400" cy="49186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913040">
                  <a:extLst>
                    <a:ext uri="{9D8B030D-6E8A-4147-A177-3AD203B41FA5}">
                      <a16:colId xmlns:a16="http://schemas.microsoft.com/office/drawing/2014/main" val="3835787232"/>
                    </a:ext>
                  </a:extLst>
                </a:gridCol>
                <a:gridCol w="1245053">
                  <a:extLst>
                    <a:ext uri="{9D8B030D-6E8A-4147-A177-3AD203B41FA5}">
                      <a16:colId xmlns:a16="http://schemas.microsoft.com/office/drawing/2014/main" val="1264291349"/>
                    </a:ext>
                  </a:extLst>
                </a:gridCol>
                <a:gridCol w="1306931">
                  <a:extLst>
                    <a:ext uri="{9D8B030D-6E8A-4147-A177-3AD203B41FA5}">
                      <a16:colId xmlns:a16="http://schemas.microsoft.com/office/drawing/2014/main" val="3516746616"/>
                    </a:ext>
                  </a:extLst>
                </a:gridCol>
                <a:gridCol w="2096217">
                  <a:extLst>
                    <a:ext uri="{9D8B030D-6E8A-4147-A177-3AD203B41FA5}">
                      <a16:colId xmlns:a16="http://schemas.microsoft.com/office/drawing/2014/main" val="3550272672"/>
                    </a:ext>
                  </a:extLst>
                </a:gridCol>
                <a:gridCol w="1245053">
                  <a:extLst>
                    <a:ext uri="{9D8B030D-6E8A-4147-A177-3AD203B41FA5}">
                      <a16:colId xmlns:a16="http://schemas.microsoft.com/office/drawing/2014/main" val="1815746012"/>
                    </a:ext>
                  </a:extLst>
                </a:gridCol>
                <a:gridCol w="1245053">
                  <a:extLst>
                    <a:ext uri="{9D8B030D-6E8A-4147-A177-3AD203B41FA5}">
                      <a16:colId xmlns:a16="http://schemas.microsoft.com/office/drawing/2014/main" val="2106406124"/>
                    </a:ext>
                  </a:extLst>
                </a:gridCol>
                <a:gridCol w="1245053">
                  <a:extLst>
                    <a:ext uri="{9D8B030D-6E8A-4147-A177-3AD203B41FA5}">
                      <a16:colId xmlns:a16="http://schemas.microsoft.com/office/drawing/2014/main" val="772523859"/>
                    </a:ext>
                  </a:extLst>
                </a:gridCol>
              </a:tblGrid>
              <a:tr h="40517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Protocol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Frequency (GHz)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Bandwidth (MHz)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Stream</a:t>
                      </a:r>
                      <a:r>
                        <a:rPr lang="en-US" sz="1600" b="1" baseline="0" dirty="0">
                          <a:solidFill>
                            <a:schemeClr val="bg1"/>
                          </a:solidFill>
                        </a:rPr>
                        <a:t> data rate (Mbits/s)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Modulation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Range (m)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635366"/>
                  </a:ext>
                </a:extLst>
              </a:tr>
              <a:tr h="3211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Indoor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Outdoor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871374"/>
                  </a:ext>
                </a:extLst>
              </a:tr>
              <a:tr h="5006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802.11 (Wi-Fi)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2.4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1, 2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DSSS, FHSS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689476"/>
                  </a:ext>
                </a:extLst>
              </a:tr>
              <a:tr h="405172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802.11a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6, 9, 12, 18, 24, 36, 48, 54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OFDM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511489"/>
                  </a:ext>
                </a:extLst>
              </a:tr>
              <a:tr h="945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3.7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601673"/>
                  </a:ext>
                </a:extLst>
              </a:tr>
              <a:tr h="4051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rgbClr val="00B050"/>
                          </a:solidFill>
                        </a:rPr>
                        <a:t>—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5000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495563"/>
                  </a:ext>
                </a:extLst>
              </a:tr>
              <a:tr h="6887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802.11b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2.4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1, 2, 5.5, 11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DSSS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140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181153"/>
                  </a:ext>
                </a:extLst>
              </a:tr>
              <a:tr h="6887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802.11d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It is an enhanced version of 802.11a and 802.11b that enables global portability by allowing variation in frequencies, power levels, and bandwidth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268554"/>
                  </a:ext>
                </a:extLst>
              </a:tr>
              <a:tr h="6887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802.11e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It provides guidance for prioritization of data, voice, and video transmissions by enabling quality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of service (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QoS)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104405"/>
                  </a:ext>
                </a:extLst>
              </a:tr>
              <a:tr h="6887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802.11g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2.4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6, 9, 12, 18, 24, 36, 48, 54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OFDM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447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610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180A8BC-A8DC-4D82-A5A7-BAA7CEF6A05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5" r="6465"/>
          <a:stretch>
            <a:fillRect/>
          </a:stretch>
        </p:blipFill>
        <p:spPr>
          <a:xfrm>
            <a:off x="0" y="0"/>
            <a:ext cx="12192000" cy="6553407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41ADA7-67AB-4C73-AB7E-20D3427D25B2}"/>
              </a:ext>
            </a:extLst>
          </p:cNvPr>
          <p:cNvSpPr txBox="1"/>
          <p:nvPr/>
        </p:nvSpPr>
        <p:spPr>
          <a:xfrm>
            <a:off x="2859105" y="191869"/>
            <a:ext cx="6473791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IN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Wireless Standards (Cont’d)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E49360B-887F-451F-A3ED-E146A1CB7E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609342"/>
              </p:ext>
            </p:extLst>
          </p:nvPr>
        </p:nvGraphicFramePr>
        <p:xfrm>
          <a:off x="1314450" y="1143000"/>
          <a:ext cx="9563101" cy="521208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029656">
                  <a:extLst>
                    <a:ext uri="{9D8B030D-6E8A-4147-A177-3AD203B41FA5}">
                      <a16:colId xmlns:a16="http://schemas.microsoft.com/office/drawing/2014/main" val="3835787232"/>
                    </a:ext>
                  </a:extLst>
                </a:gridCol>
                <a:gridCol w="1161431">
                  <a:extLst>
                    <a:ext uri="{9D8B030D-6E8A-4147-A177-3AD203B41FA5}">
                      <a16:colId xmlns:a16="http://schemas.microsoft.com/office/drawing/2014/main" val="1264291349"/>
                    </a:ext>
                  </a:extLst>
                </a:gridCol>
                <a:gridCol w="1274385">
                  <a:extLst>
                    <a:ext uri="{9D8B030D-6E8A-4147-A177-3AD203B41FA5}">
                      <a16:colId xmlns:a16="http://schemas.microsoft.com/office/drawing/2014/main" val="3516746616"/>
                    </a:ext>
                  </a:extLst>
                </a:gridCol>
                <a:gridCol w="2425831">
                  <a:extLst>
                    <a:ext uri="{9D8B030D-6E8A-4147-A177-3AD203B41FA5}">
                      <a16:colId xmlns:a16="http://schemas.microsoft.com/office/drawing/2014/main" val="3729766747"/>
                    </a:ext>
                  </a:extLst>
                </a:gridCol>
                <a:gridCol w="1244690">
                  <a:extLst>
                    <a:ext uri="{9D8B030D-6E8A-4147-A177-3AD203B41FA5}">
                      <a16:colId xmlns:a16="http://schemas.microsoft.com/office/drawing/2014/main" val="3217126160"/>
                    </a:ext>
                  </a:extLst>
                </a:gridCol>
                <a:gridCol w="1163019">
                  <a:extLst>
                    <a:ext uri="{9D8B030D-6E8A-4147-A177-3AD203B41FA5}">
                      <a16:colId xmlns:a16="http://schemas.microsoft.com/office/drawing/2014/main" val="3629376369"/>
                    </a:ext>
                  </a:extLst>
                </a:gridCol>
                <a:gridCol w="1264089">
                  <a:extLst>
                    <a:ext uri="{9D8B030D-6E8A-4147-A177-3AD203B41FA5}">
                      <a16:colId xmlns:a16="http://schemas.microsoft.com/office/drawing/2014/main" val="772523859"/>
                    </a:ext>
                  </a:extLst>
                </a:gridCol>
              </a:tblGrid>
              <a:tr h="32033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Protocol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Frequency (GHz)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Bandwidth (MHz)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Stream</a:t>
                      </a:r>
                      <a:r>
                        <a:rPr lang="en-US" sz="1600" b="1" baseline="0" dirty="0">
                          <a:solidFill>
                            <a:schemeClr val="bg1"/>
                          </a:solidFill>
                        </a:rPr>
                        <a:t> data rate (Mbits/s)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Modulation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Range (m)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635366"/>
                  </a:ext>
                </a:extLst>
              </a:tr>
              <a:tr h="320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Indoor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Outdoor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871374"/>
                  </a:ext>
                </a:extLst>
              </a:tr>
              <a:tr h="2912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802.11i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This is a standard for WLANs that provides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improved encryption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networks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that use the 802.11a,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802.11b, and 802.11g standards</a:t>
                      </a:r>
                      <a:endParaRPr lang="en-US" sz="1400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078565"/>
                  </a:ext>
                </a:extLst>
              </a:tr>
              <a:tr h="495057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802.11n 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 dirty="0"/>
                        <a:t>7.2, 14.4, 21.7, 28.9, 43.3, 57.8, 65, 72.2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MIMO-OFDM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70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150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511489"/>
                  </a:ext>
                </a:extLst>
              </a:tr>
              <a:tr h="2912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2.4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 dirty="0"/>
                        <a:t>15, 30, 45, 60, 90, 120, 135, 150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70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150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847385"/>
                  </a:ext>
                </a:extLst>
              </a:tr>
              <a:tr h="495057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802.11ac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 dirty="0"/>
                        <a:t>7.2, 14.4, 21.7, 28.9, 43.3, 57.8, 65, 72.2, 86.7, 96.3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MIMO-OFDM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181153"/>
                  </a:ext>
                </a:extLst>
              </a:tr>
              <a:tr h="4950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 dirty="0"/>
                        <a:t>15, 30, 45, 60, 90, 120, 135, 150, 180, 200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4345689"/>
                  </a:ext>
                </a:extLst>
              </a:tr>
              <a:tr h="4950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80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 dirty="0"/>
                        <a:t>32.5, 65, 97.5, 130, 195, 260, 292.5, 325, 390, 433.3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004691"/>
                  </a:ext>
                </a:extLst>
              </a:tr>
              <a:tr h="4950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160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 dirty="0"/>
                        <a:t>65, 130, 195, 260, 390, 520, 585, 650, 780, 866.7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498381"/>
                  </a:ext>
                </a:extLst>
              </a:tr>
              <a:tr h="2912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802.11ax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2.4/5/6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 to 2294</a:t>
                      </a:r>
                      <a:r>
                        <a:rPr lang="en-US" sz="1200" b="0" i="0" u="none" strike="noStrike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[</a:t>
                      </a:r>
                      <a:r>
                        <a:rPr lang="en-US" sz="1200" b="0" i="0" u="none" strike="noStrike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en-US" sz="1200" b="0" i="0" u="none" strike="noStrike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]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MIMO-OFDM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376492"/>
                  </a:ext>
                </a:extLst>
              </a:tr>
              <a:tr h="2912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80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 to 4803</a:t>
                      </a:r>
                      <a:r>
                        <a:rPr lang="en-US" sz="1200" b="0" i="0" u="none" strike="noStrike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[</a:t>
                      </a:r>
                      <a:r>
                        <a:rPr lang="en-US" sz="1200" b="0" i="0" u="none" strike="noStrike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F]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DF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DF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D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734504"/>
                  </a:ext>
                </a:extLst>
              </a:tr>
              <a:tr h="2912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/>
                        <a:t>80+80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 to </a:t>
                      </a:r>
                      <a:r>
                        <a:rPr lang="en-US" sz="1400" dirty="0"/>
                        <a:t>10530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DF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DF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DF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D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0251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6029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close-up of a server room&#10;&#10;Description automatically generated with low confidence">
            <a:extLst>
              <a:ext uri="{FF2B5EF4-FFF2-40B4-BE49-F238E27FC236}">
                <a16:creationId xmlns:a16="http://schemas.microsoft.com/office/drawing/2014/main" id="{03544A00-C6AB-4176-815E-E0992B620F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9" r="27989"/>
          <a:stretch/>
        </p:blipFill>
        <p:spPr>
          <a:xfrm>
            <a:off x="0" y="0"/>
            <a:ext cx="5283201" cy="654558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8ADFB8-D43D-432B-867D-CA412D2B3FE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67952" y="158692"/>
            <a:ext cx="6781799" cy="81826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/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Wireless Standards (Cont’d)</a:t>
            </a:r>
            <a:endParaRPr lang="en-IN" b="1" dirty="0">
              <a:solidFill>
                <a:schemeClr val="tx1">
                  <a:lumMod val="75000"/>
                  <a:lumOff val="25000"/>
                </a:schemeClr>
              </a:solidFill>
              <a:latin typeface="Rockwell" panose="02060603020205020403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FC285C3-125D-4E65-9438-2298B353D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808453"/>
              </p:ext>
            </p:extLst>
          </p:nvPr>
        </p:nvGraphicFramePr>
        <p:xfrm>
          <a:off x="2375848" y="1205553"/>
          <a:ext cx="9418320" cy="5029199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{00A15C55-8517-42AA-B614-E9B94910E393}</a:tableStyleId>
              </a:tblPr>
              <a:tblGrid>
                <a:gridCol w="1166873">
                  <a:extLst>
                    <a:ext uri="{9D8B030D-6E8A-4147-A177-3AD203B41FA5}">
                      <a16:colId xmlns:a16="http://schemas.microsoft.com/office/drawing/2014/main" val="3835787232"/>
                    </a:ext>
                  </a:extLst>
                </a:gridCol>
                <a:gridCol w="1144581">
                  <a:extLst>
                    <a:ext uri="{9D8B030D-6E8A-4147-A177-3AD203B41FA5}">
                      <a16:colId xmlns:a16="http://schemas.microsoft.com/office/drawing/2014/main" val="1264291349"/>
                    </a:ext>
                  </a:extLst>
                </a:gridCol>
                <a:gridCol w="1112925">
                  <a:extLst>
                    <a:ext uri="{9D8B030D-6E8A-4147-A177-3AD203B41FA5}">
                      <a16:colId xmlns:a16="http://schemas.microsoft.com/office/drawing/2014/main" val="3265053412"/>
                    </a:ext>
                  </a:extLst>
                </a:gridCol>
                <a:gridCol w="1664128">
                  <a:extLst>
                    <a:ext uri="{9D8B030D-6E8A-4147-A177-3AD203B41FA5}">
                      <a16:colId xmlns:a16="http://schemas.microsoft.com/office/drawing/2014/main" val="3729766747"/>
                    </a:ext>
                  </a:extLst>
                </a:gridCol>
                <a:gridCol w="1831615">
                  <a:extLst>
                    <a:ext uri="{9D8B030D-6E8A-4147-A177-3AD203B41FA5}">
                      <a16:colId xmlns:a16="http://schemas.microsoft.com/office/drawing/2014/main" val="3877618332"/>
                    </a:ext>
                  </a:extLst>
                </a:gridCol>
                <a:gridCol w="1249099">
                  <a:extLst>
                    <a:ext uri="{9D8B030D-6E8A-4147-A177-3AD203B41FA5}">
                      <a16:colId xmlns:a16="http://schemas.microsoft.com/office/drawing/2014/main" val="2106406124"/>
                    </a:ext>
                  </a:extLst>
                </a:gridCol>
                <a:gridCol w="1249099">
                  <a:extLst>
                    <a:ext uri="{9D8B030D-6E8A-4147-A177-3AD203B41FA5}">
                      <a16:colId xmlns:a16="http://schemas.microsoft.com/office/drawing/2014/main" val="772523859"/>
                    </a:ext>
                  </a:extLst>
                </a:gridCol>
              </a:tblGrid>
              <a:tr h="361797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Protocol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Frequency (GHz)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Bandwidth (MHz)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Stream</a:t>
                      </a:r>
                      <a:r>
                        <a:rPr lang="en-US" sz="1600" b="1" baseline="0" dirty="0">
                          <a:solidFill>
                            <a:schemeClr val="tx1"/>
                          </a:solidFill>
                        </a:rPr>
                        <a:t> data rate (Mbits/s)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Modulation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Range (m)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635366"/>
                  </a:ext>
                </a:extLst>
              </a:tr>
              <a:tr h="3617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Indoor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Outdoor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871374"/>
                  </a:ext>
                </a:extLst>
              </a:tr>
              <a:tr h="11215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802.11ad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2160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6.75 Gbit/s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OFDM, single carrier,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low-power single carrier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1717347"/>
                  </a:ext>
                </a:extLst>
              </a:tr>
              <a:tr h="6150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802.12</a:t>
                      </a: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</a:rPr>
                        <a:t>This standard defines the demand priority and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</a:rPr>
                        <a:t>media access control protocol for increasing the Ethernet data rate to 100 Mbps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078565"/>
                  </a:ext>
                </a:extLst>
              </a:tr>
              <a:tr h="3617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802.15 </a:t>
                      </a: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l"/>
                      <a:r>
                        <a:rPr lang="en-US" sz="1400" kern="1200" dirty="0">
                          <a:solidFill>
                            <a:schemeClr val="tx1"/>
                          </a:solidFill>
                        </a:rPr>
                        <a:t>This standard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defines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</a:rPr>
                        <a:t>the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communication specifications for wireless personal area networks (WPANs)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511489"/>
                  </a:ext>
                </a:extLst>
              </a:tr>
              <a:tr h="6150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802.15.1 (Bluetooth)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tx1"/>
                          </a:solidFill>
                        </a:rPr>
                        <a:t>1-3 Mbps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4181153"/>
                  </a:ext>
                </a:extLst>
              </a:tr>
              <a:tr h="6150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802.15.4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(Zigbee)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868, 900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8447547"/>
                  </a:ext>
                </a:extLst>
              </a:tr>
              <a:tr h="362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802.15.5</a:t>
                      </a: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</a:rPr>
                        <a:t>A standard for mesh networks with enhanced reliability via route redundancy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74775152"/>
                  </a:ext>
                </a:extLst>
              </a:tr>
              <a:tr h="6150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802.16</a:t>
                      </a: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</a:rPr>
                        <a:t>A group of broadband wireless communication standards for </a:t>
                      </a:r>
                      <a:r>
                        <a:rPr lang="en-US" sz="1400" b="1" kern="1200" dirty="0">
                          <a:solidFill>
                            <a:srgbClr val="FF0000"/>
                          </a:solidFill>
                        </a:rPr>
                        <a:t>metropolitan area networks (MANs)</a:t>
                      </a:r>
                      <a:endParaRPr lang="en-US" sz="1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022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3414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E70A385-CC9B-482E-A204-BD6B5376BB26}"/>
              </a:ext>
            </a:extLst>
          </p:cNvPr>
          <p:cNvGrpSpPr/>
          <p:nvPr/>
        </p:nvGrpSpPr>
        <p:grpSpPr>
          <a:xfrm>
            <a:off x="101185" y="909797"/>
            <a:ext cx="8794499" cy="2823384"/>
            <a:chOff x="14560" y="909797"/>
            <a:chExt cx="8794499" cy="2823384"/>
          </a:xfrm>
        </p:grpSpPr>
        <p:sp>
          <p:nvSpPr>
            <p:cNvPr id="46" name="Freeform 159">
              <a:extLst>
                <a:ext uri="{FF2B5EF4-FFF2-40B4-BE49-F238E27FC236}">
                  <a16:creationId xmlns:a16="http://schemas.microsoft.com/office/drawing/2014/main" id="{D3123BF1-9F0E-458D-9E67-33863A3AD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0" y="909797"/>
              <a:ext cx="2800221" cy="2823384"/>
            </a:xfrm>
            <a:custGeom>
              <a:avLst/>
              <a:gdLst>
                <a:gd name="T0" fmla="*/ 0 w 3010"/>
                <a:gd name="T1" fmla="*/ 1505 h 3010"/>
                <a:gd name="T2" fmla="*/ 0 w 3010"/>
                <a:gd name="T3" fmla="*/ 1505 h 3010"/>
                <a:gd name="T4" fmla="*/ 1505 w 3010"/>
                <a:gd name="T5" fmla="*/ 3009 h 3010"/>
                <a:gd name="T6" fmla="*/ 3009 w 3010"/>
                <a:gd name="T7" fmla="*/ 1505 h 3010"/>
                <a:gd name="T8" fmla="*/ 1505 w 3010"/>
                <a:gd name="T9" fmla="*/ 0 h 3010"/>
                <a:gd name="T10" fmla="*/ 0 w 3010"/>
                <a:gd name="T11" fmla="*/ 1505 h 3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10" h="3010">
                  <a:moveTo>
                    <a:pt x="0" y="1505"/>
                  </a:moveTo>
                  <a:lnTo>
                    <a:pt x="0" y="1505"/>
                  </a:lnTo>
                  <a:cubicBezTo>
                    <a:pt x="0" y="2336"/>
                    <a:pt x="673" y="3009"/>
                    <a:pt x="1505" y="3009"/>
                  </a:cubicBezTo>
                  <a:cubicBezTo>
                    <a:pt x="2336" y="3009"/>
                    <a:pt x="3009" y="2336"/>
                    <a:pt x="3009" y="1505"/>
                  </a:cubicBezTo>
                  <a:cubicBezTo>
                    <a:pt x="3009" y="673"/>
                    <a:pt x="2336" y="0"/>
                    <a:pt x="1505" y="0"/>
                  </a:cubicBezTo>
                  <a:cubicBezTo>
                    <a:pt x="673" y="0"/>
                    <a:pt x="0" y="673"/>
                    <a:pt x="0" y="1505"/>
                  </a:cubicBezTo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8998318-5E4C-4B97-B9D1-F7774A0F6A40}"/>
                </a:ext>
              </a:extLst>
            </p:cNvPr>
            <p:cNvGrpSpPr/>
            <p:nvPr/>
          </p:nvGrpSpPr>
          <p:grpSpPr>
            <a:xfrm>
              <a:off x="1952206" y="1244463"/>
              <a:ext cx="6856853" cy="2154052"/>
              <a:chOff x="1962194" y="1229580"/>
              <a:chExt cx="6856853" cy="2154052"/>
            </a:xfrm>
          </p:grpSpPr>
          <p:sp>
            <p:nvSpPr>
              <p:cNvPr id="45" name="Freeform 158">
                <a:extLst>
                  <a:ext uri="{FF2B5EF4-FFF2-40B4-BE49-F238E27FC236}">
                    <a16:creationId xmlns:a16="http://schemas.microsoft.com/office/drawing/2014/main" id="{A1D6AFEF-5B19-4D11-A593-DEAD0A0A6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35124" y="1229580"/>
                <a:ext cx="783923" cy="2154052"/>
              </a:xfrm>
              <a:custGeom>
                <a:avLst/>
                <a:gdLst>
                  <a:gd name="T0" fmla="*/ 1033 w 1034"/>
                  <a:gd name="T1" fmla="*/ 1201 h 2402"/>
                  <a:gd name="T2" fmla="*/ 0 w 1034"/>
                  <a:gd name="T3" fmla="*/ 2401 h 2402"/>
                  <a:gd name="T4" fmla="*/ 0 w 1034"/>
                  <a:gd name="T5" fmla="*/ 1201 h 2402"/>
                  <a:gd name="T6" fmla="*/ 0 w 1034"/>
                  <a:gd name="T7" fmla="*/ 0 h 2402"/>
                  <a:gd name="T8" fmla="*/ 1033 w 1034"/>
                  <a:gd name="T9" fmla="*/ 1201 h 2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4" h="2402">
                    <a:moveTo>
                      <a:pt x="1033" y="1201"/>
                    </a:moveTo>
                    <a:lnTo>
                      <a:pt x="0" y="2401"/>
                    </a:lnTo>
                    <a:lnTo>
                      <a:pt x="0" y="1201"/>
                    </a:lnTo>
                    <a:lnTo>
                      <a:pt x="0" y="0"/>
                    </a:lnTo>
                    <a:lnTo>
                      <a:pt x="1033" y="1201"/>
                    </a:lnTo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Freeform 157">
                <a:extLst>
                  <a:ext uri="{FF2B5EF4-FFF2-40B4-BE49-F238E27FC236}">
                    <a16:creationId xmlns:a16="http://schemas.microsoft.com/office/drawing/2014/main" id="{4D607705-05C0-43BD-A25B-04E1613ECC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2194" y="1229580"/>
                <a:ext cx="6086131" cy="2154052"/>
              </a:xfrm>
              <a:custGeom>
                <a:avLst/>
                <a:gdLst>
                  <a:gd name="T0" fmla="*/ 4177 w 4178"/>
                  <a:gd name="T1" fmla="*/ 0 h 1224"/>
                  <a:gd name="T2" fmla="*/ 0 w 4178"/>
                  <a:gd name="T3" fmla="*/ 0 h 1224"/>
                  <a:gd name="T4" fmla="*/ 0 w 4178"/>
                  <a:gd name="T5" fmla="*/ 1223 h 1224"/>
                  <a:gd name="T6" fmla="*/ 4177 w 4178"/>
                  <a:gd name="T7" fmla="*/ 1223 h 1224"/>
                  <a:gd name="T8" fmla="*/ 4177 w 4178"/>
                  <a:gd name="T9" fmla="*/ 0 h 1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78" h="1224">
                    <a:moveTo>
                      <a:pt x="4177" y="0"/>
                    </a:moveTo>
                    <a:lnTo>
                      <a:pt x="0" y="0"/>
                    </a:lnTo>
                    <a:lnTo>
                      <a:pt x="0" y="1223"/>
                    </a:lnTo>
                    <a:lnTo>
                      <a:pt x="4177" y="1223"/>
                    </a:lnTo>
                    <a:lnTo>
                      <a:pt x="4177" y="0"/>
                    </a:lnTo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DBB21CF0-BEA6-4B6B-BE81-96CE8E6BB94D}"/>
              </a:ext>
            </a:extLst>
          </p:cNvPr>
          <p:cNvSpPr txBox="1"/>
          <p:nvPr/>
        </p:nvSpPr>
        <p:spPr>
          <a:xfrm>
            <a:off x="2289178" y="241511"/>
            <a:ext cx="7613645" cy="661712"/>
          </a:xfrm>
          <a:prstGeom prst="rect">
            <a:avLst/>
          </a:prstGeom>
          <a:noFill/>
        </p:spPr>
        <p:txBody>
          <a:bodyPr wrap="square" lIns="45711" tIns="22856" rIns="45711" bIns="22856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Wireless Network Topologies</a:t>
            </a:r>
            <a:endParaRPr kumimoji="0" lang="id-ID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Lato Regular"/>
            </a:endParaRPr>
          </a:p>
        </p:txBody>
      </p:sp>
      <p:sp>
        <p:nvSpPr>
          <p:cNvPr id="106" name="Text Box 9">
            <a:extLst>
              <a:ext uri="{FF2B5EF4-FFF2-40B4-BE49-F238E27FC236}">
                <a16:creationId xmlns:a16="http://schemas.microsoft.com/office/drawing/2014/main" id="{30632DFE-F4D7-49EE-A4D2-9A08EA250026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316902" y="1659770"/>
            <a:ext cx="221441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lvl="1" algn="ctr" eaLnBrk="1" hangingPunct="1">
              <a:spcBef>
                <a:spcPts val="400"/>
              </a:spcBef>
            </a:pPr>
            <a:r>
              <a:rPr lang="en-US" sz="1600" b="1" dirty="0">
                <a:solidFill>
                  <a:srgbClr val="0070C0"/>
                </a:solidFill>
                <a:latin typeface="Rockwell" panose="02060603020205020403" pitchFamily="18" charset="0"/>
                <a:cs typeface="+mn-cs"/>
              </a:rPr>
              <a:t>Ad-hoc Standalone Network Architecture (Independent Basic Service Set (IBSS))</a:t>
            </a:r>
          </a:p>
        </p:txBody>
      </p:sp>
      <p:sp>
        <p:nvSpPr>
          <p:cNvPr id="107" name="Text Box 9">
            <a:extLst>
              <a:ext uri="{FF2B5EF4-FFF2-40B4-BE49-F238E27FC236}">
                <a16:creationId xmlns:a16="http://schemas.microsoft.com/office/drawing/2014/main" id="{4AD63550-01E9-420C-AC8A-72D03B6F6473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2443543" y="1371600"/>
            <a:ext cx="6366791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57188" indent="-358775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1750" dirty="0">
                <a:latin typeface="+mn-lt"/>
              </a:rPr>
              <a:t>Devices exchange information with each other similar to </a:t>
            </a:r>
            <a:br>
              <a:rPr lang="en-US" sz="1750" dirty="0">
                <a:latin typeface="+mn-lt"/>
              </a:rPr>
            </a:br>
            <a:r>
              <a:rPr lang="en-US" sz="1750" dirty="0">
                <a:latin typeface="+mn-lt"/>
              </a:rPr>
              <a:t>that in a </a:t>
            </a:r>
            <a:r>
              <a:rPr lang="en-US" sz="1750" b="1" dirty="0">
                <a:solidFill>
                  <a:srgbClr val="FF0000"/>
                </a:solidFill>
                <a:latin typeface="+mn-lt"/>
              </a:rPr>
              <a:t>peer-to-peer</a:t>
            </a:r>
            <a:r>
              <a:rPr lang="en-US" sz="1750" dirty="0">
                <a:solidFill>
                  <a:prstClr val="black"/>
                </a:solidFill>
                <a:latin typeface="+mn-lt"/>
              </a:rPr>
              <a:t> communication mode </a:t>
            </a:r>
            <a:r>
              <a:rPr lang="en-US" sz="1750" dirty="0">
                <a:latin typeface="+mn-lt"/>
              </a:rPr>
              <a:t>without the </a:t>
            </a:r>
            <a:br>
              <a:rPr lang="en-US" sz="1750" dirty="0">
                <a:latin typeface="+mn-lt"/>
              </a:rPr>
            </a:br>
            <a:r>
              <a:rPr lang="en-US" sz="1750" dirty="0">
                <a:latin typeface="+mn-lt"/>
              </a:rPr>
              <a:t>need of an AP for communication</a:t>
            </a:r>
          </a:p>
          <a:p>
            <a:pPr marL="357188" indent="-358775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1750" dirty="0">
                <a:solidFill>
                  <a:prstClr val="black"/>
                </a:solidFill>
                <a:latin typeface="+mn-lt"/>
              </a:rPr>
              <a:t>To setup this mode properly, first configure the wireless adapter for all the devices. They should all have the </a:t>
            </a:r>
            <a:r>
              <a:rPr lang="en-US" sz="1750" b="1" dirty="0">
                <a:solidFill>
                  <a:srgbClr val="FF0000"/>
                </a:solidFill>
                <a:latin typeface="+mn-lt"/>
              </a:rPr>
              <a:t>same channel </a:t>
            </a:r>
            <a:br>
              <a:rPr lang="en-US" sz="1750" b="1" dirty="0">
                <a:solidFill>
                  <a:srgbClr val="FF0000"/>
                </a:solidFill>
                <a:latin typeface="+mn-lt"/>
              </a:rPr>
            </a:br>
            <a:r>
              <a:rPr lang="en-US" sz="1750" b="1" dirty="0">
                <a:solidFill>
                  <a:srgbClr val="FF0000"/>
                </a:solidFill>
                <a:latin typeface="+mn-lt"/>
              </a:rPr>
              <a:t>name</a:t>
            </a:r>
            <a:r>
              <a:rPr lang="en-US" sz="1750" dirty="0">
                <a:solidFill>
                  <a:prstClr val="black"/>
                </a:solidFill>
                <a:latin typeface="+mn-lt"/>
              </a:rPr>
              <a:t> and </a:t>
            </a:r>
            <a:r>
              <a:rPr lang="en-US" sz="1750" dirty="0">
                <a:latin typeface="+mn-lt"/>
              </a:rPr>
              <a:t>SSID in order to activate the connections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9DFCD24-4CE1-4723-A85D-758C0603A392}"/>
              </a:ext>
            </a:extLst>
          </p:cNvPr>
          <p:cNvGrpSpPr/>
          <p:nvPr/>
        </p:nvGrpSpPr>
        <p:grpSpPr>
          <a:xfrm flipH="1">
            <a:off x="3282088" y="3644101"/>
            <a:ext cx="8799828" cy="2825094"/>
            <a:chOff x="14560" y="909797"/>
            <a:chExt cx="8794499" cy="2823384"/>
          </a:xfrm>
        </p:grpSpPr>
        <p:sp>
          <p:nvSpPr>
            <p:cNvPr id="112" name="Freeform 159">
              <a:extLst>
                <a:ext uri="{FF2B5EF4-FFF2-40B4-BE49-F238E27FC236}">
                  <a16:creationId xmlns:a16="http://schemas.microsoft.com/office/drawing/2014/main" id="{4FE932FD-86AE-40A8-B449-7B1552CA2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0" y="909797"/>
              <a:ext cx="2800221" cy="2823384"/>
            </a:xfrm>
            <a:custGeom>
              <a:avLst/>
              <a:gdLst>
                <a:gd name="T0" fmla="*/ 0 w 3010"/>
                <a:gd name="T1" fmla="*/ 1505 h 3010"/>
                <a:gd name="T2" fmla="*/ 0 w 3010"/>
                <a:gd name="T3" fmla="*/ 1505 h 3010"/>
                <a:gd name="T4" fmla="*/ 1505 w 3010"/>
                <a:gd name="T5" fmla="*/ 3009 h 3010"/>
                <a:gd name="T6" fmla="*/ 3009 w 3010"/>
                <a:gd name="T7" fmla="*/ 1505 h 3010"/>
                <a:gd name="T8" fmla="*/ 1505 w 3010"/>
                <a:gd name="T9" fmla="*/ 0 h 3010"/>
                <a:gd name="T10" fmla="*/ 0 w 3010"/>
                <a:gd name="T11" fmla="*/ 1505 h 3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10" h="3010">
                  <a:moveTo>
                    <a:pt x="0" y="1505"/>
                  </a:moveTo>
                  <a:lnTo>
                    <a:pt x="0" y="1505"/>
                  </a:lnTo>
                  <a:cubicBezTo>
                    <a:pt x="0" y="2336"/>
                    <a:pt x="673" y="3009"/>
                    <a:pt x="1505" y="3009"/>
                  </a:cubicBezTo>
                  <a:cubicBezTo>
                    <a:pt x="2336" y="3009"/>
                    <a:pt x="3009" y="2336"/>
                    <a:pt x="3009" y="1505"/>
                  </a:cubicBezTo>
                  <a:cubicBezTo>
                    <a:pt x="3009" y="673"/>
                    <a:pt x="2336" y="0"/>
                    <a:pt x="1505" y="0"/>
                  </a:cubicBezTo>
                  <a:cubicBezTo>
                    <a:pt x="673" y="0"/>
                    <a:pt x="0" y="673"/>
                    <a:pt x="0" y="1505"/>
                  </a:cubicBezTo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C592B154-0737-4401-9945-628195717611}"/>
                </a:ext>
              </a:extLst>
            </p:cNvPr>
            <p:cNvGrpSpPr/>
            <p:nvPr/>
          </p:nvGrpSpPr>
          <p:grpSpPr>
            <a:xfrm>
              <a:off x="1952206" y="1244463"/>
              <a:ext cx="6856853" cy="2154052"/>
              <a:chOff x="1962194" y="1229580"/>
              <a:chExt cx="6856853" cy="2154052"/>
            </a:xfrm>
          </p:grpSpPr>
          <p:sp>
            <p:nvSpPr>
              <p:cNvPr id="114" name="Freeform 158">
                <a:extLst>
                  <a:ext uri="{FF2B5EF4-FFF2-40B4-BE49-F238E27FC236}">
                    <a16:creationId xmlns:a16="http://schemas.microsoft.com/office/drawing/2014/main" id="{6ADA0CF9-E595-4DB6-B315-6ACD89DB8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35124" y="1229580"/>
                <a:ext cx="783923" cy="2154052"/>
              </a:xfrm>
              <a:custGeom>
                <a:avLst/>
                <a:gdLst>
                  <a:gd name="T0" fmla="*/ 1033 w 1034"/>
                  <a:gd name="T1" fmla="*/ 1201 h 2402"/>
                  <a:gd name="T2" fmla="*/ 0 w 1034"/>
                  <a:gd name="T3" fmla="*/ 2401 h 2402"/>
                  <a:gd name="T4" fmla="*/ 0 w 1034"/>
                  <a:gd name="T5" fmla="*/ 1201 h 2402"/>
                  <a:gd name="T6" fmla="*/ 0 w 1034"/>
                  <a:gd name="T7" fmla="*/ 0 h 2402"/>
                  <a:gd name="T8" fmla="*/ 1033 w 1034"/>
                  <a:gd name="T9" fmla="*/ 1201 h 2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4" h="2402">
                    <a:moveTo>
                      <a:pt x="1033" y="1201"/>
                    </a:moveTo>
                    <a:lnTo>
                      <a:pt x="0" y="2401"/>
                    </a:lnTo>
                    <a:lnTo>
                      <a:pt x="0" y="1201"/>
                    </a:lnTo>
                    <a:lnTo>
                      <a:pt x="0" y="0"/>
                    </a:lnTo>
                    <a:lnTo>
                      <a:pt x="1033" y="1201"/>
                    </a:lnTo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5" name="Freeform 157">
                <a:extLst>
                  <a:ext uri="{FF2B5EF4-FFF2-40B4-BE49-F238E27FC236}">
                    <a16:creationId xmlns:a16="http://schemas.microsoft.com/office/drawing/2014/main" id="{323C23F4-0409-4FCB-8372-C175A8009A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2194" y="1229580"/>
                <a:ext cx="6086131" cy="2154052"/>
              </a:xfrm>
              <a:custGeom>
                <a:avLst/>
                <a:gdLst>
                  <a:gd name="T0" fmla="*/ 4177 w 4178"/>
                  <a:gd name="T1" fmla="*/ 0 h 1224"/>
                  <a:gd name="T2" fmla="*/ 0 w 4178"/>
                  <a:gd name="T3" fmla="*/ 0 h 1224"/>
                  <a:gd name="T4" fmla="*/ 0 w 4178"/>
                  <a:gd name="T5" fmla="*/ 1223 h 1224"/>
                  <a:gd name="T6" fmla="*/ 4177 w 4178"/>
                  <a:gd name="T7" fmla="*/ 1223 h 1224"/>
                  <a:gd name="T8" fmla="*/ 4177 w 4178"/>
                  <a:gd name="T9" fmla="*/ 0 h 1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78" h="1224">
                    <a:moveTo>
                      <a:pt x="4177" y="0"/>
                    </a:moveTo>
                    <a:lnTo>
                      <a:pt x="0" y="0"/>
                    </a:lnTo>
                    <a:lnTo>
                      <a:pt x="0" y="1223"/>
                    </a:lnTo>
                    <a:lnTo>
                      <a:pt x="4177" y="1223"/>
                    </a:lnTo>
                    <a:lnTo>
                      <a:pt x="4177" y="0"/>
                    </a:lnTo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30" name="Text Box 9">
            <a:extLst>
              <a:ext uri="{FF2B5EF4-FFF2-40B4-BE49-F238E27FC236}">
                <a16:creationId xmlns:a16="http://schemas.microsoft.com/office/drawing/2014/main" id="{683F02A5-9012-4183-A3D4-F7D1602F698D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9564737" y="4271818"/>
            <a:ext cx="236436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lvl="1" algn="ctr" eaLnBrk="1" hangingPunct="1">
              <a:spcBef>
                <a:spcPts val="400"/>
              </a:spcBef>
            </a:pPr>
            <a:r>
              <a:rPr lang="en-US" sz="1600" b="1" dirty="0">
                <a:solidFill>
                  <a:srgbClr val="0070C0"/>
                </a:solidFill>
                <a:latin typeface="Rockwell" panose="02060603020205020403" pitchFamily="18" charset="0"/>
                <a:cs typeface="+mn-cs"/>
              </a:rPr>
              <a:t>Infrastructure Network Topology (Centrally Coordinated Architecture/ Basic Service Set (BSS))</a:t>
            </a:r>
          </a:p>
        </p:txBody>
      </p:sp>
      <p:sp>
        <p:nvSpPr>
          <p:cNvPr id="131" name="Text Box 9">
            <a:extLst>
              <a:ext uri="{FF2B5EF4-FFF2-40B4-BE49-F238E27FC236}">
                <a16:creationId xmlns:a16="http://schemas.microsoft.com/office/drawing/2014/main" id="{9345377D-08BC-4632-B7B2-3A7CD9D2CF79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4053277" y="4302596"/>
            <a:ext cx="5513697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6075" indent="-347663" algn="r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dirty="0">
                <a:latin typeface="+mn-lt"/>
              </a:rPr>
              <a:t>Devices in the wireless network are connected through an 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AP</a:t>
            </a:r>
          </a:p>
          <a:p>
            <a:pPr marL="346075" indent="-347663" algn="r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dirty="0">
                <a:latin typeface="+mn-lt"/>
              </a:rPr>
              <a:t>An AP connects to the internet via a modem </a:t>
            </a:r>
          </a:p>
          <a:p>
            <a:pPr marL="346075" indent="-347663" algn="r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dirty="0">
                <a:latin typeface="+mn-lt"/>
              </a:rPr>
              <a:t>Installed in large organizations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1A4AE33-ED61-4214-837C-76E6A26D1C01}"/>
              </a:ext>
            </a:extLst>
          </p:cNvPr>
          <p:cNvGrpSpPr/>
          <p:nvPr/>
        </p:nvGrpSpPr>
        <p:grpSpPr>
          <a:xfrm>
            <a:off x="193344" y="4049338"/>
            <a:ext cx="2941440" cy="2014620"/>
            <a:chOff x="365072" y="4065267"/>
            <a:chExt cx="2941440" cy="2014620"/>
          </a:xfrm>
        </p:grpSpPr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1721040C-7518-4775-B672-B31557C68C3C}"/>
                </a:ext>
              </a:extLst>
            </p:cNvPr>
            <p:cNvCxnSpPr/>
            <p:nvPr/>
          </p:nvCxnSpPr>
          <p:spPr>
            <a:xfrm>
              <a:off x="934925" y="4265015"/>
              <a:ext cx="633371" cy="789803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E2DEC147-735B-4AFC-A813-D2D3AB895EDB}"/>
                </a:ext>
              </a:extLst>
            </p:cNvPr>
            <p:cNvCxnSpPr/>
            <p:nvPr/>
          </p:nvCxnSpPr>
          <p:spPr>
            <a:xfrm>
              <a:off x="934923" y="5054039"/>
              <a:ext cx="633372" cy="779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52CA3F64-E889-46B7-8B4E-B60ABFCA0735}"/>
                </a:ext>
              </a:extLst>
            </p:cNvPr>
            <p:cNvCxnSpPr/>
            <p:nvPr/>
          </p:nvCxnSpPr>
          <p:spPr>
            <a:xfrm flipV="1">
              <a:off x="934925" y="5054817"/>
              <a:ext cx="633371" cy="788246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7667F8D4-5C18-4B25-9002-BB8A2D42C219}"/>
                </a:ext>
              </a:extLst>
            </p:cNvPr>
            <p:cNvCxnSpPr/>
            <p:nvPr/>
          </p:nvCxnSpPr>
          <p:spPr>
            <a:xfrm flipV="1">
              <a:off x="2095768" y="4270233"/>
              <a:ext cx="634303" cy="784584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2FA890B4-D0E1-4679-A863-DCC155BE755C}"/>
                </a:ext>
              </a:extLst>
            </p:cNvPr>
            <p:cNvCxnSpPr/>
            <p:nvPr/>
          </p:nvCxnSpPr>
          <p:spPr>
            <a:xfrm>
              <a:off x="2095767" y="5054817"/>
              <a:ext cx="634302" cy="4440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72AF5D80-42E6-48E9-A463-341BD81DF7D7}"/>
                </a:ext>
              </a:extLst>
            </p:cNvPr>
            <p:cNvCxnSpPr/>
            <p:nvPr/>
          </p:nvCxnSpPr>
          <p:spPr>
            <a:xfrm>
              <a:off x="2095768" y="5054818"/>
              <a:ext cx="634303" cy="793465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D5B2ACE1-3EDB-4E9E-BD9A-EC2CDB825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0436" y="4574937"/>
              <a:ext cx="499555" cy="548293"/>
            </a:xfrm>
            <a:prstGeom prst="rect">
              <a:avLst/>
            </a:prstGeom>
          </p:spPr>
        </p:pic>
        <p:pic>
          <p:nvPicPr>
            <p:cNvPr id="8" name="Picture 7" descr="Icon&#10;&#10;Description automatically generated">
              <a:extLst>
                <a:ext uri="{FF2B5EF4-FFF2-40B4-BE49-F238E27FC236}">
                  <a16:creationId xmlns:a16="http://schemas.microsoft.com/office/drawing/2014/main" id="{F28E9FE1-25F9-4550-8B0F-F17120F99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072" y="4065267"/>
              <a:ext cx="611199" cy="443707"/>
            </a:xfrm>
            <a:prstGeom prst="rect">
              <a:avLst/>
            </a:prstGeom>
          </p:spPr>
        </p:pic>
        <p:pic>
          <p:nvPicPr>
            <p:cNvPr id="59" name="Picture 58" descr="Icon&#10;&#10;Description automatically generated">
              <a:extLst>
                <a:ext uri="{FF2B5EF4-FFF2-40B4-BE49-F238E27FC236}">
                  <a16:creationId xmlns:a16="http://schemas.microsoft.com/office/drawing/2014/main" id="{A0E1454B-86F0-4D38-924C-CC5D4FBCC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072" y="4860424"/>
              <a:ext cx="611199" cy="443707"/>
            </a:xfrm>
            <a:prstGeom prst="rect">
              <a:avLst/>
            </a:prstGeom>
          </p:spPr>
        </p:pic>
        <p:pic>
          <p:nvPicPr>
            <p:cNvPr id="60" name="Picture 59" descr="Icon&#10;&#10;Description automatically generated">
              <a:extLst>
                <a:ext uri="{FF2B5EF4-FFF2-40B4-BE49-F238E27FC236}">
                  <a16:creationId xmlns:a16="http://schemas.microsoft.com/office/drawing/2014/main" id="{3B793489-77A3-4C08-A842-A61EAC6B4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072" y="5636180"/>
              <a:ext cx="611199" cy="443707"/>
            </a:xfrm>
            <a:prstGeom prst="rect">
              <a:avLst/>
            </a:prstGeom>
          </p:spPr>
        </p:pic>
        <p:pic>
          <p:nvPicPr>
            <p:cNvPr id="61" name="Picture 60" descr="Icon&#10;&#10;Description automatically generated">
              <a:extLst>
                <a:ext uri="{FF2B5EF4-FFF2-40B4-BE49-F238E27FC236}">
                  <a16:creationId xmlns:a16="http://schemas.microsoft.com/office/drawing/2014/main" id="{6277C10D-5638-4CA5-A4D0-2DDDD489A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5313" y="4065267"/>
              <a:ext cx="611199" cy="443707"/>
            </a:xfrm>
            <a:prstGeom prst="rect">
              <a:avLst/>
            </a:prstGeom>
          </p:spPr>
        </p:pic>
        <p:pic>
          <p:nvPicPr>
            <p:cNvPr id="62" name="Picture 61" descr="Icon&#10;&#10;Description automatically generated">
              <a:extLst>
                <a:ext uri="{FF2B5EF4-FFF2-40B4-BE49-F238E27FC236}">
                  <a16:creationId xmlns:a16="http://schemas.microsoft.com/office/drawing/2014/main" id="{1FDF4EA8-21A0-4CF1-86E7-1EED933CF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5313" y="4860424"/>
              <a:ext cx="611199" cy="443707"/>
            </a:xfrm>
            <a:prstGeom prst="rect">
              <a:avLst/>
            </a:prstGeom>
          </p:spPr>
        </p:pic>
        <p:pic>
          <p:nvPicPr>
            <p:cNvPr id="63" name="Picture 62" descr="Icon&#10;&#10;Description automatically generated">
              <a:extLst>
                <a:ext uri="{FF2B5EF4-FFF2-40B4-BE49-F238E27FC236}">
                  <a16:creationId xmlns:a16="http://schemas.microsoft.com/office/drawing/2014/main" id="{614A78DF-F1D2-47E7-9486-DF4F49C2E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5313" y="5636180"/>
              <a:ext cx="611199" cy="443707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2151424-FB30-4E83-B749-435B3AFAAD40}"/>
              </a:ext>
            </a:extLst>
          </p:cNvPr>
          <p:cNvGrpSpPr/>
          <p:nvPr/>
        </p:nvGrpSpPr>
        <p:grpSpPr>
          <a:xfrm>
            <a:off x="9091616" y="1279186"/>
            <a:ext cx="2783699" cy="2084606"/>
            <a:chOff x="8955137" y="1228255"/>
            <a:chExt cx="2783699" cy="2084606"/>
          </a:xfrm>
        </p:grpSpPr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903A6F18-B8C4-4339-85BA-F2302CB0F436}"/>
                </a:ext>
              </a:extLst>
            </p:cNvPr>
            <p:cNvCxnSpPr/>
            <p:nvPr/>
          </p:nvCxnSpPr>
          <p:spPr>
            <a:xfrm>
              <a:off x="9392694" y="1539734"/>
              <a:ext cx="996274" cy="504628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3B03E0C9-B107-4A53-996D-325B6EA15C82}"/>
                </a:ext>
              </a:extLst>
            </p:cNvPr>
            <p:cNvCxnSpPr/>
            <p:nvPr/>
          </p:nvCxnSpPr>
          <p:spPr>
            <a:xfrm flipV="1">
              <a:off x="10388968" y="1514100"/>
              <a:ext cx="799112" cy="530263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CDB3DAB4-F2E6-46E3-9D93-DE420827DBB2}"/>
                </a:ext>
              </a:extLst>
            </p:cNvPr>
            <p:cNvCxnSpPr>
              <a:cxnSpLocks/>
            </p:cNvCxnSpPr>
            <p:nvPr/>
          </p:nvCxnSpPr>
          <p:spPr>
            <a:xfrm>
              <a:off x="9429981" y="1448784"/>
              <a:ext cx="1711444" cy="0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2762F5A8-1196-4CB0-A316-8986C586FB7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535692" y="2251435"/>
              <a:ext cx="698011" cy="1561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6FADE86E-EA40-42E0-9458-FE685F460C7C}"/>
                </a:ext>
              </a:extLst>
            </p:cNvPr>
            <p:cNvCxnSpPr/>
            <p:nvPr/>
          </p:nvCxnSpPr>
          <p:spPr>
            <a:xfrm flipH="1">
              <a:off x="9479649" y="2478730"/>
              <a:ext cx="909320" cy="550208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52BD2671-C4BB-424C-B9A9-768D823551F2}"/>
                </a:ext>
              </a:extLst>
            </p:cNvPr>
            <p:cNvCxnSpPr/>
            <p:nvPr/>
          </p:nvCxnSpPr>
          <p:spPr>
            <a:xfrm>
              <a:off x="10388968" y="2480289"/>
              <a:ext cx="774060" cy="584458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FB1C2048-05A9-4840-9832-EF8A247045BD}"/>
                </a:ext>
              </a:extLst>
            </p:cNvPr>
            <p:cNvCxnSpPr>
              <a:cxnSpLocks/>
            </p:cNvCxnSpPr>
            <p:nvPr/>
          </p:nvCxnSpPr>
          <p:spPr>
            <a:xfrm>
              <a:off x="9484559" y="3118718"/>
              <a:ext cx="1668059" cy="0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BE88A3B7-3CE8-4127-A7B8-3EDE0C3608E7}"/>
                </a:ext>
              </a:extLst>
            </p:cNvPr>
            <p:cNvCxnSpPr>
              <a:cxnSpLocks/>
            </p:cNvCxnSpPr>
            <p:nvPr/>
          </p:nvCxnSpPr>
          <p:spPr>
            <a:xfrm>
              <a:off x="10589358" y="2262326"/>
              <a:ext cx="654234" cy="7957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580B1FD7-C7F5-406D-BFF2-0A6718F21325}"/>
                </a:ext>
              </a:extLst>
            </p:cNvPr>
            <p:cNvCxnSpPr/>
            <p:nvPr/>
          </p:nvCxnSpPr>
          <p:spPr>
            <a:xfrm flipH="1">
              <a:off x="11406044" y="1736407"/>
              <a:ext cx="1" cy="341677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022C77B4-6501-49A7-BAB8-86F8B65D1ED7}"/>
                </a:ext>
              </a:extLst>
            </p:cNvPr>
            <p:cNvCxnSpPr/>
            <p:nvPr/>
          </p:nvCxnSpPr>
          <p:spPr>
            <a:xfrm>
              <a:off x="11406043" y="2521152"/>
              <a:ext cx="0" cy="320722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808CC80F-4BFE-43F1-975D-413F9FA1F39F}"/>
                </a:ext>
              </a:extLst>
            </p:cNvPr>
            <p:cNvCxnSpPr>
              <a:cxnSpLocks/>
            </p:cNvCxnSpPr>
            <p:nvPr/>
          </p:nvCxnSpPr>
          <p:spPr>
            <a:xfrm>
              <a:off x="9261687" y="1763118"/>
              <a:ext cx="0" cy="337332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571D0DF2-1B33-4D02-9AD6-71328A25F697}"/>
                </a:ext>
              </a:extLst>
            </p:cNvPr>
            <p:cNvCxnSpPr/>
            <p:nvPr/>
          </p:nvCxnSpPr>
          <p:spPr>
            <a:xfrm flipH="1">
              <a:off x="9261687" y="2526888"/>
              <a:ext cx="1" cy="284086"/>
            </a:xfrm>
            <a:prstGeom prst="straightConnector1">
              <a:avLst/>
            </a:prstGeom>
            <a:ln w="19050">
              <a:prstDash val="sysDot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 descr="A picture containing text, sign&#10;&#10;Description automatically generated">
              <a:extLst>
                <a:ext uri="{FF2B5EF4-FFF2-40B4-BE49-F238E27FC236}">
                  <a16:creationId xmlns:a16="http://schemas.microsoft.com/office/drawing/2014/main" id="{67C7F185-7D2D-402F-BC46-FCF40907E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21506" y="1228255"/>
              <a:ext cx="527472" cy="486897"/>
            </a:xfrm>
            <a:prstGeom prst="rect">
              <a:avLst/>
            </a:prstGeom>
          </p:spPr>
        </p:pic>
        <p:pic>
          <p:nvPicPr>
            <p:cNvPr id="66" name="Picture 65" descr="A picture containing text, sign&#10;&#10;Description automatically generated">
              <a:extLst>
                <a:ext uri="{FF2B5EF4-FFF2-40B4-BE49-F238E27FC236}">
                  <a16:creationId xmlns:a16="http://schemas.microsoft.com/office/drawing/2014/main" id="{B34180DD-4079-49E4-87A9-8038D6900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8414" y="2044363"/>
              <a:ext cx="470456" cy="434266"/>
            </a:xfrm>
            <a:prstGeom prst="rect">
              <a:avLst/>
            </a:prstGeom>
          </p:spPr>
        </p:pic>
        <p:pic>
          <p:nvPicPr>
            <p:cNvPr id="12" name="Picture 11" descr="A picture containing text, monitor, indoor, screenshot&#10;&#10;Description automatically generated">
              <a:extLst>
                <a:ext uri="{FF2B5EF4-FFF2-40B4-BE49-F238E27FC236}">
                  <a16:creationId xmlns:a16="http://schemas.microsoft.com/office/drawing/2014/main" id="{5DBE84BA-F1D8-4D73-8AC5-2333757D6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29236" y="2827633"/>
              <a:ext cx="609600" cy="381000"/>
            </a:xfrm>
            <a:prstGeom prst="rect">
              <a:avLst/>
            </a:prstGeom>
          </p:spPr>
        </p:pic>
        <p:pic>
          <p:nvPicPr>
            <p:cNvPr id="14" name="Picture 13" descr="A picture containing monitor, screen&#10;&#10;Description automatically generated">
              <a:extLst>
                <a:ext uri="{FF2B5EF4-FFF2-40B4-BE49-F238E27FC236}">
                  <a16:creationId xmlns:a16="http://schemas.microsoft.com/office/drawing/2014/main" id="{3405B3AE-654F-4B97-94FC-0EBC364CC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56677" y="2095116"/>
              <a:ext cx="317394" cy="416043"/>
            </a:xfrm>
            <a:prstGeom prst="rect">
              <a:avLst/>
            </a:prstGeom>
          </p:spPr>
        </p:pic>
        <p:pic>
          <p:nvPicPr>
            <p:cNvPr id="75" name="Picture 74" descr="A picture containing monitor, screen&#10;&#10;Description automatically generated">
              <a:extLst>
                <a:ext uri="{FF2B5EF4-FFF2-40B4-BE49-F238E27FC236}">
                  <a16:creationId xmlns:a16="http://schemas.microsoft.com/office/drawing/2014/main" id="{4CF84F6A-51DB-470D-A5BA-C5EDE6E661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3256" y="1315065"/>
              <a:ext cx="317394" cy="416043"/>
            </a:xfrm>
            <a:prstGeom prst="rect">
              <a:avLst/>
            </a:prstGeom>
          </p:spPr>
        </p:pic>
        <p:pic>
          <p:nvPicPr>
            <p:cNvPr id="23" name="Picture 22" descr="Icon&#10;&#10;Description automatically generated">
              <a:extLst>
                <a:ext uri="{FF2B5EF4-FFF2-40B4-BE49-F238E27FC236}">
                  <a16:creationId xmlns:a16="http://schemas.microsoft.com/office/drawing/2014/main" id="{C1B836EB-64D7-4C95-BDDC-3EBB12E96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5137" y="2096957"/>
              <a:ext cx="609600" cy="400050"/>
            </a:xfrm>
            <a:prstGeom prst="rect">
              <a:avLst/>
            </a:prstGeom>
          </p:spPr>
        </p:pic>
        <p:pic>
          <p:nvPicPr>
            <p:cNvPr id="25" name="Picture 24" descr="Icon&#10;&#10;Description automatically generated">
              <a:extLst>
                <a:ext uri="{FF2B5EF4-FFF2-40B4-BE49-F238E27FC236}">
                  <a16:creationId xmlns:a16="http://schemas.microsoft.com/office/drawing/2014/main" id="{E5BEE8A1-2B6D-4B9D-9DA9-E000A3F3C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1883" y="2826267"/>
              <a:ext cx="389276" cy="4865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3920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Rectangle 247">
            <a:extLst>
              <a:ext uri="{FF2B5EF4-FFF2-40B4-BE49-F238E27FC236}">
                <a16:creationId xmlns:a16="http://schemas.microsoft.com/office/drawing/2014/main" id="{4049DC38-6D36-4796-AABA-C270157D96B9}"/>
              </a:ext>
            </a:extLst>
          </p:cNvPr>
          <p:cNvSpPr/>
          <p:nvPr/>
        </p:nvSpPr>
        <p:spPr>
          <a:xfrm>
            <a:off x="3271974" y="944194"/>
            <a:ext cx="58664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ts val="4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Wireless Networks Based on the Connection</a:t>
            </a:r>
          </a:p>
        </p:txBody>
      </p:sp>
      <p:sp>
        <p:nvSpPr>
          <p:cNvPr id="249" name="Title 1">
            <a:extLst>
              <a:ext uri="{FF2B5EF4-FFF2-40B4-BE49-F238E27FC236}">
                <a16:creationId xmlns:a16="http://schemas.microsoft.com/office/drawing/2014/main" id="{1D79F3E2-FA2F-49E3-90DC-BA8F90DE10EE}"/>
              </a:ext>
            </a:extLst>
          </p:cNvPr>
          <p:cNvSpPr txBox="1">
            <a:spLocks/>
          </p:cNvSpPr>
          <p:nvPr/>
        </p:nvSpPr>
        <p:spPr>
          <a:xfrm>
            <a:off x="1103142" y="164727"/>
            <a:ext cx="9985717" cy="70757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Classification of Wireless Networks</a:t>
            </a:r>
            <a:endParaRPr lang="en-IN" sz="4000" b="1" dirty="0">
              <a:solidFill>
                <a:schemeClr val="tx1">
                  <a:lumMod val="75000"/>
                  <a:lumOff val="2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A57E79FE-5B72-43AF-9116-D9771090868B}"/>
              </a:ext>
            </a:extLst>
          </p:cNvPr>
          <p:cNvSpPr/>
          <p:nvPr/>
        </p:nvSpPr>
        <p:spPr>
          <a:xfrm>
            <a:off x="284988" y="2247799"/>
            <a:ext cx="12280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r">
              <a:spcBef>
                <a:spcPts val="400"/>
              </a:spcBef>
            </a:pPr>
            <a:r>
              <a:rPr lang="en-US" sz="1600" b="1" dirty="0">
                <a:latin typeface="Rockwell" panose="02060603020205020403" pitchFamily="18" charset="0"/>
              </a:rPr>
              <a:t>Extension to a Wired Network</a:t>
            </a: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D10F5C72-480E-4D6A-84F0-8FBB762FEB9F}"/>
              </a:ext>
            </a:extLst>
          </p:cNvPr>
          <p:cNvSpPr/>
          <p:nvPr/>
        </p:nvSpPr>
        <p:spPr>
          <a:xfrm>
            <a:off x="10833758" y="2247799"/>
            <a:ext cx="12362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400"/>
              </a:spcBef>
            </a:pPr>
            <a:r>
              <a:rPr lang="en-US" sz="1600" b="1" dirty="0">
                <a:latin typeface="Rockwell" panose="02060603020205020403" pitchFamily="18" charset="0"/>
              </a:rPr>
              <a:t>Multiple Access Points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63A22C26-F78B-4CB6-8B80-235DE792CDF9}"/>
              </a:ext>
            </a:extLst>
          </p:cNvPr>
          <p:cNvSpPr/>
          <p:nvPr/>
        </p:nvSpPr>
        <p:spPr>
          <a:xfrm>
            <a:off x="121999" y="4867674"/>
            <a:ext cx="13911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r">
              <a:spcBef>
                <a:spcPts val="400"/>
              </a:spcBef>
            </a:pPr>
            <a:r>
              <a:rPr lang="en-US" sz="1600" b="1" dirty="0">
                <a:latin typeface="Rockwell" panose="02060603020205020403" pitchFamily="18" charset="0"/>
              </a:rPr>
              <a:t>LAN-to-LAN Wireless Network</a:t>
            </a:r>
            <a:endParaRPr lang="en-IN" sz="1600" b="1" dirty="0">
              <a:latin typeface="Rockwell" panose="02060603020205020403" pitchFamily="18" charset="0"/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94557500-E9B6-4262-B763-FA8C58EBFC37}"/>
              </a:ext>
            </a:extLst>
          </p:cNvPr>
          <p:cNvSpPr/>
          <p:nvPr/>
        </p:nvSpPr>
        <p:spPr>
          <a:xfrm>
            <a:off x="10833659" y="4990785"/>
            <a:ext cx="9651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400"/>
              </a:spcBef>
            </a:pPr>
            <a:r>
              <a:rPr lang="en-US" sz="1600" b="1" dirty="0">
                <a:latin typeface="Rockwell" panose="02060603020205020403" pitchFamily="18" charset="0"/>
              </a:rPr>
              <a:t>4G Hotspot</a:t>
            </a:r>
            <a:endParaRPr lang="en-IN" sz="1600" b="1" dirty="0">
              <a:latin typeface="Rockwell" panose="02060603020205020403" pitchFamily="18" charset="0"/>
            </a:endParaRPr>
          </a:p>
        </p:txBody>
      </p:sp>
      <p:sp>
        <p:nvSpPr>
          <p:cNvPr id="255" name="Rectangle 218">
            <a:extLst>
              <a:ext uri="{FF2B5EF4-FFF2-40B4-BE49-F238E27FC236}">
                <a16:creationId xmlns:a16="http://schemas.microsoft.com/office/drawing/2014/main" id="{4F052B14-489E-4AC2-9DFC-47280ED43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2931" y="1506553"/>
            <a:ext cx="4074886" cy="231348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89020"/>
                  <a:invGamma/>
                </a:srgbClr>
              </a:gs>
            </a:gsLst>
            <a:lin ang="2700000" scaled="1"/>
          </a:gradFill>
          <a:ln w="15875">
            <a:solidFill>
              <a:srgbClr val="DDDDDD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6" name="Rectangle 219">
            <a:extLst>
              <a:ext uri="{FF2B5EF4-FFF2-40B4-BE49-F238E27FC236}">
                <a16:creationId xmlns:a16="http://schemas.microsoft.com/office/drawing/2014/main" id="{8DD98AEC-614C-42F5-B337-69854F46C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978" y="1522494"/>
            <a:ext cx="4050792" cy="22816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7" name="Rectangle 218">
            <a:extLst>
              <a:ext uri="{FF2B5EF4-FFF2-40B4-BE49-F238E27FC236}">
                <a16:creationId xmlns:a16="http://schemas.microsoft.com/office/drawing/2014/main" id="{AB66108F-88A9-4BA3-AEB7-C3748623A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0785" y="1506553"/>
            <a:ext cx="4074886" cy="231348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89020"/>
                  <a:invGamma/>
                </a:srgbClr>
              </a:gs>
            </a:gsLst>
            <a:lin ang="2700000" scaled="1"/>
          </a:gradFill>
          <a:ln w="15875">
            <a:solidFill>
              <a:srgbClr val="DDDDDD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8" name="Rectangle 219">
            <a:extLst>
              <a:ext uri="{FF2B5EF4-FFF2-40B4-BE49-F238E27FC236}">
                <a16:creationId xmlns:a16="http://schemas.microsoft.com/office/drawing/2014/main" id="{717F3941-69CE-4C35-AA84-7D1D82F10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2832" y="1522494"/>
            <a:ext cx="4050792" cy="22816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9" name="Rectangle 218">
            <a:extLst>
              <a:ext uri="{FF2B5EF4-FFF2-40B4-BE49-F238E27FC236}">
                <a16:creationId xmlns:a16="http://schemas.microsoft.com/office/drawing/2014/main" id="{B9D555D8-24BD-4948-B7E4-5C71F2166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2931" y="4126428"/>
            <a:ext cx="4074886" cy="231348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89020"/>
                  <a:invGamma/>
                </a:srgbClr>
              </a:gs>
            </a:gsLst>
            <a:lin ang="2700000" scaled="1"/>
          </a:gradFill>
          <a:ln w="15875">
            <a:solidFill>
              <a:srgbClr val="DDDDDD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0" name="Rectangle 219">
            <a:extLst>
              <a:ext uri="{FF2B5EF4-FFF2-40B4-BE49-F238E27FC236}">
                <a16:creationId xmlns:a16="http://schemas.microsoft.com/office/drawing/2014/main" id="{FD2CE7E9-02D6-49CF-9540-E019CF2FC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978" y="4142369"/>
            <a:ext cx="4050792" cy="22816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1" name="Rectangle 218">
            <a:extLst>
              <a:ext uri="{FF2B5EF4-FFF2-40B4-BE49-F238E27FC236}">
                <a16:creationId xmlns:a16="http://schemas.microsoft.com/office/drawing/2014/main" id="{2DD464B7-A2B5-42C2-A994-243B83B70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0785" y="4126428"/>
            <a:ext cx="4074886" cy="231348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89020"/>
                  <a:invGamma/>
                </a:srgbClr>
              </a:gs>
            </a:gsLst>
            <a:lin ang="2700000" scaled="1"/>
          </a:gradFill>
          <a:ln w="15875">
            <a:solidFill>
              <a:srgbClr val="DDDDDD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2" name="Rectangle 219">
            <a:extLst>
              <a:ext uri="{FF2B5EF4-FFF2-40B4-BE49-F238E27FC236}">
                <a16:creationId xmlns:a16="http://schemas.microsoft.com/office/drawing/2014/main" id="{D511FF4D-AF71-400A-9AF6-9F2403127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2832" y="4142369"/>
            <a:ext cx="4050792" cy="22816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2846FB0A-8206-473A-AC74-E0880C0E19A6}"/>
              </a:ext>
            </a:extLst>
          </p:cNvPr>
          <p:cNvGrpSpPr/>
          <p:nvPr/>
        </p:nvGrpSpPr>
        <p:grpSpPr>
          <a:xfrm>
            <a:off x="1608078" y="1485116"/>
            <a:ext cx="3979268" cy="2271777"/>
            <a:chOff x="3416321" y="1314864"/>
            <a:chExt cx="3979268" cy="2271777"/>
          </a:xfrm>
        </p:grpSpPr>
        <p:sp>
          <p:nvSpPr>
            <p:cNvPr id="390" name="Oval 7">
              <a:extLst>
                <a:ext uri="{FF2B5EF4-FFF2-40B4-BE49-F238E27FC236}">
                  <a16:creationId xmlns:a16="http://schemas.microsoft.com/office/drawing/2014/main" id="{E00C9910-9C17-45E8-AEC9-42E2A1E882C7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4794933" y="2067985"/>
              <a:ext cx="1382622" cy="1380565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91" name="Oval 8">
              <a:extLst>
                <a:ext uri="{FF2B5EF4-FFF2-40B4-BE49-F238E27FC236}">
                  <a16:creationId xmlns:a16="http://schemas.microsoft.com/office/drawing/2014/main" id="{F42E0248-32CA-4EFB-8F97-F3D0645E7B8E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4885371" y="2162623"/>
              <a:ext cx="1201022" cy="1199235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92" name="Oval 9">
              <a:extLst>
                <a:ext uri="{FF2B5EF4-FFF2-40B4-BE49-F238E27FC236}">
                  <a16:creationId xmlns:a16="http://schemas.microsoft.com/office/drawing/2014/main" id="{B653644A-2393-4F56-9E55-ABDC2BEF133A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4985215" y="2266653"/>
              <a:ext cx="1010016" cy="1008513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93" name="Oval 10">
              <a:extLst>
                <a:ext uri="{FF2B5EF4-FFF2-40B4-BE49-F238E27FC236}">
                  <a16:creationId xmlns:a16="http://schemas.microsoft.com/office/drawing/2014/main" id="{64E6AB62-2D24-4D7C-B08E-FC3DC0C87A77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5072036" y="2370683"/>
              <a:ext cx="819010" cy="817791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94" name="Oval 11">
              <a:extLst>
                <a:ext uri="{FF2B5EF4-FFF2-40B4-BE49-F238E27FC236}">
                  <a16:creationId xmlns:a16="http://schemas.microsoft.com/office/drawing/2014/main" id="{692C1378-9003-44FD-867C-2DDD89EB35AF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5171880" y="2470379"/>
              <a:ext cx="628004" cy="627070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95" name="Oval 7">
              <a:extLst>
                <a:ext uri="{FF2B5EF4-FFF2-40B4-BE49-F238E27FC236}">
                  <a16:creationId xmlns:a16="http://schemas.microsoft.com/office/drawing/2014/main" id="{0E333A7F-5FB1-433C-AAA1-462E338F0B60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4323837" y="1430177"/>
              <a:ext cx="1382622" cy="1380565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96" name="Oval 8">
              <a:extLst>
                <a:ext uri="{FF2B5EF4-FFF2-40B4-BE49-F238E27FC236}">
                  <a16:creationId xmlns:a16="http://schemas.microsoft.com/office/drawing/2014/main" id="{DCF9DD46-7C0D-46B2-BB09-D009441BC945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4414275" y="1524815"/>
              <a:ext cx="1201022" cy="1199235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97" name="Oval 9">
              <a:extLst>
                <a:ext uri="{FF2B5EF4-FFF2-40B4-BE49-F238E27FC236}">
                  <a16:creationId xmlns:a16="http://schemas.microsoft.com/office/drawing/2014/main" id="{DF92EB6A-351C-446E-8878-ACF32AEC8327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4514119" y="1628845"/>
              <a:ext cx="1010016" cy="1008513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98" name="Oval 10">
              <a:extLst>
                <a:ext uri="{FF2B5EF4-FFF2-40B4-BE49-F238E27FC236}">
                  <a16:creationId xmlns:a16="http://schemas.microsoft.com/office/drawing/2014/main" id="{5F621E90-3237-4F3C-B5D8-2BB0917880CB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4600940" y="1732875"/>
              <a:ext cx="819010" cy="817791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99" name="Oval 11">
              <a:extLst>
                <a:ext uri="{FF2B5EF4-FFF2-40B4-BE49-F238E27FC236}">
                  <a16:creationId xmlns:a16="http://schemas.microsoft.com/office/drawing/2014/main" id="{EAF943FF-A7AD-4699-9D84-5B50A7A3365A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4700784" y="1832571"/>
              <a:ext cx="628004" cy="627070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C747F3B5-8C37-4B9F-B391-747DF3C2C1FE}"/>
                </a:ext>
              </a:extLst>
            </p:cNvPr>
            <p:cNvCxnSpPr/>
            <p:nvPr/>
          </p:nvCxnSpPr>
          <p:spPr>
            <a:xfrm flipH="1" flipV="1">
              <a:off x="4278317" y="2247598"/>
              <a:ext cx="590016" cy="1"/>
            </a:xfrm>
            <a:prstGeom prst="line">
              <a:avLst/>
            </a:prstGeom>
            <a:ln w="19050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1" name="Picture 6" descr="E:\haja Premium\Wireless_Modem.png">
              <a:extLst>
                <a:ext uri="{FF2B5EF4-FFF2-40B4-BE49-F238E27FC236}">
                  <a16:creationId xmlns:a16="http://schemas.microsoft.com/office/drawing/2014/main" id="{3C3D019C-CB3E-413B-977E-08B23BC026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3492" y="1837466"/>
              <a:ext cx="527472" cy="527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DA5324A2-F2FD-47AF-86C7-BFC1020E84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63412" y="2928018"/>
              <a:ext cx="530254" cy="335648"/>
            </a:xfrm>
            <a:prstGeom prst="line">
              <a:avLst/>
            </a:prstGeom>
            <a:ln w="19050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>
              <a:extLst>
                <a:ext uri="{FF2B5EF4-FFF2-40B4-BE49-F238E27FC236}">
                  <a16:creationId xmlns:a16="http://schemas.microsoft.com/office/drawing/2014/main" id="{37BBBAB0-EE88-4E6E-8FB7-28282D464675}"/>
                </a:ext>
              </a:extLst>
            </p:cNvPr>
            <p:cNvCxnSpPr/>
            <p:nvPr/>
          </p:nvCxnSpPr>
          <p:spPr>
            <a:xfrm>
              <a:off x="5487729" y="2928018"/>
              <a:ext cx="0" cy="328922"/>
            </a:xfrm>
            <a:prstGeom prst="line">
              <a:avLst/>
            </a:prstGeom>
            <a:ln w="19050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7D55F468-F8F2-467B-B631-53682AD9EBAF}"/>
                </a:ext>
              </a:extLst>
            </p:cNvPr>
            <p:cNvCxnSpPr>
              <a:cxnSpLocks/>
            </p:cNvCxnSpPr>
            <p:nvPr/>
          </p:nvCxnSpPr>
          <p:spPr>
            <a:xfrm>
              <a:off x="5493666" y="2928018"/>
              <a:ext cx="460019" cy="324252"/>
            </a:xfrm>
            <a:prstGeom prst="line">
              <a:avLst/>
            </a:prstGeom>
            <a:ln w="19050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AFD726A0-97C1-479F-8FB1-8ED08593AA0C}"/>
                </a:ext>
              </a:extLst>
            </p:cNvPr>
            <p:cNvCxnSpPr/>
            <p:nvPr/>
          </p:nvCxnSpPr>
          <p:spPr>
            <a:xfrm>
              <a:off x="5233614" y="2290577"/>
              <a:ext cx="640080" cy="0"/>
            </a:xfrm>
            <a:prstGeom prst="line">
              <a:avLst/>
            </a:prstGeom>
            <a:ln w="19050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6" name="Picture 8" descr="E:\Icon Shock\CLEAN\Networking\router_256.png">
              <a:extLst>
                <a:ext uri="{FF2B5EF4-FFF2-40B4-BE49-F238E27FC236}">
                  <a16:creationId xmlns:a16="http://schemas.microsoft.com/office/drawing/2014/main" id="{210E0021-F3E0-40CE-A18D-1A4EBF3BE1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8234" y="1931480"/>
              <a:ext cx="706318" cy="706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07" name="Elbow Connector 78">
              <a:extLst>
                <a:ext uri="{FF2B5EF4-FFF2-40B4-BE49-F238E27FC236}">
                  <a16:creationId xmlns:a16="http://schemas.microsoft.com/office/drawing/2014/main" id="{071BC7E8-1C16-436D-8D33-378BD5E77F59}"/>
                </a:ext>
              </a:extLst>
            </p:cNvPr>
            <p:cNvCxnSpPr/>
            <p:nvPr/>
          </p:nvCxnSpPr>
          <p:spPr>
            <a:xfrm rot="16200000" flipH="1">
              <a:off x="4889211" y="2500524"/>
              <a:ext cx="484632" cy="228600"/>
            </a:xfrm>
            <a:prstGeom prst="bentConnector2">
              <a:avLst/>
            </a:prstGeom>
            <a:ln w="19050">
              <a:solidFill>
                <a:srgbClr val="0070C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Elbow Connector 79">
              <a:extLst>
                <a:ext uri="{FF2B5EF4-FFF2-40B4-BE49-F238E27FC236}">
                  <a16:creationId xmlns:a16="http://schemas.microsoft.com/office/drawing/2014/main" id="{5228C4FE-E19D-42F7-8CCF-D823118883BC}"/>
                </a:ext>
              </a:extLst>
            </p:cNvPr>
            <p:cNvCxnSpPr/>
            <p:nvPr/>
          </p:nvCxnSpPr>
          <p:spPr>
            <a:xfrm rot="5400000" flipH="1" flipV="1">
              <a:off x="6197130" y="1680480"/>
              <a:ext cx="411480" cy="457200"/>
            </a:xfrm>
            <a:prstGeom prst="bentConnector2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Straight Arrow Connector 408">
              <a:extLst>
                <a:ext uri="{FF2B5EF4-FFF2-40B4-BE49-F238E27FC236}">
                  <a16:creationId xmlns:a16="http://schemas.microsoft.com/office/drawing/2014/main" id="{D73B6AE5-A328-470E-B425-981FDA7A02B0}"/>
                </a:ext>
              </a:extLst>
            </p:cNvPr>
            <p:cNvCxnSpPr/>
            <p:nvPr/>
          </p:nvCxnSpPr>
          <p:spPr>
            <a:xfrm>
              <a:off x="6981357" y="1909937"/>
              <a:ext cx="0" cy="535753"/>
            </a:xfrm>
            <a:prstGeom prst="straightConnector1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751A6458-6E4F-41E1-9174-4278D37360BB}"/>
                </a:ext>
              </a:extLst>
            </p:cNvPr>
            <p:cNvSpPr/>
            <p:nvPr/>
          </p:nvSpPr>
          <p:spPr>
            <a:xfrm>
              <a:off x="6706292" y="3041997"/>
              <a:ext cx="53091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b="1" dirty="0">
                  <a:latin typeface="+mj-lt"/>
                </a:rPr>
                <a:t>Internet</a:t>
              </a:r>
            </a:p>
          </p:txBody>
        </p:sp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B3C5F4EA-D9E6-41EF-81A3-2715EE502EDC}"/>
                </a:ext>
              </a:extLst>
            </p:cNvPr>
            <p:cNvSpPr/>
            <p:nvPr/>
          </p:nvSpPr>
          <p:spPr>
            <a:xfrm>
              <a:off x="5741281" y="2368630"/>
              <a:ext cx="67736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800" b="1" dirty="0">
                  <a:latin typeface="+mj-lt"/>
                </a:rPr>
                <a:t>Broadband Router</a:t>
              </a:r>
            </a:p>
          </p:txBody>
        </p:sp>
        <p:sp>
          <p:nvSpPr>
            <p:cNvPr id="412" name="Rectangle 411">
              <a:extLst>
                <a:ext uri="{FF2B5EF4-FFF2-40B4-BE49-F238E27FC236}">
                  <a16:creationId xmlns:a16="http://schemas.microsoft.com/office/drawing/2014/main" id="{92524F09-6A9B-4E42-95F6-017A8D489255}"/>
                </a:ext>
              </a:extLst>
            </p:cNvPr>
            <p:cNvSpPr/>
            <p:nvPr/>
          </p:nvSpPr>
          <p:spPr>
            <a:xfrm>
              <a:off x="4101775" y="3305146"/>
              <a:ext cx="42351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800" b="1" dirty="0">
                  <a:latin typeface="+mj-lt"/>
                </a:rPr>
                <a:t>Users</a:t>
              </a:r>
            </a:p>
          </p:txBody>
        </p:sp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5EFECAF9-AB01-4CA6-8B80-6D4F5544AECC}"/>
                </a:ext>
              </a:extLst>
            </p:cNvPr>
            <p:cNvSpPr/>
            <p:nvPr/>
          </p:nvSpPr>
          <p:spPr>
            <a:xfrm>
              <a:off x="3416321" y="2104222"/>
              <a:ext cx="452368" cy="2308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900" b="1" dirty="0">
                  <a:latin typeface="+mj-lt"/>
                </a:rPr>
                <a:t>Users</a:t>
              </a:r>
              <a:endParaRPr lang="en-US" sz="800" b="1" dirty="0">
                <a:latin typeface="+mj-lt"/>
              </a:endParaRPr>
            </a:p>
          </p:txBody>
        </p:sp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id="{0166D01C-BCC3-481D-99BF-D1C7B4CD439C}"/>
                </a:ext>
              </a:extLst>
            </p:cNvPr>
            <p:cNvSpPr/>
            <p:nvPr/>
          </p:nvSpPr>
          <p:spPr>
            <a:xfrm>
              <a:off x="5184148" y="1958752"/>
              <a:ext cx="54127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b="1" dirty="0">
                  <a:latin typeface="+mj-lt"/>
                </a:rPr>
                <a:t>Access Point </a:t>
              </a:r>
            </a:p>
          </p:txBody>
        </p:sp>
        <p:sp>
          <p:nvSpPr>
            <p:cNvPr id="415" name="Rectangle 414">
              <a:extLst>
                <a:ext uri="{FF2B5EF4-FFF2-40B4-BE49-F238E27FC236}">
                  <a16:creationId xmlns:a16="http://schemas.microsoft.com/office/drawing/2014/main" id="{855702DF-B4C3-4549-980D-2B3A09756008}"/>
                </a:ext>
              </a:extLst>
            </p:cNvPr>
            <p:cNvSpPr/>
            <p:nvPr/>
          </p:nvSpPr>
          <p:spPr>
            <a:xfrm>
              <a:off x="5687840" y="2721895"/>
              <a:ext cx="74672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b="1" dirty="0">
                  <a:latin typeface="+mj-lt"/>
                </a:rPr>
                <a:t>Extension Point</a:t>
              </a:r>
            </a:p>
          </p:txBody>
        </p:sp>
        <p:pic>
          <p:nvPicPr>
            <p:cNvPr id="416" name="Picture 10" descr="E:\Icon Shock\CLEAN\Networking\wan_256.png">
              <a:extLst>
                <a:ext uri="{FF2B5EF4-FFF2-40B4-BE49-F238E27FC236}">
                  <a16:creationId xmlns:a16="http://schemas.microsoft.com/office/drawing/2014/main" id="{EB2B2427-C78B-49DD-97C9-C09F96065A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8639" y="1314864"/>
              <a:ext cx="776950" cy="77695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390AD614-2705-4C73-B328-455025103553}"/>
                </a:ext>
              </a:extLst>
            </p:cNvPr>
            <p:cNvCxnSpPr/>
            <p:nvPr/>
          </p:nvCxnSpPr>
          <p:spPr>
            <a:xfrm flipH="1" flipV="1">
              <a:off x="4181952" y="2502186"/>
              <a:ext cx="742589" cy="1673"/>
            </a:xfrm>
            <a:prstGeom prst="line">
              <a:avLst/>
            </a:prstGeom>
            <a:ln w="19050">
              <a:solidFill>
                <a:srgbClr val="0070C0"/>
              </a:solidFill>
              <a:prstDash val="sysDot"/>
            </a:ln>
            <a:scene3d>
              <a:camera prst="orthographicFront">
                <a:rot lat="0" lon="0" rev="27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D05C3CB5-3C22-40C6-A04E-EDB540CC5EC0}"/>
                </a:ext>
              </a:extLst>
            </p:cNvPr>
            <p:cNvCxnSpPr/>
            <p:nvPr/>
          </p:nvCxnSpPr>
          <p:spPr>
            <a:xfrm rot="16200000" flipV="1">
              <a:off x="4186002" y="1976039"/>
              <a:ext cx="742589" cy="1673"/>
            </a:xfrm>
            <a:prstGeom prst="line">
              <a:avLst/>
            </a:prstGeom>
            <a:ln w="19050">
              <a:solidFill>
                <a:srgbClr val="0070C0"/>
              </a:solidFill>
              <a:prstDash val="sysDot"/>
            </a:ln>
            <a:scene3d>
              <a:camera prst="orthographicFront">
                <a:rot lat="0" lon="0" rev="27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9" name="Picture 6" descr="E:\haja Premium\Wireless_Modem.png">
              <a:extLst>
                <a:ext uri="{FF2B5EF4-FFF2-40B4-BE49-F238E27FC236}">
                  <a16:creationId xmlns:a16="http://schemas.microsoft.com/office/drawing/2014/main" id="{6D9CA4F3-1405-44CD-99DB-EB5DD7E529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3184" y="2422106"/>
              <a:ext cx="527472" cy="527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0" name="Picture 2" descr="F:\Prashant DATA\ICONS\Web2.0 PNG Icons\Globe and Internet\Globe 1.png">
              <a:extLst>
                <a:ext uri="{FF2B5EF4-FFF2-40B4-BE49-F238E27FC236}">
                  <a16:creationId xmlns:a16="http://schemas.microsoft.com/office/drawing/2014/main" id="{7C01C949-FF79-4449-9B95-B8642E3F24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304" y="2432741"/>
              <a:ext cx="642107" cy="6421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21" name="Group 420">
              <a:extLst>
                <a:ext uri="{FF2B5EF4-FFF2-40B4-BE49-F238E27FC236}">
                  <a16:creationId xmlns:a16="http://schemas.microsoft.com/office/drawing/2014/main" id="{C609701B-2C73-42CF-A74F-334E2EC98752}"/>
                </a:ext>
              </a:extLst>
            </p:cNvPr>
            <p:cNvGrpSpPr/>
            <p:nvPr/>
          </p:nvGrpSpPr>
          <p:grpSpPr>
            <a:xfrm>
              <a:off x="3778146" y="2010716"/>
              <a:ext cx="627634" cy="469392"/>
              <a:chOff x="3708503" y="2026315"/>
              <a:chExt cx="627634" cy="469392"/>
            </a:xfrm>
          </p:grpSpPr>
          <p:pic>
            <p:nvPicPr>
              <p:cNvPr id="437" name="Picture 436" descr="A close up of a screen&#10;&#10;Description automatically generated">
                <a:extLst>
                  <a:ext uri="{FF2B5EF4-FFF2-40B4-BE49-F238E27FC236}">
                    <a16:creationId xmlns:a16="http://schemas.microsoft.com/office/drawing/2014/main" id="{AAA43932-B920-4037-AF32-CFB38DB08A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79214" y="2129993"/>
                <a:ext cx="356923" cy="365714"/>
              </a:xfrm>
              <a:prstGeom prst="rect">
                <a:avLst/>
              </a:prstGeom>
            </p:spPr>
          </p:pic>
          <p:pic>
            <p:nvPicPr>
              <p:cNvPr id="438" name="Picture 437">
                <a:extLst>
                  <a:ext uri="{FF2B5EF4-FFF2-40B4-BE49-F238E27FC236}">
                    <a16:creationId xmlns:a16="http://schemas.microsoft.com/office/drawing/2014/main" id="{D6295A6C-C45B-44F4-A797-8A717A3F4E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8503" y="2026315"/>
                <a:ext cx="297846" cy="439322"/>
              </a:xfrm>
              <a:prstGeom prst="rect">
                <a:avLst/>
              </a:prstGeom>
            </p:spPr>
          </p:pic>
        </p:grpSp>
        <p:grpSp>
          <p:nvGrpSpPr>
            <p:cNvPr id="422" name="Group 421">
              <a:extLst>
                <a:ext uri="{FF2B5EF4-FFF2-40B4-BE49-F238E27FC236}">
                  <a16:creationId xmlns:a16="http://schemas.microsoft.com/office/drawing/2014/main" id="{1D787CE1-8AC7-4E32-AE74-080200AD7CC2}"/>
                </a:ext>
              </a:extLst>
            </p:cNvPr>
            <p:cNvGrpSpPr/>
            <p:nvPr/>
          </p:nvGrpSpPr>
          <p:grpSpPr>
            <a:xfrm>
              <a:off x="3770377" y="1414090"/>
              <a:ext cx="635403" cy="469106"/>
              <a:chOff x="3700734" y="1468613"/>
              <a:chExt cx="635403" cy="469106"/>
            </a:xfrm>
          </p:grpSpPr>
          <p:pic>
            <p:nvPicPr>
              <p:cNvPr id="435" name="Picture 434" descr="A close up of a screen&#10;&#10;Description automatically generated">
                <a:extLst>
                  <a:ext uri="{FF2B5EF4-FFF2-40B4-BE49-F238E27FC236}">
                    <a16:creationId xmlns:a16="http://schemas.microsoft.com/office/drawing/2014/main" id="{CC5007F8-E4D2-4C93-BEEA-B1CF1498A0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79214" y="1560821"/>
                <a:ext cx="356923" cy="365714"/>
              </a:xfrm>
              <a:prstGeom prst="rect">
                <a:avLst/>
              </a:prstGeom>
            </p:spPr>
          </p:pic>
          <p:pic>
            <p:nvPicPr>
              <p:cNvPr id="436" name="Picture 435">
                <a:extLst>
                  <a:ext uri="{FF2B5EF4-FFF2-40B4-BE49-F238E27FC236}">
                    <a16:creationId xmlns:a16="http://schemas.microsoft.com/office/drawing/2014/main" id="{B8A695FC-6FCD-4CE4-94D2-1A202776FD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0734" y="1468613"/>
                <a:ext cx="332949" cy="469106"/>
              </a:xfrm>
              <a:prstGeom prst="rect">
                <a:avLst/>
              </a:prstGeom>
            </p:spPr>
          </p:pic>
        </p:grpSp>
        <p:grpSp>
          <p:nvGrpSpPr>
            <p:cNvPr id="423" name="Group 422">
              <a:extLst>
                <a:ext uri="{FF2B5EF4-FFF2-40B4-BE49-F238E27FC236}">
                  <a16:creationId xmlns:a16="http://schemas.microsoft.com/office/drawing/2014/main" id="{F8BC5BD0-9478-4BB1-B1F4-4CC2ACAAA0BD}"/>
                </a:ext>
              </a:extLst>
            </p:cNvPr>
            <p:cNvGrpSpPr/>
            <p:nvPr/>
          </p:nvGrpSpPr>
          <p:grpSpPr>
            <a:xfrm>
              <a:off x="3770430" y="2605256"/>
              <a:ext cx="635350" cy="480799"/>
              <a:chOff x="3700787" y="2645953"/>
              <a:chExt cx="635350" cy="480799"/>
            </a:xfrm>
          </p:grpSpPr>
          <p:pic>
            <p:nvPicPr>
              <p:cNvPr id="433" name="Picture 432" descr="A close up of a screen&#10;&#10;Description automatically generated">
                <a:extLst>
                  <a:ext uri="{FF2B5EF4-FFF2-40B4-BE49-F238E27FC236}">
                    <a16:creationId xmlns:a16="http://schemas.microsoft.com/office/drawing/2014/main" id="{4E6D92DA-FB25-40B3-A4E3-7790200825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79214" y="2761038"/>
                <a:ext cx="356923" cy="365714"/>
              </a:xfrm>
              <a:prstGeom prst="rect">
                <a:avLst/>
              </a:prstGeom>
            </p:spPr>
          </p:pic>
          <p:pic>
            <p:nvPicPr>
              <p:cNvPr id="434" name="Picture 433">
                <a:extLst>
                  <a:ext uri="{FF2B5EF4-FFF2-40B4-BE49-F238E27FC236}">
                    <a16:creationId xmlns:a16="http://schemas.microsoft.com/office/drawing/2014/main" id="{11F519CD-781B-4F7A-AD51-31392290CE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0787" y="2645953"/>
                <a:ext cx="334013" cy="472298"/>
              </a:xfrm>
              <a:prstGeom prst="rect">
                <a:avLst/>
              </a:prstGeom>
            </p:spPr>
          </p:pic>
        </p:grpSp>
        <p:grpSp>
          <p:nvGrpSpPr>
            <p:cNvPr id="424" name="Group 423">
              <a:extLst>
                <a:ext uri="{FF2B5EF4-FFF2-40B4-BE49-F238E27FC236}">
                  <a16:creationId xmlns:a16="http://schemas.microsoft.com/office/drawing/2014/main" id="{71F9EB25-04F7-4855-A060-257CC804D52F}"/>
                </a:ext>
              </a:extLst>
            </p:cNvPr>
            <p:cNvGrpSpPr/>
            <p:nvPr/>
          </p:nvGrpSpPr>
          <p:grpSpPr>
            <a:xfrm>
              <a:off x="4547222" y="3121091"/>
              <a:ext cx="516584" cy="407466"/>
              <a:chOff x="12356405" y="3529674"/>
              <a:chExt cx="625067" cy="493035"/>
            </a:xfrm>
          </p:grpSpPr>
          <p:pic>
            <p:nvPicPr>
              <p:cNvPr id="431" name="Picture 430" descr="A close up of a screen&#10;&#10;Description automatically generated">
                <a:extLst>
                  <a:ext uri="{FF2B5EF4-FFF2-40B4-BE49-F238E27FC236}">
                    <a16:creationId xmlns:a16="http://schemas.microsoft.com/office/drawing/2014/main" id="{DD6172E4-A3A7-4BFE-BA47-5A30DCDC7E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24549" y="3656995"/>
                <a:ext cx="356923" cy="365714"/>
              </a:xfrm>
              <a:prstGeom prst="rect">
                <a:avLst/>
              </a:prstGeom>
            </p:spPr>
          </p:pic>
          <p:pic>
            <p:nvPicPr>
              <p:cNvPr id="432" name="Picture 431">
                <a:extLst>
                  <a:ext uri="{FF2B5EF4-FFF2-40B4-BE49-F238E27FC236}">
                    <a16:creationId xmlns:a16="http://schemas.microsoft.com/office/drawing/2014/main" id="{257AD2F9-1843-420E-945C-C5498C9BBA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356405" y="3529674"/>
                <a:ext cx="335076" cy="473363"/>
              </a:xfrm>
              <a:prstGeom prst="rect">
                <a:avLst/>
              </a:prstGeom>
            </p:spPr>
          </p:pic>
        </p:grpSp>
        <p:grpSp>
          <p:nvGrpSpPr>
            <p:cNvPr id="425" name="Group 424">
              <a:extLst>
                <a:ext uri="{FF2B5EF4-FFF2-40B4-BE49-F238E27FC236}">
                  <a16:creationId xmlns:a16="http://schemas.microsoft.com/office/drawing/2014/main" id="{EE3C7820-17DF-417E-83B3-CB5589859173}"/>
                </a:ext>
              </a:extLst>
            </p:cNvPr>
            <p:cNvGrpSpPr/>
            <p:nvPr/>
          </p:nvGrpSpPr>
          <p:grpSpPr>
            <a:xfrm>
              <a:off x="5181261" y="3198950"/>
              <a:ext cx="527809" cy="387691"/>
              <a:chOff x="13234215" y="2955850"/>
              <a:chExt cx="638649" cy="469106"/>
            </a:xfrm>
          </p:grpSpPr>
          <p:pic>
            <p:nvPicPr>
              <p:cNvPr id="429" name="Picture 428" descr="A close up of a screen&#10;&#10;Description automatically generated">
                <a:extLst>
                  <a:ext uri="{FF2B5EF4-FFF2-40B4-BE49-F238E27FC236}">
                    <a16:creationId xmlns:a16="http://schemas.microsoft.com/office/drawing/2014/main" id="{3F3D18EA-8191-4DD1-A913-94CA057BF2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515941" y="3045000"/>
                <a:ext cx="356923" cy="365714"/>
              </a:xfrm>
              <a:prstGeom prst="rect">
                <a:avLst/>
              </a:prstGeom>
            </p:spPr>
          </p:pic>
          <p:pic>
            <p:nvPicPr>
              <p:cNvPr id="430" name="Picture 429">
                <a:extLst>
                  <a:ext uri="{FF2B5EF4-FFF2-40B4-BE49-F238E27FC236}">
                    <a16:creationId xmlns:a16="http://schemas.microsoft.com/office/drawing/2014/main" id="{C204A2B9-EBBC-49EC-9597-BF86BE8B3C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234215" y="2955850"/>
                <a:ext cx="332949" cy="469106"/>
              </a:xfrm>
              <a:prstGeom prst="rect">
                <a:avLst/>
              </a:prstGeom>
            </p:spPr>
          </p:pic>
        </p:grpSp>
        <p:grpSp>
          <p:nvGrpSpPr>
            <p:cNvPr id="426" name="Group 425">
              <a:extLst>
                <a:ext uri="{FF2B5EF4-FFF2-40B4-BE49-F238E27FC236}">
                  <a16:creationId xmlns:a16="http://schemas.microsoft.com/office/drawing/2014/main" id="{D641EB2A-CCCA-4419-ABF0-CADEBC65442A}"/>
                </a:ext>
              </a:extLst>
            </p:cNvPr>
            <p:cNvGrpSpPr/>
            <p:nvPr/>
          </p:nvGrpSpPr>
          <p:grpSpPr>
            <a:xfrm>
              <a:off x="5887296" y="3151560"/>
              <a:ext cx="502979" cy="390329"/>
              <a:chOff x="12913574" y="2415532"/>
              <a:chExt cx="608606" cy="472298"/>
            </a:xfrm>
          </p:grpSpPr>
          <p:pic>
            <p:nvPicPr>
              <p:cNvPr id="427" name="Picture 426" descr="A close up of a screen&#10;&#10;Description automatically generated">
                <a:extLst>
                  <a:ext uri="{FF2B5EF4-FFF2-40B4-BE49-F238E27FC236}">
                    <a16:creationId xmlns:a16="http://schemas.microsoft.com/office/drawing/2014/main" id="{F61D8541-EA08-48FF-8874-6FE4EF1CF8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913574" y="2475828"/>
                <a:ext cx="356923" cy="365714"/>
              </a:xfrm>
              <a:prstGeom prst="rect">
                <a:avLst/>
              </a:prstGeom>
            </p:spPr>
          </p:pic>
          <p:pic>
            <p:nvPicPr>
              <p:cNvPr id="428" name="Picture 427">
                <a:extLst>
                  <a:ext uri="{FF2B5EF4-FFF2-40B4-BE49-F238E27FC236}">
                    <a16:creationId xmlns:a16="http://schemas.microsoft.com/office/drawing/2014/main" id="{3DB5B3A8-4689-4AC0-BE44-C9C1E8DFD9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188166" y="2415532"/>
                <a:ext cx="334014" cy="472298"/>
              </a:xfrm>
              <a:prstGeom prst="rect">
                <a:avLst/>
              </a:prstGeom>
            </p:spPr>
          </p:pic>
        </p:grp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E9A2464B-093E-4836-BE2E-7EE361069836}"/>
              </a:ext>
            </a:extLst>
          </p:cNvPr>
          <p:cNvGrpSpPr/>
          <p:nvPr/>
        </p:nvGrpSpPr>
        <p:grpSpPr>
          <a:xfrm>
            <a:off x="6819724" y="1545808"/>
            <a:ext cx="3827188" cy="2300333"/>
            <a:chOff x="7949080" y="1375556"/>
            <a:chExt cx="3827188" cy="2300333"/>
          </a:xfrm>
        </p:grpSpPr>
        <p:sp>
          <p:nvSpPr>
            <p:cNvPr id="355" name="Oval 7">
              <a:extLst>
                <a:ext uri="{FF2B5EF4-FFF2-40B4-BE49-F238E27FC236}">
                  <a16:creationId xmlns:a16="http://schemas.microsoft.com/office/drawing/2014/main" id="{C8AD28BD-6B70-4DC8-84BE-A5D6D26D3772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063212" y="1438645"/>
              <a:ext cx="1602601" cy="1600217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6" name="Oval 8">
              <a:extLst>
                <a:ext uri="{FF2B5EF4-FFF2-40B4-BE49-F238E27FC236}">
                  <a16:creationId xmlns:a16="http://schemas.microsoft.com/office/drawing/2014/main" id="{C9C2994D-5357-4D74-A5C7-83771D4BDC78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168039" y="1548341"/>
              <a:ext cx="1392107" cy="1390037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7" name="Oval 9">
              <a:extLst>
                <a:ext uri="{FF2B5EF4-FFF2-40B4-BE49-F238E27FC236}">
                  <a16:creationId xmlns:a16="http://schemas.microsoft.com/office/drawing/2014/main" id="{7DA12C8F-3C3B-4755-81FD-61915CF56E28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283769" y="1668922"/>
              <a:ext cx="1170712" cy="1168971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8" name="Oval 10">
              <a:extLst>
                <a:ext uri="{FF2B5EF4-FFF2-40B4-BE49-F238E27FC236}">
                  <a16:creationId xmlns:a16="http://schemas.microsoft.com/office/drawing/2014/main" id="{11A13A85-1871-4BCF-BB65-09C1004915D7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384403" y="1789504"/>
              <a:ext cx="949317" cy="947904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9" name="Oval 11">
              <a:extLst>
                <a:ext uri="{FF2B5EF4-FFF2-40B4-BE49-F238E27FC236}">
                  <a16:creationId xmlns:a16="http://schemas.microsoft.com/office/drawing/2014/main" id="{6FD78101-7518-4C8B-84C2-5317210F6953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500132" y="1905061"/>
              <a:ext cx="727921" cy="726838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360" name="Picture 8" descr="E:\Icon Shock\CLEAN\Networking\router_256.png">
              <a:extLst>
                <a:ext uri="{FF2B5EF4-FFF2-40B4-BE49-F238E27FC236}">
                  <a16:creationId xmlns:a16="http://schemas.microsoft.com/office/drawing/2014/main" id="{491940AE-96A1-4C68-BFD8-03FBBA1AF6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7934" y="2473316"/>
              <a:ext cx="776950" cy="776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61" name="Straight Connector 360">
              <a:extLst>
                <a:ext uri="{FF2B5EF4-FFF2-40B4-BE49-F238E27FC236}">
                  <a16:creationId xmlns:a16="http://schemas.microsoft.com/office/drawing/2014/main" id="{7A7A1E01-5CAF-4308-BF0B-FBBD0DD4A341}"/>
                </a:ext>
              </a:extLst>
            </p:cNvPr>
            <p:cNvCxnSpPr/>
            <p:nvPr/>
          </p:nvCxnSpPr>
          <p:spPr>
            <a:xfrm>
              <a:off x="10361821" y="2241594"/>
              <a:ext cx="822960" cy="1"/>
            </a:xfrm>
            <a:prstGeom prst="line">
              <a:avLst/>
            </a:prstGeom>
            <a:ln w="19050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5F1025D7-2E24-4996-A84D-DC896A81D04A}"/>
                </a:ext>
              </a:extLst>
            </p:cNvPr>
            <p:cNvCxnSpPr/>
            <p:nvPr/>
          </p:nvCxnSpPr>
          <p:spPr>
            <a:xfrm>
              <a:off x="8569590" y="2241256"/>
              <a:ext cx="822960" cy="1"/>
            </a:xfrm>
            <a:prstGeom prst="line">
              <a:avLst/>
            </a:prstGeom>
            <a:ln w="19050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B73FB8E6-C17F-42E1-BF91-857FFBBA40CC}"/>
                </a:ext>
              </a:extLst>
            </p:cNvPr>
            <p:cNvCxnSpPr/>
            <p:nvPr/>
          </p:nvCxnSpPr>
          <p:spPr>
            <a:xfrm flipV="1">
              <a:off x="10361821" y="1681629"/>
              <a:ext cx="909919" cy="555338"/>
            </a:xfrm>
            <a:prstGeom prst="line">
              <a:avLst/>
            </a:prstGeom>
            <a:ln w="19050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8D3770BF-8B10-4E0E-992D-D95B6EC0CE36}"/>
                </a:ext>
              </a:extLst>
            </p:cNvPr>
            <p:cNvCxnSpPr/>
            <p:nvPr/>
          </p:nvCxnSpPr>
          <p:spPr>
            <a:xfrm flipH="1" flipV="1">
              <a:off x="8582467" y="1744127"/>
              <a:ext cx="778184" cy="491782"/>
            </a:xfrm>
            <a:prstGeom prst="line">
              <a:avLst/>
            </a:prstGeom>
            <a:ln w="19050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5" name="Picture 6" descr="E:\haja Premium\Wireless_Modem.png">
              <a:extLst>
                <a:ext uri="{FF2B5EF4-FFF2-40B4-BE49-F238E27FC236}">
                  <a16:creationId xmlns:a16="http://schemas.microsoft.com/office/drawing/2014/main" id="{B16A0AF2-47EE-42D0-B608-DE2929B91E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0081" y="1778863"/>
              <a:ext cx="580219" cy="5802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6" name="Picture 12" descr="X:\Web2.0 PNG Icons\Haja Roger Shutterstock\clouds-double.png">
              <a:extLst>
                <a:ext uri="{FF2B5EF4-FFF2-40B4-BE49-F238E27FC236}">
                  <a16:creationId xmlns:a16="http://schemas.microsoft.com/office/drawing/2014/main" id="{99BF3695-3109-4675-9708-08EF25C26C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8407" y="3069779"/>
              <a:ext cx="699764" cy="455855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7" name="Picture 6" descr="E:\haja Premium\Wireless_Modem.png">
              <a:extLst>
                <a:ext uri="{FF2B5EF4-FFF2-40B4-BE49-F238E27FC236}">
                  <a16:creationId xmlns:a16="http://schemas.microsoft.com/office/drawing/2014/main" id="{19BA8330-1703-438D-B17E-C4E53732C9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4812" y="1790152"/>
              <a:ext cx="580219" cy="5802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68" name="Elbow Connector 100">
              <a:extLst>
                <a:ext uri="{FF2B5EF4-FFF2-40B4-BE49-F238E27FC236}">
                  <a16:creationId xmlns:a16="http://schemas.microsoft.com/office/drawing/2014/main" id="{EB89F834-FBE8-4A47-8B0F-11723FF5F38E}"/>
                </a:ext>
              </a:extLst>
            </p:cNvPr>
            <p:cNvCxnSpPr/>
            <p:nvPr/>
          </p:nvCxnSpPr>
          <p:spPr>
            <a:xfrm rot="16200000" flipH="1">
              <a:off x="9234904" y="2498101"/>
              <a:ext cx="475488" cy="182880"/>
            </a:xfrm>
            <a:prstGeom prst="bentConnector2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Elbow Connector 101">
              <a:extLst>
                <a:ext uri="{FF2B5EF4-FFF2-40B4-BE49-F238E27FC236}">
                  <a16:creationId xmlns:a16="http://schemas.microsoft.com/office/drawing/2014/main" id="{64E467DA-EF78-49E2-8654-ED163BA1AA95}"/>
                </a:ext>
              </a:extLst>
            </p:cNvPr>
            <p:cNvCxnSpPr/>
            <p:nvPr/>
          </p:nvCxnSpPr>
          <p:spPr>
            <a:xfrm rot="5400000">
              <a:off x="10074689" y="2506537"/>
              <a:ext cx="475488" cy="182880"/>
            </a:xfrm>
            <a:prstGeom prst="bentConnector2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Elbow Connector 102">
              <a:extLst>
                <a:ext uri="{FF2B5EF4-FFF2-40B4-BE49-F238E27FC236}">
                  <a16:creationId xmlns:a16="http://schemas.microsoft.com/office/drawing/2014/main" id="{1DACA926-EB41-4487-9E6C-931D1686D877}"/>
                </a:ext>
              </a:extLst>
            </p:cNvPr>
            <p:cNvCxnSpPr/>
            <p:nvPr/>
          </p:nvCxnSpPr>
          <p:spPr>
            <a:xfrm rot="10800000" flipV="1">
              <a:off x="8688672" y="2918019"/>
              <a:ext cx="852393" cy="155448"/>
            </a:xfrm>
            <a:prstGeom prst="bentConnector2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Arrow Connector 370">
              <a:extLst>
                <a:ext uri="{FF2B5EF4-FFF2-40B4-BE49-F238E27FC236}">
                  <a16:creationId xmlns:a16="http://schemas.microsoft.com/office/drawing/2014/main" id="{F84A6737-92EC-405E-85F5-0F30084492EF}"/>
                </a:ext>
              </a:extLst>
            </p:cNvPr>
            <p:cNvCxnSpPr/>
            <p:nvPr/>
          </p:nvCxnSpPr>
          <p:spPr>
            <a:xfrm flipV="1">
              <a:off x="9001311" y="3266128"/>
              <a:ext cx="2130552" cy="764"/>
            </a:xfrm>
            <a:prstGeom prst="straightConnector1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id="{1BE44227-E0F9-4D63-A389-04BD308B57AD}"/>
                </a:ext>
              </a:extLst>
            </p:cNvPr>
            <p:cNvSpPr/>
            <p:nvPr/>
          </p:nvSpPr>
          <p:spPr>
            <a:xfrm>
              <a:off x="11146155" y="3460445"/>
              <a:ext cx="58400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b="1" dirty="0">
                  <a:latin typeface="+mj-lt"/>
                </a:rPr>
                <a:t>Internet</a:t>
              </a:r>
            </a:p>
          </p:txBody>
        </p:sp>
        <p:sp>
          <p:nvSpPr>
            <p:cNvPr id="373" name="Rectangle 372">
              <a:extLst>
                <a:ext uri="{FF2B5EF4-FFF2-40B4-BE49-F238E27FC236}">
                  <a16:creationId xmlns:a16="http://schemas.microsoft.com/office/drawing/2014/main" id="{55067FFA-F8F5-4CA5-BDBE-57C0860B5253}"/>
                </a:ext>
              </a:extLst>
            </p:cNvPr>
            <p:cNvSpPr/>
            <p:nvPr/>
          </p:nvSpPr>
          <p:spPr>
            <a:xfrm>
              <a:off x="9564815" y="2956745"/>
              <a:ext cx="67736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800" b="1" dirty="0">
                  <a:latin typeface="+mj-lt"/>
                </a:rPr>
                <a:t>Broadband Router</a:t>
              </a:r>
            </a:p>
          </p:txBody>
        </p:sp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7EC740FB-9055-488F-9AAC-7A692107DA99}"/>
                </a:ext>
              </a:extLst>
            </p:cNvPr>
            <p:cNvSpPr/>
            <p:nvPr/>
          </p:nvSpPr>
          <p:spPr>
            <a:xfrm>
              <a:off x="8100819" y="2444501"/>
              <a:ext cx="42351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800" b="1" dirty="0">
                  <a:latin typeface="+mj-lt"/>
                </a:rPr>
                <a:t>Users</a:t>
              </a:r>
            </a:p>
          </p:txBody>
        </p:sp>
        <p:sp>
          <p:nvSpPr>
            <p:cNvPr id="375" name="Rectangle 374">
              <a:extLst>
                <a:ext uri="{FF2B5EF4-FFF2-40B4-BE49-F238E27FC236}">
                  <a16:creationId xmlns:a16="http://schemas.microsoft.com/office/drawing/2014/main" id="{A103DDDE-1243-43B8-B60F-065A9759AB75}"/>
                </a:ext>
              </a:extLst>
            </p:cNvPr>
            <p:cNvSpPr/>
            <p:nvPr/>
          </p:nvSpPr>
          <p:spPr>
            <a:xfrm>
              <a:off x="9334000" y="2305703"/>
              <a:ext cx="54127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b="1" dirty="0">
                  <a:latin typeface="+mj-lt"/>
                </a:rPr>
                <a:t>Access Point </a:t>
              </a:r>
            </a:p>
          </p:txBody>
        </p:sp>
        <p:sp>
          <p:nvSpPr>
            <p:cNvPr id="376" name="Rectangle 375">
              <a:extLst>
                <a:ext uri="{FF2B5EF4-FFF2-40B4-BE49-F238E27FC236}">
                  <a16:creationId xmlns:a16="http://schemas.microsoft.com/office/drawing/2014/main" id="{D597052C-DE22-49AB-92CA-977756A2CF7D}"/>
                </a:ext>
              </a:extLst>
            </p:cNvPr>
            <p:cNvSpPr/>
            <p:nvPr/>
          </p:nvSpPr>
          <p:spPr>
            <a:xfrm>
              <a:off x="9898553" y="2314371"/>
              <a:ext cx="54127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800" b="1" dirty="0">
                  <a:latin typeface="+mj-lt"/>
                </a:rPr>
                <a:t>Access Point </a:t>
              </a:r>
            </a:p>
          </p:txBody>
        </p:sp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D68B6B36-41A7-4C26-83BA-1932A2C707DE}"/>
                </a:ext>
              </a:extLst>
            </p:cNvPr>
            <p:cNvSpPr/>
            <p:nvPr/>
          </p:nvSpPr>
          <p:spPr>
            <a:xfrm>
              <a:off x="11271740" y="2414163"/>
              <a:ext cx="42351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800" b="1" dirty="0">
                  <a:latin typeface="+mj-lt"/>
                </a:rPr>
                <a:t>Users</a:t>
              </a:r>
            </a:p>
          </p:txBody>
        </p:sp>
        <p:pic>
          <p:nvPicPr>
            <p:cNvPr id="378" name="Picture 2" descr="F:\Prashant DATA\ICONS\Web2.0 PNG Icons\Globe and Internet\Globe 1.png">
              <a:extLst>
                <a:ext uri="{FF2B5EF4-FFF2-40B4-BE49-F238E27FC236}">
                  <a16:creationId xmlns:a16="http://schemas.microsoft.com/office/drawing/2014/main" id="{DC637B56-80C3-4BA2-87A4-75174305D9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24865" y="2961167"/>
              <a:ext cx="583734" cy="5837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79" name="Group 378">
              <a:extLst>
                <a:ext uri="{FF2B5EF4-FFF2-40B4-BE49-F238E27FC236}">
                  <a16:creationId xmlns:a16="http://schemas.microsoft.com/office/drawing/2014/main" id="{72B5D85D-757D-40DB-BA19-83E7FED79D71}"/>
                </a:ext>
              </a:extLst>
            </p:cNvPr>
            <p:cNvGrpSpPr/>
            <p:nvPr/>
          </p:nvGrpSpPr>
          <p:grpSpPr>
            <a:xfrm>
              <a:off x="7949080" y="1375556"/>
              <a:ext cx="644730" cy="479923"/>
              <a:chOff x="12642764" y="2644257"/>
              <a:chExt cx="644730" cy="479923"/>
            </a:xfrm>
          </p:grpSpPr>
          <p:pic>
            <p:nvPicPr>
              <p:cNvPr id="388" name="Picture 387" descr="A close up of a sign&#10;&#10;Description automatically generated">
                <a:extLst>
                  <a:ext uri="{FF2B5EF4-FFF2-40B4-BE49-F238E27FC236}">
                    <a16:creationId xmlns:a16="http://schemas.microsoft.com/office/drawing/2014/main" id="{247AB061-3394-422C-9096-A437295094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944972" y="2764567"/>
                <a:ext cx="342522" cy="353159"/>
              </a:xfrm>
              <a:prstGeom prst="rect">
                <a:avLst/>
              </a:prstGeom>
            </p:spPr>
          </p:pic>
          <p:pic>
            <p:nvPicPr>
              <p:cNvPr id="389" name="Picture 388">
                <a:extLst>
                  <a:ext uri="{FF2B5EF4-FFF2-40B4-BE49-F238E27FC236}">
                    <a16:creationId xmlns:a16="http://schemas.microsoft.com/office/drawing/2014/main" id="{DA095872-43D6-4B24-8E25-3AA18B7341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42764" y="2644257"/>
                <a:ext cx="351793" cy="479923"/>
              </a:xfrm>
              <a:prstGeom prst="rect">
                <a:avLst/>
              </a:prstGeom>
            </p:spPr>
          </p:pic>
        </p:grp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3C03F5E5-1DC7-44B1-9B10-84F1D7BDEC5F}"/>
                </a:ext>
              </a:extLst>
            </p:cNvPr>
            <p:cNvGrpSpPr/>
            <p:nvPr/>
          </p:nvGrpSpPr>
          <p:grpSpPr>
            <a:xfrm>
              <a:off x="7949080" y="1910740"/>
              <a:ext cx="647546" cy="528305"/>
              <a:chOff x="7716473" y="2510560"/>
              <a:chExt cx="647546" cy="528305"/>
            </a:xfrm>
          </p:grpSpPr>
          <p:pic>
            <p:nvPicPr>
              <p:cNvPr id="386" name="Picture 385" descr="A close up of a sign&#10;&#10;Description automatically generated">
                <a:extLst>
                  <a:ext uri="{FF2B5EF4-FFF2-40B4-BE49-F238E27FC236}">
                    <a16:creationId xmlns:a16="http://schemas.microsoft.com/office/drawing/2014/main" id="{4E6438FD-39F9-4BBB-A068-E79D8F998C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21497" y="2685706"/>
                <a:ext cx="342522" cy="353159"/>
              </a:xfrm>
              <a:prstGeom prst="rect">
                <a:avLst/>
              </a:prstGeom>
            </p:spPr>
          </p:pic>
          <p:pic>
            <p:nvPicPr>
              <p:cNvPr id="387" name="Picture 386">
                <a:extLst>
                  <a:ext uri="{FF2B5EF4-FFF2-40B4-BE49-F238E27FC236}">
                    <a16:creationId xmlns:a16="http://schemas.microsoft.com/office/drawing/2014/main" id="{C286E331-CA44-4CD5-B459-31090064AF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16473" y="2510560"/>
                <a:ext cx="368584" cy="520698"/>
              </a:xfrm>
              <a:prstGeom prst="rect">
                <a:avLst/>
              </a:prstGeom>
            </p:spPr>
          </p:pic>
        </p:grp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2FD1A8EA-D581-4B03-BABA-19C81D83DF62}"/>
                </a:ext>
              </a:extLst>
            </p:cNvPr>
            <p:cNvGrpSpPr/>
            <p:nvPr/>
          </p:nvGrpSpPr>
          <p:grpSpPr>
            <a:xfrm>
              <a:off x="11195319" y="1995722"/>
              <a:ext cx="580949" cy="427055"/>
              <a:chOff x="12039895" y="1967660"/>
              <a:chExt cx="580949" cy="427055"/>
            </a:xfrm>
          </p:grpSpPr>
          <p:pic>
            <p:nvPicPr>
              <p:cNvPr id="384" name="Picture 383" descr="A close up of a screen&#10;&#10;Description automatically generated">
                <a:extLst>
                  <a:ext uri="{FF2B5EF4-FFF2-40B4-BE49-F238E27FC236}">
                    <a16:creationId xmlns:a16="http://schemas.microsoft.com/office/drawing/2014/main" id="{236D079C-6E1D-456E-9593-3F28FAD242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039895" y="2029001"/>
                <a:ext cx="356923" cy="365714"/>
              </a:xfrm>
              <a:prstGeom prst="rect">
                <a:avLst/>
              </a:prstGeom>
            </p:spPr>
          </p:pic>
          <p:pic>
            <p:nvPicPr>
              <p:cNvPr id="385" name="Picture 384">
                <a:extLst>
                  <a:ext uri="{FF2B5EF4-FFF2-40B4-BE49-F238E27FC236}">
                    <a16:creationId xmlns:a16="http://schemas.microsoft.com/office/drawing/2014/main" id="{9F7C2414-8E22-429B-8885-0C459C759D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332571" y="1967660"/>
                <a:ext cx="288273" cy="424431"/>
              </a:xfrm>
              <a:prstGeom prst="rect">
                <a:avLst/>
              </a:prstGeom>
            </p:spPr>
          </p:pic>
        </p:grpSp>
        <p:pic>
          <p:nvPicPr>
            <p:cNvPr id="382" name="Picture 381" descr="A screen shot of a computer&#10;&#10;Description automatically generated">
              <a:extLst>
                <a:ext uri="{FF2B5EF4-FFF2-40B4-BE49-F238E27FC236}">
                  <a16:creationId xmlns:a16="http://schemas.microsoft.com/office/drawing/2014/main" id="{E9C832C8-E101-4C64-8102-13E747624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02368" y="1535955"/>
              <a:ext cx="360688" cy="373125"/>
            </a:xfrm>
            <a:prstGeom prst="rect">
              <a:avLst/>
            </a:prstGeom>
          </p:spPr>
        </p:pic>
        <p:pic>
          <p:nvPicPr>
            <p:cNvPr id="383" name="Picture 382">
              <a:extLst>
                <a:ext uri="{FF2B5EF4-FFF2-40B4-BE49-F238E27FC236}">
                  <a16:creationId xmlns:a16="http://schemas.microsoft.com/office/drawing/2014/main" id="{04489A8A-BE40-417E-94D0-7ECD7458A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51451" y="1515330"/>
              <a:ext cx="300866" cy="409485"/>
            </a:xfrm>
            <a:prstGeom prst="rect">
              <a:avLst/>
            </a:prstGeom>
          </p:spPr>
        </p:pic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6F1E1BCF-C8FA-4555-92E9-E7375A170121}"/>
              </a:ext>
            </a:extLst>
          </p:cNvPr>
          <p:cNvGrpSpPr/>
          <p:nvPr/>
        </p:nvGrpSpPr>
        <p:grpSpPr>
          <a:xfrm>
            <a:off x="6781444" y="4180999"/>
            <a:ext cx="3827584" cy="2198689"/>
            <a:chOff x="7910800" y="4010747"/>
            <a:chExt cx="3827584" cy="2198689"/>
          </a:xfrm>
        </p:grpSpPr>
        <p:sp>
          <p:nvSpPr>
            <p:cNvPr id="317" name="Oval 7">
              <a:extLst>
                <a:ext uri="{FF2B5EF4-FFF2-40B4-BE49-F238E27FC236}">
                  <a16:creationId xmlns:a16="http://schemas.microsoft.com/office/drawing/2014/main" id="{A520E52A-43E6-46AA-89AC-358D0C2786F7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8054757" y="4073688"/>
              <a:ext cx="2060060" cy="2056995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18" name="Oval 8">
              <a:extLst>
                <a:ext uri="{FF2B5EF4-FFF2-40B4-BE49-F238E27FC236}">
                  <a16:creationId xmlns:a16="http://schemas.microsoft.com/office/drawing/2014/main" id="{FADF6902-2B3F-4A05-95C7-FF7A3D582948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8189507" y="4214696"/>
              <a:ext cx="1789482" cy="1786819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19" name="Oval 9">
              <a:extLst>
                <a:ext uri="{FF2B5EF4-FFF2-40B4-BE49-F238E27FC236}">
                  <a16:creationId xmlns:a16="http://schemas.microsoft.com/office/drawing/2014/main" id="{F85DA531-FE28-4AC4-BCE8-759AADA5A253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8338271" y="4369697"/>
              <a:ext cx="1504889" cy="1502651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20" name="Oval 10">
              <a:extLst>
                <a:ext uri="{FF2B5EF4-FFF2-40B4-BE49-F238E27FC236}">
                  <a16:creationId xmlns:a16="http://schemas.microsoft.com/office/drawing/2014/main" id="{E6F520A9-50B8-4756-8931-AF585A157BB7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8467631" y="4524698"/>
              <a:ext cx="1220297" cy="1218481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21" name="Oval 11">
              <a:extLst>
                <a:ext uri="{FF2B5EF4-FFF2-40B4-BE49-F238E27FC236}">
                  <a16:creationId xmlns:a16="http://schemas.microsoft.com/office/drawing/2014/main" id="{6E696401-478A-4590-9B88-61BE30D613D6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8616395" y="4673241"/>
              <a:ext cx="935705" cy="934313"/>
            </a:xfrm>
            <a:prstGeom prst="ellipse">
              <a:avLst/>
            </a:prstGeom>
            <a:solidFill>
              <a:srgbClr val="C0C0C0">
                <a:alpha val="50000"/>
              </a:srgbClr>
            </a:solidFill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322" name="Picture 42" descr="E:\Web2.0 PNG Icons\mon.png">
              <a:extLst>
                <a:ext uri="{FF2B5EF4-FFF2-40B4-BE49-F238E27FC236}">
                  <a16:creationId xmlns:a16="http://schemas.microsoft.com/office/drawing/2014/main" id="{82B4D40D-ECB3-425C-ADAB-04175F1BBF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14781" y="4179622"/>
              <a:ext cx="285514" cy="2896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3" name="Picture 44" descr="E:\Web2.0 PNG Icons\laptop10.png">
              <a:extLst>
                <a:ext uri="{FF2B5EF4-FFF2-40B4-BE49-F238E27FC236}">
                  <a16:creationId xmlns:a16="http://schemas.microsoft.com/office/drawing/2014/main" id="{D451407F-2334-46CB-ADFA-668CD99A8C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84687" y="4661322"/>
              <a:ext cx="353159" cy="3531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4" name="Picture 32" descr="E:\haja Premium\Wireless_Signal.png">
              <a:extLst>
                <a:ext uri="{FF2B5EF4-FFF2-40B4-BE49-F238E27FC236}">
                  <a16:creationId xmlns:a16="http://schemas.microsoft.com/office/drawing/2014/main" id="{90AC35B4-A851-44F5-B528-B63078E04D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393200">
              <a:off x="10782026" y="5069868"/>
              <a:ext cx="396297" cy="396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5" name="Picture 47" descr="C:\Users\conference\Desktop\1286526522_drive-harddisk-usb.png">
              <a:extLst>
                <a:ext uri="{FF2B5EF4-FFF2-40B4-BE49-F238E27FC236}">
                  <a16:creationId xmlns:a16="http://schemas.microsoft.com/office/drawing/2014/main" id="{1EFA9FDF-448C-48E3-9523-EAA32C722F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0341323" y="4843156"/>
              <a:ext cx="607277" cy="607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38A9FB90-6C93-496B-B340-AE46AF7777A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386637" y="4774449"/>
              <a:ext cx="10633" cy="670775"/>
            </a:xfrm>
            <a:prstGeom prst="line">
              <a:avLst/>
            </a:prstGeom>
            <a:ln w="19050"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7" name="Rectangle 326">
              <a:extLst>
                <a:ext uri="{FF2B5EF4-FFF2-40B4-BE49-F238E27FC236}">
                  <a16:creationId xmlns:a16="http://schemas.microsoft.com/office/drawing/2014/main" id="{2F0BFBBA-6055-4FAF-A386-57EE385DBD4A}"/>
                </a:ext>
              </a:extLst>
            </p:cNvPr>
            <p:cNvSpPr/>
            <p:nvPr/>
          </p:nvSpPr>
          <p:spPr>
            <a:xfrm>
              <a:off x="8039013" y="5017524"/>
              <a:ext cx="42351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800" b="1" dirty="0">
                  <a:latin typeface="+mj-lt"/>
                </a:rPr>
                <a:t>Users</a:t>
              </a:r>
            </a:p>
          </p:txBody>
        </p:sp>
        <p:sp>
          <p:nvSpPr>
            <p:cNvPr id="328" name="Rectangle 327">
              <a:extLst>
                <a:ext uri="{FF2B5EF4-FFF2-40B4-BE49-F238E27FC236}">
                  <a16:creationId xmlns:a16="http://schemas.microsoft.com/office/drawing/2014/main" id="{39699510-F7C8-4256-8F8D-6FCBE8BED27C}"/>
                </a:ext>
              </a:extLst>
            </p:cNvPr>
            <p:cNvSpPr/>
            <p:nvPr/>
          </p:nvSpPr>
          <p:spPr>
            <a:xfrm>
              <a:off x="11103274" y="5993992"/>
              <a:ext cx="635110" cy="21544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800" b="1" dirty="0">
                  <a:latin typeface="+mj-lt"/>
                </a:rPr>
                <a:t>Cell Tower</a:t>
              </a:r>
            </a:p>
          </p:txBody>
        </p:sp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071A9F42-AF09-45ED-A0BD-81EFE4F28308}"/>
                </a:ext>
              </a:extLst>
            </p:cNvPr>
            <p:cNvSpPr/>
            <p:nvPr/>
          </p:nvSpPr>
          <p:spPr>
            <a:xfrm>
              <a:off x="8735063" y="5386860"/>
              <a:ext cx="66396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800" b="1" dirty="0">
                  <a:latin typeface="+mj-lt"/>
                </a:rPr>
                <a:t>3G Hotspot</a:t>
              </a:r>
            </a:p>
          </p:txBody>
        </p:sp>
        <p:sp>
          <p:nvSpPr>
            <p:cNvPr id="330" name="Rectangle 329">
              <a:extLst>
                <a:ext uri="{FF2B5EF4-FFF2-40B4-BE49-F238E27FC236}">
                  <a16:creationId xmlns:a16="http://schemas.microsoft.com/office/drawing/2014/main" id="{DA039188-F0F5-4D97-949A-41AAC68AFA12}"/>
                </a:ext>
              </a:extLst>
            </p:cNvPr>
            <p:cNvSpPr/>
            <p:nvPr/>
          </p:nvSpPr>
          <p:spPr>
            <a:xfrm>
              <a:off x="11129663" y="4010747"/>
              <a:ext cx="53091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800" b="1" dirty="0">
                  <a:latin typeface="+mj-lt"/>
                </a:rPr>
                <a:t>Internet</a:t>
              </a: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28F3C49F-00CA-49A4-BDAC-1EF22390D767}"/>
                </a:ext>
              </a:extLst>
            </p:cNvPr>
            <p:cNvSpPr/>
            <p:nvPr/>
          </p:nvSpPr>
          <p:spPr>
            <a:xfrm>
              <a:off x="10326010" y="5470271"/>
              <a:ext cx="80663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800" b="1" dirty="0">
                  <a:latin typeface="+mj-lt"/>
                </a:rPr>
                <a:t>3G Connection</a:t>
              </a:r>
            </a:p>
          </p:txBody>
        </p:sp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47E1428F-4A31-406B-83A8-69C84EF7A5C7}"/>
                </a:ext>
              </a:extLst>
            </p:cNvPr>
            <p:cNvSpPr/>
            <p:nvPr/>
          </p:nvSpPr>
          <p:spPr>
            <a:xfrm>
              <a:off x="10356912" y="4812207"/>
              <a:ext cx="659155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800" b="1" dirty="0">
                  <a:latin typeface="+mj-lt"/>
                </a:rPr>
                <a:t>3G/4G USB</a:t>
              </a:r>
            </a:p>
          </p:txBody>
        </p: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496CD2B2-AB5B-4D17-A763-197798039CE4}"/>
                </a:ext>
              </a:extLst>
            </p:cNvPr>
            <p:cNvCxnSpPr/>
            <p:nvPr/>
          </p:nvCxnSpPr>
          <p:spPr>
            <a:xfrm>
              <a:off x="9823355" y="5164872"/>
              <a:ext cx="484632" cy="0"/>
            </a:xfrm>
            <a:prstGeom prst="line">
              <a:avLst/>
            </a:prstGeom>
            <a:ln w="28575"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4" name="Picture 61" descr="X:\Web2.0 PNG Icons\Haja Roger Shutterstock\u1.png">
              <a:extLst>
                <a:ext uri="{FF2B5EF4-FFF2-40B4-BE49-F238E27FC236}">
                  <a16:creationId xmlns:a16="http://schemas.microsoft.com/office/drawing/2014/main" id="{A0309DC6-6A23-4C20-AE9F-A2430933F1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16707" y="4067616"/>
              <a:ext cx="276182" cy="393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5" name="Picture 63" descr="E:\haja Premium\Laptop1.png">
              <a:extLst>
                <a:ext uri="{FF2B5EF4-FFF2-40B4-BE49-F238E27FC236}">
                  <a16:creationId xmlns:a16="http://schemas.microsoft.com/office/drawing/2014/main" id="{94289639-E9DF-46AB-B672-C582D8E866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22353" y="5853457"/>
              <a:ext cx="399245" cy="2834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6" name="Picture 2" descr="F:\Prashant DATA\ICONS\Web2.0 PNG Icons\Globe and Internet\Globe 1.png">
              <a:extLst>
                <a:ext uri="{FF2B5EF4-FFF2-40B4-BE49-F238E27FC236}">
                  <a16:creationId xmlns:a16="http://schemas.microsoft.com/office/drawing/2014/main" id="{EEBB4C00-10F7-4C1D-9C07-3C88C3BE1F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3253" y="4207109"/>
              <a:ext cx="583734" cy="5837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7" name="Picture 336">
              <a:extLst>
                <a:ext uri="{FF2B5EF4-FFF2-40B4-BE49-F238E27FC236}">
                  <a16:creationId xmlns:a16="http://schemas.microsoft.com/office/drawing/2014/main" id="{1BE74C1E-D181-4414-A34D-138BC4C38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1747" y="5357027"/>
              <a:ext cx="581102" cy="623155"/>
            </a:xfrm>
            <a:prstGeom prst="rect">
              <a:avLst/>
            </a:prstGeom>
          </p:spPr>
        </p:pic>
        <p:pic>
          <p:nvPicPr>
            <p:cNvPr id="338" name="Picture 337">
              <a:extLst>
                <a:ext uri="{FF2B5EF4-FFF2-40B4-BE49-F238E27FC236}">
                  <a16:creationId xmlns:a16="http://schemas.microsoft.com/office/drawing/2014/main" id="{3C61B1AC-5D8B-4CF6-ADC5-83A93E6CE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108" y="4121472"/>
              <a:ext cx="296037" cy="308908"/>
            </a:xfrm>
            <a:prstGeom prst="rect">
              <a:avLst/>
            </a:prstGeom>
          </p:spPr>
        </p:pic>
        <p:grpSp>
          <p:nvGrpSpPr>
            <p:cNvPr id="339" name="Group 338">
              <a:extLst>
                <a:ext uri="{FF2B5EF4-FFF2-40B4-BE49-F238E27FC236}">
                  <a16:creationId xmlns:a16="http://schemas.microsoft.com/office/drawing/2014/main" id="{5A6364EC-52CB-4D56-AE5E-FD2DDD9599CD}"/>
                </a:ext>
              </a:extLst>
            </p:cNvPr>
            <p:cNvGrpSpPr/>
            <p:nvPr/>
          </p:nvGrpSpPr>
          <p:grpSpPr>
            <a:xfrm>
              <a:off x="7993042" y="5694901"/>
              <a:ext cx="615655" cy="508649"/>
              <a:chOff x="7993042" y="5694901"/>
              <a:chExt cx="615655" cy="508649"/>
            </a:xfrm>
          </p:grpSpPr>
          <p:pic>
            <p:nvPicPr>
              <p:cNvPr id="353" name="Picture 352">
                <a:extLst>
                  <a:ext uri="{FF2B5EF4-FFF2-40B4-BE49-F238E27FC236}">
                    <a16:creationId xmlns:a16="http://schemas.microsoft.com/office/drawing/2014/main" id="{C43439C2-7910-4828-B746-D3B54703AA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97540" y="5792393"/>
                <a:ext cx="411157" cy="411157"/>
              </a:xfrm>
              <a:prstGeom prst="rect">
                <a:avLst/>
              </a:prstGeom>
            </p:spPr>
          </p:pic>
          <p:pic>
            <p:nvPicPr>
              <p:cNvPr id="354" name="Picture 353">
                <a:extLst>
                  <a:ext uri="{FF2B5EF4-FFF2-40B4-BE49-F238E27FC236}">
                    <a16:creationId xmlns:a16="http://schemas.microsoft.com/office/drawing/2014/main" id="{A87EBAB6-E9AC-4937-BF18-83E7D0FB48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93042" y="5694901"/>
                <a:ext cx="296037" cy="485595"/>
              </a:xfrm>
              <a:prstGeom prst="rect">
                <a:avLst/>
              </a:prstGeom>
            </p:spPr>
          </p:pic>
        </p:grpSp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3A470ED6-3201-4F1E-8F79-2841B60B61DC}"/>
                </a:ext>
              </a:extLst>
            </p:cNvPr>
            <p:cNvGrpSpPr/>
            <p:nvPr/>
          </p:nvGrpSpPr>
          <p:grpSpPr>
            <a:xfrm>
              <a:off x="7912073" y="5182372"/>
              <a:ext cx="549333" cy="470385"/>
              <a:chOff x="7912073" y="5182372"/>
              <a:chExt cx="549333" cy="470385"/>
            </a:xfrm>
          </p:grpSpPr>
          <p:pic>
            <p:nvPicPr>
              <p:cNvPr id="351" name="Picture 19" descr="C:\Users\conference\Desktop\ipad.png">
                <a:extLst>
                  <a:ext uri="{FF2B5EF4-FFF2-40B4-BE49-F238E27FC236}">
                    <a16:creationId xmlns:a16="http://schemas.microsoft.com/office/drawing/2014/main" id="{09D6C07D-E198-4017-AA33-CC082E4A77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9392" y="5252366"/>
                <a:ext cx="262014" cy="3347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2" name="Picture 351">
                <a:extLst>
                  <a:ext uri="{FF2B5EF4-FFF2-40B4-BE49-F238E27FC236}">
                    <a16:creationId xmlns:a16="http://schemas.microsoft.com/office/drawing/2014/main" id="{A15FA9C8-E013-488F-AA9B-BEF58086C3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12073" y="5182372"/>
                <a:ext cx="315930" cy="470385"/>
              </a:xfrm>
              <a:prstGeom prst="rect">
                <a:avLst/>
              </a:prstGeom>
            </p:spPr>
          </p:pic>
        </p:grpSp>
        <p:pic>
          <p:nvPicPr>
            <p:cNvPr id="341" name="Picture 340">
              <a:extLst>
                <a:ext uri="{FF2B5EF4-FFF2-40B4-BE49-F238E27FC236}">
                  <a16:creationId xmlns:a16="http://schemas.microsoft.com/office/drawing/2014/main" id="{BE6EE0D7-F1A6-4F5D-AA9B-B5C18899C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2365" y="4885329"/>
              <a:ext cx="515431" cy="524635"/>
            </a:xfrm>
            <a:prstGeom prst="rect">
              <a:avLst/>
            </a:prstGeom>
          </p:spPr>
        </p:pic>
        <p:pic>
          <p:nvPicPr>
            <p:cNvPr id="342" name="Picture 341">
              <a:extLst>
                <a:ext uri="{FF2B5EF4-FFF2-40B4-BE49-F238E27FC236}">
                  <a16:creationId xmlns:a16="http://schemas.microsoft.com/office/drawing/2014/main" id="{43DB60C4-0227-4297-B116-33025690F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5514" y="4716946"/>
              <a:ext cx="536010" cy="689784"/>
            </a:xfrm>
            <a:prstGeom prst="rect">
              <a:avLst/>
            </a:prstGeom>
          </p:spPr>
        </p:pic>
        <p:pic>
          <p:nvPicPr>
            <p:cNvPr id="343" name="Picture 342">
              <a:extLst>
                <a:ext uri="{FF2B5EF4-FFF2-40B4-BE49-F238E27FC236}">
                  <a16:creationId xmlns:a16="http://schemas.microsoft.com/office/drawing/2014/main" id="{F170C6CD-2091-4D07-9BAC-8336AD706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17655" y="5708540"/>
              <a:ext cx="302681" cy="426460"/>
            </a:xfrm>
            <a:prstGeom prst="rect">
              <a:avLst/>
            </a:prstGeom>
          </p:spPr>
        </p:pic>
        <p:grpSp>
          <p:nvGrpSpPr>
            <p:cNvPr id="344" name="Group 343">
              <a:extLst>
                <a:ext uri="{FF2B5EF4-FFF2-40B4-BE49-F238E27FC236}">
                  <a16:creationId xmlns:a16="http://schemas.microsoft.com/office/drawing/2014/main" id="{347B7BD0-709E-429B-8A55-12F389E6F4D4}"/>
                </a:ext>
              </a:extLst>
            </p:cNvPr>
            <p:cNvGrpSpPr/>
            <p:nvPr/>
          </p:nvGrpSpPr>
          <p:grpSpPr>
            <a:xfrm>
              <a:off x="9489338" y="5646891"/>
              <a:ext cx="570450" cy="441466"/>
              <a:chOff x="12022049" y="1927388"/>
              <a:chExt cx="627496" cy="485613"/>
            </a:xfrm>
          </p:grpSpPr>
          <p:pic>
            <p:nvPicPr>
              <p:cNvPr id="349" name="Picture 348" descr="A close up of a screen&#10;&#10;Description automatically generated">
                <a:extLst>
                  <a:ext uri="{FF2B5EF4-FFF2-40B4-BE49-F238E27FC236}">
                    <a16:creationId xmlns:a16="http://schemas.microsoft.com/office/drawing/2014/main" id="{00EC7F51-363D-4246-8A90-00EB63A9BD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022049" y="2010716"/>
                <a:ext cx="392615" cy="402285"/>
              </a:xfrm>
              <a:prstGeom prst="rect">
                <a:avLst/>
              </a:prstGeom>
            </p:spPr>
          </p:pic>
          <p:pic>
            <p:nvPicPr>
              <p:cNvPr id="350" name="Picture 349">
                <a:extLst>
                  <a:ext uri="{FF2B5EF4-FFF2-40B4-BE49-F238E27FC236}">
                    <a16:creationId xmlns:a16="http://schemas.microsoft.com/office/drawing/2014/main" id="{2135FC61-B218-4DE0-93F0-7DAC13F3F3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332444" y="1927388"/>
                <a:ext cx="317101" cy="466874"/>
              </a:xfrm>
              <a:prstGeom prst="rect">
                <a:avLst/>
              </a:prstGeom>
            </p:spPr>
          </p:pic>
        </p:grpSp>
        <p:pic>
          <p:nvPicPr>
            <p:cNvPr id="345" name="Picture 344" descr="A close up of a womans face&#10;&#10;Description automatically generated">
              <a:extLst>
                <a:ext uri="{FF2B5EF4-FFF2-40B4-BE49-F238E27FC236}">
                  <a16:creationId xmlns:a16="http://schemas.microsoft.com/office/drawing/2014/main" id="{C48616B5-A71E-42FC-B40A-FD380DA9F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0800" y="4542327"/>
              <a:ext cx="297846" cy="439322"/>
            </a:xfrm>
            <a:prstGeom prst="rect">
              <a:avLst/>
            </a:prstGeom>
          </p:spPr>
        </p:pic>
        <p:pic>
          <p:nvPicPr>
            <p:cNvPr id="346" name="Picture 345">
              <a:extLst>
                <a:ext uri="{FF2B5EF4-FFF2-40B4-BE49-F238E27FC236}">
                  <a16:creationId xmlns:a16="http://schemas.microsoft.com/office/drawing/2014/main" id="{C956CCC2-72E2-40D5-B955-4A0FF4C26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3412" y="4055053"/>
              <a:ext cx="319812" cy="436294"/>
            </a:xfrm>
            <a:prstGeom prst="rect">
              <a:avLst/>
            </a:prstGeom>
          </p:spPr>
        </p:pic>
        <p:pic>
          <p:nvPicPr>
            <p:cNvPr id="347" name="Picture 346" descr="A close up of a screen&#10;&#10;Description automatically generated">
              <a:extLst>
                <a:ext uri="{FF2B5EF4-FFF2-40B4-BE49-F238E27FC236}">
                  <a16:creationId xmlns:a16="http://schemas.microsoft.com/office/drawing/2014/main" id="{2C1A02D7-6B71-4BC1-AAE0-8D16C4046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36481" y="4158610"/>
              <a:ext cx="497500" cy="310938"/>
            </a:xfrm>
            <a:prstGeom prst="rect">
              <a:avLst/>
            </a:prstGeom>
          </p:spPr>
        </p:pic>
        <p:pic>
          <p:nvPicPr>
            <p:cNvPr id="348" name="Picture 347">
              <a:extLst>
                <a:ext uri="{FF2B5EF4-FFF2-40B4-BE49-F238E27FC236}">
                  <a16:creationId xmlns:a16="http://schemas.microsoft.com/office/drawing/2014/main" id="{25393798-450F-439E-98DA-5AEB86AE3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9360" y="4074090"/>
              <a:ext cx="297021" cy="426788"/>
            </a:xfrm>
            <a:prstGeom prst="rect">
              <a:avLst/>
            </a:prstGeom>
          </p:spPr>
        </p:pic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D01B8BA3-5649-45AF-BA7C-E05A905AE6FC}"/>
              </a:ext>
            </a:extLst>
          </p:cNvPr>
          <p:cNvGrpSpPr/>
          <p:nvPr/>
        </p:nvGrpSpPr>
        <p:grpSpPr>
          <a:xfrm>
            <a:off x="1688544" y="4322760"/>
            <a:ext cx="3888592" cy="1920240"/>
            <a:chOff x="3496787" y="4152508"/>
            <a:chExt cx="3888592" cy="1920240"/>
          </a:xfrm>
        </p:grpSpPr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A53C29CE-B641-4F13-B536-C29EF43E466E}"/>
                </a:ext>
              </a:extLst>
            </p:cNvPr>
            <p:cNvSpPr/>
            <p:nvPr/>
          </p:nvSpPr>
          <p:spPr bwMode="auto">
            <a:xfrm>
              <a:off x="3540879" y="4152508"/>
              <a:ext cx="1828800" cy="1920240"/>
            </a:xfrm>
            <a:prstGeom prst="rect">
              <a:avLst/>
            </a:prstGeom>
            <a:solidFill>
              <a:schemeClr val="bg1"/>
            </a:solidFill>
            <a:ln>
              <a:noFill/>
              <a:prstDash val="sysDot"/>
            </a:ln>
            <a:effectLst>
              <a:innerShdw blurRad="114300">
                <a:prstClr val="black"/>
              </a:innerShdw>
            </a:effectLst>
          </p:spPr>
          <p:txBody>
            <a:bodyPr wrap="none" rtlCol="0" anchor="ctr"/>
            <a:lstStyle/>
            <a:p>
              <a:pPr algn="ctr"/>
              <a:endParaRPr lang="en-US" dirty="0"/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02DF0565-5DA2-4924-92C4-EF782AD63AAD}"/>
                </a:ext>
              </a:extLst>
            </p:cNvPr>
            <p:cNvSpPr/>
            <p:nvPr/>
          </p:nvSpPr>
          <p:spPr bwMode="auto">
            <a:xfrm>
              <a:off x="5526464" y="4152508"/>
              <a:ext cx="1828800" cy="1920240"/>
            </a:xfrm>
            <a:prstGeom prst="rect">
              <a:avLst/>
            </a:prstGeom>
            <a:solidFill>
              <a:schemeClr val="bg1"/>
            </a:solidFill>
            <a:ln>
              <a:noFill/>
              <a:prstDash val="sysDot"/>
            </a:ln>
            <a:effectLst>
              <a:innerShdw blurRad="114300">
                <a:prstClr val="black"/>
              </a:innerShdw>
            </a:effectLst>
          </p:spPr>
          <p:txBody>
            <a:bodyPr wrap="none" rtlCol="0" anchor="ctr"/>
            <a:lstStyle/>
            <a:p>
              <a:pPr algn="ctr"/>
              <a:endParaRPr lang="en-US" dirty="0"/>
            </a:p>
          </p:txBody>
        </p:sp>
        <p:sp>
          <p:nvSpPr>
            <p:cNvPr id="270" name="Oval 7">
              <a:extLst>
                <a:ext uri="{FF2B5EF4-FFF2-40B4-BE49-F238E27FC236}">
                  <a16:creationId xmlns:a16="http://schemas.microsoft.com/office/drawing/2014/main" id="{4E857F94-2D8D-45E4-89EA-3638018B36EA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5251030" y="4316022"/>
              <a:ext cx="1602601" cy="1600217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1" name="Oval 8">
              <a:extLst>
                <a:ext uri="{FF2B5EF4-FFF2-40B4-BE49-F238E27FC236}">
                  <a16:creationId xmlns:a16="http://schemas.microsoft.com/office/drawing/2014/main" id="{76C51673-A451-4772-9AC6-67B0CC12DD70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5355857" y="4425718"/>
              <a:ext cx="1392107" cy="1390037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2" name="Oval 9">
              <a:extLst>
                <a:ext uri="{FF2B5EF4-FFF2-40B4-BE49-F238E27FC236}">
                  <a16:creationId xmlns:a16="http://schemas.microsoft.com/office/drawing/2014/main" id="{38C61800-B5BA-433D-B557-DE9B2861487B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5471587" y="4546299"/>
              <a:ext cx="1170712" cy="1168971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3" name="Oval 10">
              <a:extLst>
                <a:ext uri="{FF2B5EF4-FFF2-40B4-BE49-F238E27FC236}">
                  <a16:creationId xmlns:a16="http://schemas.microsoft.com/office/drawing/2014/main" id="{E9A0746E-F7D1-4175-945E-DFB4FE1F4D77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5572221" y="4666881"/>
              <a:ext cx="949317" cy="947904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4" name="Oval 11">
              <a:extLst>
                <a:ext uri="{FF2B5EF4-FFF2-40B4-BE49-F238E27FC236}">
                  <a16:creationId xmlns:a16="http://schemas.microsoft.com/office/drawing/2014/main" id="{41C0E745-A50E-44AB-A32B-C2054A624CAF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5687950" y="4782438"/>
              <a:ext cx="727921" cy="726838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5" name="Oval 7">
              <a:extLst>
                <a:ext uri="{FF2B5EF4-FFF2-40B4-BE49-F238E27FC236}">
                  <a16:creationId xmlns:a16="http://schemas.microsoft.com/office/drawing/2014/main" id="{A038AD4B-172F-4EAF-B9F7-2E67DBB7D32B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3980705" y="4316022"/>
              <a:ext cx="1602601" cy="1600217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" name="Oval 8">
              <a:extLst>
                <a:ext uri="{FF2B5EF4-FFF2-40B4-BE49-F238E27FC236}">
                  <a16:creationId xmlns:a16="http://schemas.microsoft.com/office/drawing/2014/main" id="{2E2AA793-EE63-460C-9908-DBAD7A417246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4085532" y="4425718"/>
              <a:ext cx="1392107" cy="1390037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7" name="Oval 9">
              <a:extLst>
                <a:ext uri="{FF2B5EF4-FFF2-40B4-BE49-F238E27FC236}">
                  <a16:creationId xmlns:a16="http://schemas.microsoft.com/office/drawing/2014/main" id="{74E6099A-7025-490F-A56E-5C5D918B8A02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4201262" y="4546299"/>
              <a:ext cx="1170712" cy="1168971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8" name="Oval 10">
              <a:extLst>
                <a:ext uri="{FF2B5EF4-FFF2-40B4-BE49-F238E27FC236}">
                  <a16:creationId xmlns:a16="http://schemas.microsoft.com/office/drawing/2014/main" id="{3EEB1499-8C01-458F-9B9A-F6CD03882A53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4301896" y="4666881"/>
              <a:ext cx="949317" cy="947904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9" name="Oval 11">
              <a:extLst>
                <a:ext uri="{FF2B5EF4-FFF2-40B4-BE49-F238E27FC236}">
                  <a16:creationId xmlns:a16="http://schemas.microsoft.com/office/drawing/2014/main" id="{D7CFE835-4FFF-4BE2-9607-D4F13F2C4B0B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4417625" y="4782438"/>
              <a:ext cx="727921" cy="726838"/>
            </a:xfrm>
            <a:prstGeom prst="ellipse">
              <a:avLst/>
            </a:prstGeom>
            <a:noFill/>
            <a:ln w="9525" algn="ctr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>
                      <a:alpha val="5000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C0C0C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280" name="Picture 21" descr="X:\Web2.0 PNG Icons\Haja Roger Shutterstock\dos.png">
              <a:extLst>
                <a:ext uri="{FF2B5EF4-FFF2-40B4-BE49-F238E27FC236}">
                  <a16:creationId xmlns:a16="http://schemas.microsoft.com/office/drawing/2014/main" id="{43FFDC01-5935-460C-ABB2-288CC2194F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3498" y="4354776"/>
              <a:ext cx="389485" cy="3222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1" name="Picture 28" descr="E:\Web2.0 PNG Icons\Laptop1.png">
              <a:extLst>
                <a:ext uri="{FF2B5EF4-FFF2-40B4-BE49-F238E27FC236}">
                  <a16:creationId xmlns:a16="http://schemas.microsoft.com/office/drawing/2014/main" id="{79A06890-3EAB-48F8-BA8C-B921691162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3566" y="5628915"/>
              <a:ext cx="395335" cy="3162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2" name="Picture 32" descr="E:\haja Premium\Wireless_Signal.png">
              <a:extLst>
                <a:ext uri="{FF2B5EF4-FFF2-40B4-BE49-F238E27FC236}">
                  <a16:creationId xmlns:a16="http://schemas.microsoft.com/office/drawing/2014/main" id="{63193877-BD08-4ECC-A4BA-597197960B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583931" y="4904795"/>
              <a:ext cx="527472" cy="527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3" name="Picture 8" descr="E:\Icon Shock\CLEAN\Networking\router_256.png">
              <a:extLst>
                <a:ext uri="{FF2B5EF4-FFF2-40B4-BE49-F238E27FC236}">
                  <a16:creationId xmlns:a16="http://schemas.microsoft.com/office/drawing/2014/main" id="{0E1263B6-7CAD-497A-9FC1-A86292507A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6804" y="4773581"/>
              <a:ext cx="776950" cy="776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4" name="Picture 32" descr="E:\haja Premium\Wireless_Signal.png">
              <a:extLst>
                <a:ext uri="{FF2B5EF4-FFF2-40B4-BE49-F238E27FC236}">
                  <a16:creationId xmlns:a16="http://schemas.microsoft.com/office/drawing/2014/main" id="{E8EADE28-AF01-479C-B40C-F69DCA07F9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5776359" y="4918868"/>
              <a:ext cx="527472" cy="527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5" name="Picture 8" descr="E:\Icon Shock\CLEAN\Networking\router_256.png">
              <a:extLst>
                <a:ext uri="{FF2B5EF4-FFF2-40B4-BE49-F238E27FC236}">
                  <a16:creationId xmlns:a16="http://schemas.microsoft.com/office/drawing/2014/main" id="{90F5B7E0-F7D3-4AEB-B63F-2BFF5719EB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1232" y="4787654"/>
              <a:ext cx="776950" cy="776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6" name="Picture 33" descr="E:\Icon Shock\CLEAN\Networking\commutator_256.png">
              <a:extLst>
                <a:ext uri="{FF2B5EF4-FFF2-40B4-BE49-F238E27FC236}">
                  <a16:creationId xmlns:a16="http://schemas.microsoft.com/office/drawing/2014/main" id="{28E3DA00-047E-45C8-9213-D8DFA6429A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6331" y="4253016"/>
              <a:ext cx="482425" cy="482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87" name="Elbow Connector 137">
              <a:extLst>
                <a:ext uri="{FF2B5EF4-FFF2-40B4-BE49-F238E27FC236}">
                  <a16:creationId xmlns:a16="http://schemas.microsoft.com/office/drawing/2014/main" id="{BA8D0BC6-0A4D-4DF1-8E17-5CC745B5423C}"/>
                </a:ext>
              </a:extLst>
            </p:cNvPr>
            <p:cNvCxnSpPr/>
            <p:nvPr/>
          </p:nvCxnSpPr>
          <p:spPr>
            <a:xfrm rot="16200000" flipV="1">
              <a:off x="4116054" y="4692289"/>
              <a:ext cx="457200" cy="118872"/>
            </a:xfrm>
            <a:prstGeom prst="bentConnector2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Elbow Connector 138">
              <a:extLst>
                <a:ext uri="{FF2B5EF4-FFF2-40B4-BE49-F238E27FC236}">
                  <a16:creationId xmlns:a16="http://schemas.microsoft.com/office/drawing/2014/main" id="{B80E0B04-0666-4BE3-B73D-9389350286EC}"/>
                </a:ext>
              </a:extLst>
            </p:cNvPr>
            <p:cNvCxnSpPr/>
            <p:nvPr/>
          </p:nvCxnSpPr>
          <p:spPr>
            <a:xfrm rot="5400000" flipH="1" flipV="1">
              <a:off x="4430187" y="4694347"/>
              <a:ext cx="457200" cy="118872"/>
            </a:xfrm>
            <a:prstGeom prst="bentConnector2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Elbow Connector 139">
              <a:extLst>
                <a:ext uri="{FF2B5EF4-FFF2-40B4-BE49-F238E27FC236}">
                  <a16:creationId xmlns:a16="http://schemas.microsoft.com/office/drawing/2014/main" id="{5C3C7A31-0AAF-4A56-8DFE-7911EAC3CE20}"/>
                </a:ext>
              </a:extLst>
            </p:cNvPr>
            <p:cNvCxnSpPr/>
            <p:nvPr/>
          </p:nvCxnSpPr>
          <p:spPr>
            <a:xfrm rot="5400000">
              <a:off x="4116179" y="5455913"/>
              <a:ext cx="457200" cy="118872"/>
            </a:xfrm>
            <a:prstGeom prst="bentConnector2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Elbow Connector 140">
              <a:extLst>
                <a:ext uri="{FF2B5EF4-FFF2-40B4-BE49-F238E27FC236}">
                  <a16:creationId xmlns:a16="http://schemas.microsoft.com/office/drawing/2014/main" id="{60518B4E-BD27-4258-B5DD-C750E2B59D1B}"/>
                </a:ext>
              </a:extLst>
            </p:cNvPr>
            <p:cNvCxnSpPr/>
            <p:nvPr/>
          </p:nvCxnSpPr>
          <p:spPr>
            <a:xfrm rot="16200000" flipH="1">
              <a:off x="4430312" y="5457971"/>
              <a:ext cx="457200" cy="118872"/>
            </a:xfrm>
            <a:prstGeom prst="bentConnector2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Elbow Connector 142">
              <a:extLst>
                <a:ext uri="{FF2B5EF4-FFF2-40B4-BE49-F238E27FC236}">
                  <a16:creationId xmlns:a16="http://schemas.microsoft.com/office/drawing/2014/main" id="{2B2950B3-9125-435D-A98C-9A228961FDF1}"/>
                </a:ext>
              </a:extLst>
            </p:cNvPr>
            <p:cNvCxnSpPr/>
            <p:nvPr/>
          </p:nvCxnSpPr>
          <p:spPr>
            <a:xfrm rot="16200000" flipV="1">
              <a:off x="6054977" y="4694347"/>
              <a:ext cx="457200" cy="118872"/>
            </a:xfrm>
            <a:prstGeom prst="bentConnector2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Elbow Connector 143">
              <a:extLst>
                <a:ext uri="{FF2B5EF4-FFF2-40B4-BE49-F238E27FC236}">
                  <a16:creationId xmlns:a16="http://schemas.microsoft.com/office/drawing/2014/main" id="{A08A44C6-2961-4C4F-9F6E-E3341FA4B874}"/>
                </a:ext>
              </a:extLst>
            </p:cNvPr>
            <p:cNvCxnSpPr/>
            <p:nvPr/>
          </p:nvCxnSpPr>
          <p:spPr>
            <a:xfrm rot="5400000" flipH="1" flipV="1">
              <a:off x="6369110" y="4696405"/>
              <a:ext cx="457200" cy="118872"/>
            </a:xfrm>
            <a:prstGeom prst="bentConnector2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Elbow Connector 144">
              <a:extLst>
                <a:ext uri="{FF2B5EF4-FFF2-40B4-BE49-F238E27FC236}">
                  <a16:creationId xmlns:a16="http://schemas.microsoft.com/office/drawing/2014/main" id="{7963F582-AE92-4991-8360-9DA223A244DB}"/>
                </a:ext>
              </a:extLst>
            </p:cNvPr>
            <p:cNvCxnSpPr/>
            <p:nvPr/>
          </p:nvCxnSpPr>
          <p:spPr>
            <a:xfrm rot="5400000">
              <a:off x="6055102" y="5457971"/>
              <a:ext cx="457200" cy="118872"/>
            </a:xfrm>
            <a:prstGeom prst="bentConnector2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Elbow Connector 145">
              <a:extLst>
                <a:ext uri="{FF2B5EF4-FFF2-40B4-BE49-F238E27FC236}">
                  <a16:creationId xmlns:a16="http://schemas.microsoft.com/office/drawing/2014/main" id="{E2056A7F-3BB3-4C49-916F-163D5187799F}"/>
                </a:ext>
              </a:extLst>
            </p:cNvPr>
            <p:cNvCxnSpPr/>
            <p:nvPr/>
          </p:nvCxnSpPr>
          <p:spPr>
            <a:xfrm rot="16200000" flipH="1">
              <a:off x="6369235" y="5460029"/>
              <a:ext cx="457200" cy="118872"/>
            </a:xfrm>
            <a:prstGeom prst="bentConnector2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93CE2E26-E75A-4AB3-9313-7FB65614ABAC}"/>
                </a:ext>
              </a:extLst>
            </p:cNvPr>
            <p:cNvSpPr/>
            <p:nvPr/>
          </p:nvSpPr>
          <p:spPr>
            <a:xfrm>
              <a:off x="6708019" y="5001839"/>
              <a:ext cx="67736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b="1" dirty="0">
                  <a:latin typeface="+mj-lt"/>
                </a:rPr>
                <a:t>Broadband Router</a:t>
              </a:r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91C7F8C8-475A-4F7C-95B1-E5E461DC5C10}"/>
                </a:ext>
              </a:extLst>
            </p:cNvPr>
            <p:cNvSpPr/>
            <p:nvPr/>
          </p:nvSpPr>
          <p:spPr>
            <a:xfrm>
              <a:off x="3496787" y="5008017"/>
              <a:ext cx="67736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800" b="1" dirty="0">
                  <a:latin typeface="+mj-lt"/>
                </a:rPr>
                <a:t>Broadband Router</a:t>
              </a:r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DC135B31-2A5F-4EC0-9BAD-20DA2262265A}"/>
                </a:ext>
              </a:extLst>
            </p:cNvPr>
            <p:cNvSpPr/>
            <p:nvPr/>
          </p:nvSpPr>
          <p:spPr>
            <a:xfrm>
              <a:off x="4116599" y="4163639"/>
              <a:ext cx="67736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800" b="1" dirty="0">
                  <a:latin typeface="+mj-lt"/>
                </a:rPr>
                <a:t>LAN 1</a:t>
              </a:r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FE6CF53D-5CFC-4C46-A7A1-8409C8D9C2F2}"/>
                </a:ext>
              </a:extLst>
            </p:cNvPr>
            <p:cNvSpPr/>
            <p:nvPr/>
          </p:nvSpPr>
          <p:spPr>
            <a:xfrm>
              <a:off x="6102184" y="4163639"/>
              <a:ext cx="67736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800" b="1" dirty="0">
                  <a:latin typeface="+mj-lt"/>
                </a:rPr>
                <a:t>LAN 2</a:t>
              </a:r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F725B645-3282-498C-8EB0-B2F1D424621B}"/>
                </a:ext>
              </a:extLst>
            </p:cNvPr>
            <p:cNvSpPr/>
            <p:nvPr/>
          </p:nvSpPr>
          <p:spPr>
            <a:xfrm>
              <a:off x="5373390" y="4164160"/>
              <a:ext cx="153074" cy="19085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00" name="Picture 299">
              <a:extLst>
                <a:ext uri="{FF2B5EF4-FFF2-40B4-BE49-F238E27FC236}">
                  <a16:creationId xmlns:a16="http://schemas.microsoft.com/office/drawing/2014/main" id="{1C017A07-806E-4A96-A6A8-996D5F3AC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9804" y="4203774"/>
              <a:ext cx="326723" cy="469467"/>
            </a:xfrm>
            <a:prstGeom prst="rect">
              <a:avLst/>
            </a:prstGeom>
          </p:spPr>
        </p:pic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4C68B9D6-0A63-418A-8FA0-15A42F75AB40}"/>
                </a:ext>
              </a:extLst>
            </p:cNvPr>
            <p:cNvGrpSpPr/>
            <p:nvPr/>
          </p:nvGrpSpPr>
          <p:grpSpPr>
            <a:xfrm>
              <a:off x="6608019" y="4248607"/>
              <a:ext cx="664100" cy="480169"/>
              <a:chOff x="-607016" y="2753502"/>
              <a:chExt cx="664100" cy="480169"/>
            </a:xfrm>
          </p:grpSpPr>
          <p:pic>
            <p:nvPicPr>
              <p:cNvPr id="315" name="Picture 314">
                <a:extLst>
                  <a:ext uri="{FF2B5EF4-FFF2-40B4-BE49-F238E27FC236}">
                    <a16:creationId xmlns:a16="http://schemas.microsoft.com/office/drawing/2014/main" id="{C1BC161F-77D3-4CB0-9291-34BB4CBB13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07016" y="2817416"/>
                <a:ext cx="461559" cy="416255"/>
              </a:xfrm>
              <a:prstGeom prst="rect">
                <a:avLst/>
              </a:prstGeom>
            </p:spPr>
          </p:pic>
          <p:pic>
            <p:nvPicPr>
              <p:cNvPr id="316" name="Picture 315">
                <a:extLst>
                  <a:ext uri="{FF2B5EF4-FFF2-40B4-BE49-F238E27FC236}">
                    <a16:creationId xmlns:a16="http://schemas.microsoft.com/office/drawing/2014/main" id="{62EC00E7-0319-42D3-97BB-0C5F26DBF7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34273" y="2753502"/>
                <a:ext cx="291357" cy="472723"/>
              </a:xfrm>
              <a:prstGeom prst="rect">
                <a:avLst/>
              </a:prstGeom>
            </p:spPr>
          </p:pic>
        </p:grpSp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FF9D5B01-3B0F-41CF-8023-DC55685BE8A9}"/>
                </a:ext>
              </a:extLst>
            </p:cNvPr>
            <p:cNvGrpSpPr/>
            <p:nvPr/>
          </p:nvGrpSpPr>
          <p:grpSpPr>
            <a:xfrm>
              <a:off x="4790315" y="4194080"/>
              <a:ext cx="531537" cy="440425"/>
              <a:chOff x="-517427" y="3450833"/>
              <a:chExt cx="643160" cy="532914"/>
            </a:xfrm>
          </p:grpSpPr>
          <p:pic>
            <p:nvPicPr>
              <p:cNvPr id="313" name="Picture 312">
                <a:extLst>
                  <a:ext uri="{FF2B5EF4-FFF2-40B4-BE49-F238E27FC236}">
                    <a16:creationId xmlns:a16="http://schemas.microsoft.com/office/drawing/2014/main" id="{2F0ED73C-E3D2-4B97-8A56-D3E54D4D6E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41095" y="3450833"/>
                <a:ext cx="366828" cy="521283"/>
              </a:xfrm>
              <a:prstGeom prst="rect">
                <a:avLst/>
              </a:prstGeom>
            </p:spPr>
          </p:pic>
          <p:pic>
            <p:nvPicPr>
              <p:cNvPr id="314" name="Picture 313">
                <a:extLst>
                  <a:ext uri="{FF2B5EF4-FFF2-40B4-BE49-F238E27FC236}">
                    <a16:creationId xmlns:a16="http://schemas.microsoft.com/office/drawing/2014/main" id="{727ABF86-79EF-41F9-B554-EBE2F6D25F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17427" y="3549940"/>
                <a:ext cx="330945" cy="433807"/>
              </a:xfrm>
              <a:prstGeom prst="rect">
                <a:avLst/>
              </a:prstGeom>
            </p:spPr>
          </p:pic>
        </p:grpSp>
        <p:grpSp>
          <p:nvGrpSpPr>
            <p:cNvPr id="303" name="Group 302">
              <a:extLst>
                <a:ext uri="{FF2B5EF4-FFF2-40B4-BE49-F238E27FC236}">
                  <a16:creationId xmlns:a16="http://schemas.microsoft.com/office/drawing/2014/main" id="{E6A1123A-0238-4B36-AD19-367FE0A875B3}"/>
                </a:ext>
              </a:extLst>
            </p:cNvPr>
            <p:cNvGrpSpPr/>
            <p:nvPr/>
          </p:nvGrpSpPr>
          <p:grpSpPr>
            <a:xfrm>
              <a:off x="6672841" y="5451383"/>
              <a:ext cx="577247" cy="524573"/>
              <a:chOff x="6655423" y="5451383"/>
              <a:chExt cx="577247" cy="524573"/>
            </a:xfrm>
          </p:grpSpPr>
          <p:pic>
            <p:nvPicPr>
              <p:cNvPr id="311" name="Picture 310">
                <a:extLst>
                  <a:ext uri="{FF2B5EF4-FFF2-40B4-BE49-F238E27FC236}">
                    <a16:creationId xmlns:a16="http://schemas.microsoft.com/office/drawing/2014/main" id="{C3F6CEC3-2909-48F8-B801-410C302395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55423" y="5451383"/>
                <a:ext cx="274105" cy="479684"/>
              </a:xfrm>
              <a:prstGeom prst="rect">
                <a:avLst/>
              </a:prstGeom>
            </p:spPr>
          </p:pic>
          <p:pic>
            <p:nvPicPr>
              <p:cNvPr id="312" name="Picture 311">
                <a:extLst>
                  <a:ext uri="{FF2B5EF4-FFF2-40B4-BE49-F238E27FC236}">
                    <a16:creationId xmlns:a16="http://schemas.microsoft.com/office/drawing/2014/main" id="{7A2CBAF5-6DA6-472C-B33D-4B76804E66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68622" y="5480479"/>
                <a:ext cx="364048" cy="495477"/>
              </a:xfrm>
              <a:prstGeom prst="rect">
                <a:avLst/>
              </a:prstGeom>
            </p:spPr>
          </p:pic>
        </p:grpSp>
        <p:grpSp>
          <p:nvGrpSpPr>
            <p:cNvPr id="304" name="Group 303">
              <a:extLst>
                <a:ext uri="{FF2B5EF4-FFF2-40B4-BE49-F238E27FC236}">
                  <a16:creationId xmlns:a16="http://schemas.microsoft.com/office/drawing/2014/main" id="{23EB5448-C26D-4C6D-AAE7-510893814737}"/>
                </a:ext>
              </a:extLst>
            </p:cNvPr>
            <p:cNvGrpSpPr/>
            <p:nvPr/>
          </p:nvGrpSpPr>
          <p:grpSpPr>
            <a:xfrm>
              <a:off x="5651869" y="5490997"/>
              <a:ext cx="633904" cy="466874"/>
              <a:chOff x="5634451" y="5490997"/>
              <a:chExt cx="633904" cy="466874"/>
            </a:xfrm>
          </p:grpSpPr>
          <p:pic>
            <p:nvPicPr>
              <p:cNvPr id="309" name="Picture 308">
                <a:extLst>
                  <a:ext uri="{FF2B5EF4-FFF2-40B4-BE49-F238E27FC236}">
                    <a16:creationId xmlns:a16="http://schemas.microsoft.com/office/drawing/2014/main" id="{1E15BDC1-7CA9-4B7D-A379-E82F3FC66D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32279" y="5650732"/>
                <a:ext cx="436076" cy="280335"/>
              </a:xfrm>
              <a:prstGeom prst="rect">
                <a:avLst/>
              </a:prstGeom>
            </p:spPr>
          </p:pic>
          <p:pic>
            <p:nvPicPr>
              <p:cNvPr id="310" name="Picture 309">
                <a:extLst>
                  <a:ext uri="{FF2B5EF4-FFF2-40B4-BE49-F238E27FC236}">
                    <a16:creationId xmlns:a16="http://schemas.microsoft.com/office/drawing/2014/main" id="{B1058F88-4115-4804-86E6-3C09A3D4C4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4451" y="5490997"/>
                <a:ext cx="317100" cy="466874"/>
              </a:xfrm>
              <a:prstGeom prst="rect">
                <a:avLst/>
              </a:prstGeom>
            </p:spPr>
          </p:pic>
        </p:grpSp>
        <p:pic>
          <p:nvPicPr>
            <p:cNvPr id="305" name="Picture 304" descr="A close up of a screen&#10;&#10;Description automatically generated">
              <a:extLst>
                <a:ext uri="{FF2B5EF4-FFF2-40B4-BE49-F238E27FC236}">
                  <a16:creationId xmlns:a16="http://schemas.microsoft.com/office/drawing/2014/main" id="{B8D633E7-070D-453F-8E1A-D6C1EBECE0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9665" y="5663686"/>
              <a:ext cx="497500" cy="310938"/>
            </a:xfrm>
            <a:prstGeom prst="rect">
              <a:avLst/>
            </a:prstGeom>
          </p:spPr>
        </p:pic>
        <p:pic>
          <p:nvPicPr>
            <p:cNvPr id="306" name="Picture 305">
              <a:extLst>
                <a:ext uri="{FF2B5EF4-FFF2-40B4-BE49-F238E27FC236}">
                  <a16:creationId xmlns:a16="http://schemas.microsoft.com/office/drawing/2014/main" id="{19DB4852-13EA-435F-83F9-4DF1A0B3F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6960" y="5564164"/>
              <a:ext cx="304615" cy="430329"/>
            </a:xfrm>
            <a:prstGeom prst="rect">
              <a:avLst/>
            </a:prstGeom>
          </p:spPr>
        </p:pic>
        <p:pic>
          <p:nvPicPr>
            <p:cNvPr id="307" name="Picture 306">
              <a:extLst>
                <a:ext uri="{FF2B5EF4-FFF2-40B4-BE49-F238E27FC236}">
                  <a16:creationId xmlns:a16="http://schemas.microsoft.com/office/drawing/2014/main" id="{39137DF4-7A95-4618-82FE-DBAE5CD46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0942" y="5526557"/>
              <a:ext cx="334013" cy="472298"/>
            </a:xfrm>
            <a:prstGeom prst="rect">
              <a:avLst/>
            </a:prstGeom>
          </p:spPr>
        </p:pic>
        <p:pic>
          <p:nvPicPr>
            <p:cNvPr id="308" name="Picture 307">
              <a:extLst>
                <a:ext uri="{FF2B5EF4-FFF2-40B4-BE49-F238E27FC236}">
                  <a16:creationId xmlns:a16="http://schemas.microsoft.com/office/drawing/2014/main" id="{BD174618-58F4-4FEB-9AFB-AD31493FE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5577" y="4246650"/>
              <a:ext cx="302680" cy="426460"/>
            </a:xfrm>
            <a:prstGeom prst="rect">
              <a:avLst/>
            </a:prstGeom>
          </p:spPr>
        </p:pic>
      </p:grpSp>
      <p:cxnSp>
        <p:nvCxnSpPr>
          <p:cNvPr id="439" name="Straight Connector 438">
            <a:extLst>
              <a:ext uri="{FF2B5EF4-FFF2-40B4-BE49-F238E27FC236}">
                <a16:creationId xmlns:a16="http://schemas.microsoft.com/office/drawing/2014/main" id="{AF453FA8-1E6C-448D-B2B4-F0B34D1438B4}"/>
              </a:ext>
            </a:extLst>
          </p:cNvPr>
          <p:cNvCxnSpPr>
            <a:cxnSpLocks/>
          </p:cNvCxnSpPr>
          <p:nvPr/>
        </p:nvCxnSpPr>
        <p:spPr>
          <a:xfrm flipV="1">
            <a:off x="6199496" y="1454060"/>
            <a:ext cx="0" cy="5026124"/>
          </a:xfrm>
          <a:prstGeom prst="line">
            <a:avLst/>
          </a:prstGeom>
          <a:ln w="19050">
            <a:solidFill>
              <a:schemeClr val="tx1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AF453FA8-1E6C-448D-B2B4-F0B34D1438B4}"/>
              </a:ext>
            </a:extLst>
          </p:cNvPr>
          <p:cNvCxnSpPr>
            <a:cxnSpLocks/>
          </p:cNvCxnSpPr>
          <p:nvPr/>
        </p:nvCxnSpPr>
        <p:spPr>
          <a:xfrm rot="16200000" flipV="1">
            <a:off x="6096000" y="-921198"/>
            <a:ext cx="0" cy="9794494"/>
          </a:xfrm>
          <a:prstGeom prst="line">
            <a:avLst/>
          </a:prstGeom>
          <a:ln w="19050">
            <a:solidFill>
              <a:schemeClr val="tx1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5922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>
            <a:extLst>
              <a:ext uri="{FF2B5EF4-FFF2-40B4-BE49-F238E27FC236}">
                <a16:creationId xmlns:a16="http://schemas.microsoft.com/office/drawing/2014/main" id="{06983772-BA56-4C9B-8D04-1BA3B3DB7288}"/>
              </a:ext>
            </a:extLst>
          </p:cNvPr>
          <p:cNvSpPr txBox="1"/>
          <p:nvPr/>
        </p:nvSpPr>
        <p:spPr>
          <a:xfrm>
            <a:off x="1079892" y="198879"/>
            <a:ext cx="10032215" cy="726189"/>
          </a:xfrm>
          <a:prstGeom prst="rect">
            <a:avLst/>
          </a:prstGeom>
          <a:noFill/>
        </p:spPr>
        <p:txBody>
          <a:bodyPr wrap="none" lIns="45711" tIns="22856" rIns="45711" bIns="22856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Classification of Wireless Networks (Cont’d)</a:t>
            </a:r>
            <a:endParaRPr kumimoji="0" lang="id-ID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Lato Regular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8FE23E1-A8CA-48D5-9232-517389DB106A}"/>
              </a:ext>
            </a:extLst>
          </p:cNvPr>
          <p:cNvSpPr txBox="1"/>
          <p:nvPr/>
        </p:nvSpPr>
        <p:spPr>
          <a:xfrm>
            <a:off x="2912899" y="2006808"/>
            <a:ext cx="986131" cy="400091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WLAN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B222ABF-2AB1-4AF7-BB04-D0A116B26988}"/>
              </a:ext>
            </a:extLst>
          </p:cNvPr>
          <p:cNvSpPr/>
          <p:nvPr/>
        </p:nvSpPr>
        <p:spPr>
          <a:xfrm>
            <a:off x="152400" y="2523801"/>
            <a:ext cx="3746630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1" indent="0" algn="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connects users in a local area with a network. The area may range from 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single room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an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entire campus 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9DE0E85-B9B8-43B4-B057-96C0237F3838}"/>
              </a:ext>
            </a:extLst>
          </p:cNvPr>
          <p:cNvSpPr/>
          <p:nvPr/>
        </p:nvSpPr>
        <p:spPr>
          <a:xfrm>
            <a:off x="2832328" y="4096657"/>
            <a:ext cx="1066702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WWAN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74CE98E-0265-47C2-9044-AD877BAFF645}"/>
              </a:ext>
            </a:extLst>
          </p:cNvPr>
          <p:cNvSpPr/>
          <p:nvPr/>
        </p:nvSpPr>
        <p:spPr>
          <a:xfrm>
            <a:off x="381001" y="4599287"/>
            <a:ext cx="3518029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WWAN covers an area </a:t>
            </a:r>
            <a:r>
              <a:rPr lang="en-US" b="1" dirty="0">
                <a:solidFill>
                  <a:srgbClr val="FF0000"/>
                </a:solidFill>
                <a:latin typeface="Calibri"/>
              </a:rPr>
              <a:t>larger than the WLAN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It can cover a particular region, nation, or even the entire globe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AEFFB96-B346-4CDC-8AD2-1C5AD6E236F1}"/>
              </a:ext>
            </a:extLst>
          </p:cNvPr>
          <p:cNvSpPr/>
          <p:nvPr/>
        </p:nvSpPr>
        <p:spPr>
          <a:xfrm>
            <a:off x="8275320" y="2035682"/>
            <a:ext cx="973280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WPAN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130D57B-C8AF-4D90-B289-1CCEC8F59C41}"/>
              </a:ext>
            </a:extLst>
          </p:cNvPr>
          <p:cNvSpPr/>
          <p:nvPr/>
        </p:nvSpPr>
        <p:spPr>
          <a:xfrm>
            <a:off x="8275320" y="2551205"/>
            <a:ext cx="3962400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interconnects devices positioned </a:t>
            </a:r>
            <a:r>
              <a:rPr lang="en-US" b="1" dirty="0">
                <a:solidFill>
                  <a:srgbClr val="FF0000"/>
                </a:solidFill>
                <a:latin typeface="Calibri"/>
              </a:rPr>
              <a:t>around an individual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in which the connections are wireless. It has a very short range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F9A6126-B377-4603-B1EA-E16D3B6E9D6A}"/>
              </a:ext>
            </a:extLst>
          </p:cNvPr>
          <p:cNvSpPr/>
          <p:nvPr/>
        </p:nvSpPr>
        <p:spPr>
          <a:xfrm>
            <a:off x="8275320" y="4096657"/>
            <a:ext cx="1088760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  <a:t>WMAN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8B28877-9CB9-4F2F-BFA0-38EC0CFB29A4}"/>
              </a:ext>
            </a:extLst>
          </p:cNvPr>
          <p:cNvSpPr/>
          <p:nvPr/>
        </p:nvSpPr>
        <p:spPr>
          <a:xfrm>
            <a:off x="8275320" y="4610655"/>
            <a:ext cx="3810000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It accesses </a:t>
            </a:r>
            <a:r>
              <a:rPr lang="en-US" b="1" dirty="0">
                <a:solidFill>
                  <a:srgbClr val="FF0000"/>
                </a:solidFill>
                <a:latin typeface="Calibri"/>
              </a:rPr>
              <a:t>broadband area networks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by using an exterior antenna. It is a good alternative for a fixed-line network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06FC4-A303-4FC1-B12B-94ABB8BE3F7E}"/>
              </a:ext>
            </a:extLst>
          </p:cNvPr>
          <p:cNvSpPr/>
          <p:nvPr/>
        </p:nvSpPr>
        <p:spPr>
          <a:xfrm>
            <a:off x="2316985" y="1260008"/>
            <a:ext cx="7558031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Wireless Network Based on the Geographic Area Coverage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BA0363B-61E9-4618-A13F-D8D34678D38E}"/>
              </a:ext>
            </a:extLst>
          </p:cNvPr>
          <p:cNvGrpSpPr/>
          <p:nvPr/>
        </p:nvGrpSpPr>
        <p:grpSpPr>
          <a:xfrm>
            <a:off x="4122513" y="1996018"/>
            <a:ext cx="3946975" cy="3949091"/>
            <a:chOff x="4122513" y="1996018"/>
            <a:chExt cx="3946975" cy="3949091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7DA9E5F-749B-402B-A68C-22C4362C1699}"/>
                </a:ext>
              </a:extLst>
            </p:cNvPr>
            <p:cNvGrpSpPr/>
            <p:nvPr/>
          </p:nvGrpSpPr>
          <p:grpSpPr>
            <a:xfrm>
              <a:off x="4122513" y="1996018"/>
              <a:ext cx="3946975" cy="3949091"/>
              <a:chOff x="4122512" y="2150023"/>
              <a:chExt cx="3946975" cy="3949091"/>
            </a:xfrm>
          </p:grpSpPr>
          <p:sp>
            <p:nvSpPr>
              <p:cNvPr id="38" name="Rectangle 5"/>
              <p:cNvSpPr>
                <a:spLocks noChangeArrowheads="1"/>
              </p:cNvSpPr>
              <p:nvPr/>
            </p:nvSpPr>
            <p:spPr bwMode="auto">
              <a:xfrm>
                <a:off x="4122512" y="2150023"/>
                <a:ext cx="1323771" cy="2624262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304800" algn="ctr" rotWithShape="0">
                  <a:prstClr val="black">
                    <a:alpha val="23000"/>
                  </a:prstClr>
                </a:outerShdw>
              </a:effectLst>
            </p:spPr>
            <p:txBody>
              <a:bodyPr vert="horz" wrap="square" lIns="60951" tIns="30475" rIns="60951" bIns="30475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09539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9" name="Rectangle 6"/>
              <p:cNvSpPr>
                <a:spLocks noChangeArrowheads="1"/>
              </p:cNvSpPr>
              <p:nvPr/>
            </p:nvSpPr>
            <p:spPr bwMode="auto">
              <a:xfrm>
                <a:off x="5446283" y="2150024"/>
                <a:ext cx="2623204" cy="132482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304800" algn="ctr" rotWithShape="0">
                  <a:prstClr val="black">
                    <a:alpha val="23000"/>
                  </a:prstClr>
                </a:outerShdw>
              </a:effectLst>
            </p:spPr>
            <p:txBody>
              <a:bodyPr vert="horz" wrap="square" lIns="60951" tIns="30475" rIns="60951" bIns="30475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09539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0" name="Rectangle 7"/>
              <p:cNvSpPr>
                <a:spLocks noChangeArrowheads="1"/>
              </p:cNvSpPr>
              <p:nvPr/>
            </p:nvSpPr>
            <p:spPr bwMode="auto">
              <a:xfrm>
                <a:off x="6745716" y="3474852"/>
                <a:ext cx="1323771" cy="2624262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>
                <a:outerShdw blurRad="304800" algn="ctr" rotWithShape="0">
                  <a:prstClr val="black">
                    <a:alpha val="23000"/>
                  </a:prstClr>
                </a:outerShdw>
              </a:effectLst>
            </p:spPr>
            <p:txBody>
              <a:bodyPr vert="horz" wrap="square" lIns="60951" tIns="30475" rIns="60951" bIns="30475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09539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" name="Rectangle 8"/>
              <p:cNvSpPr>
                <a:spLocks noChangeArrowheads="1"/>
              </p:cNvSpPr>
              <p:nvPr/>
            </p:nvSpPr>
            <p:spPr bwMode="auto">
              <a:xfrm>
                <a:off x="4122512" y="4774285"/>
                <a:ext cx="2623204" cy="132482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>
                <a:outerShdw blurRad="304800" algn="ctr" rotWithShape="0">
                  <a:prstClr val="black">
                    <a:alpha val="23000"/>
                  </a:prstClr>
                </a:outerShdw>
              </a:effectLst>
            </p:spPr>
            <p:txBody>
              <a:bodyPr vert="horz" wrap="square" lIns="60951" tIns="30475" rIns="60951" bIns="30475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09539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5" name="Freeform 142">
                <a:extLst>
                  <a:ext uri="{FF2B5EF4-FFF2-40B4-BE49-F238E27FC236}">
                    <a16:creationId xmlns:a16="http://schemas.microsoft.com/office/drawing/2014/main" id="{D39D12D8-F08F-4CCB-9ABD-4E5DCAF118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2941" y="3192329"/>
                <a:ext cx="562912" cy="539650"/>
              </a:xfrm>
              <a:custGeom>
                <a:avLst/>
                <a:gdLst>
                  <a:gd name="T0" fmla="*/ 191315 w 604"/>
                  <a:gd name="T1" fmla="*/ 0 h 634"/>
                  <a:gd name="T2" fmla="*/ 191315 w 604"/>
                  <a:gd name="T3" fmla="*/ 0 h 634"/>
                  <a:gd name="T4" fmla="*/ 26712 w 604"/>
                  <a:gd name="T5" fmla="*/ 0 h 634"/>
                  <a:gd name="T6" fmla="*/ 0 w 604"/>
                  <a:gd name="T7" fmla="*/ 26830 h 634"/>
                  <a:gd name="T8" fmla="*/ 0 w 604"/>
                  <a:gd name="T9" fmla="*/ 154818 h 634"/>
                  <a:gd name="T10" fmla="*/ 26712 w 604"/>
                  <a:gd name="T11" fmla="*/ 187087 h 634"/>
                  <a:gd name="T12" fmla="*/ 85189 w 604"/>
                  <a:gd name="T13" fmla="*/ 187087 h 634"/>
                  <a:gd name="T14" fmla="*/ 85189 w 604"/>
                  <a:gd name="T15" fmla="*/ 213555 h 634"/>
                  <a:gd name="T16" fmla="*/ 68946 w 604"/>
                  <a:gd name="T17" fmla="*/ 213555 h 634"/>
                  <a:gd name="T18" fmla="*/ 63892 w 604"/>
                  <a:gd name="T19" fmla="*/ 218994 h 634"/>
                  <a:gd name="T20" fmla="*/ 68946 w 604"/>
                  <a:gd name="T21" fmla="*/ 229508 h 634"/>
                  <a:gd name="T22" fmla="*/ 154135 w 604"/>
                  <a:gd name="T23" fmla="*/ 229508 h 634"/>
                  <a:gd name="T24" fmla="*/ 159189 w 604"/>
                  <a:gd name="T25" fmla="*/ 218994 h 634"/>
                  <a:gd name="T26" fmla="*/ 154135 w 604"/>
                  <a:gd name="T27" fmla="*/ 213555 h 634"/>
                  <a:gd name="T28" fmla="*/ 138252 w 604"/>
                  <a:gd name="T29" fmla="*/ 213555 h 634"/>
                  <a:gd name="T30" fmla="*/ 138252 w 604"/>
                  <a:gd name="T31" fmla="*/ 187087 h 634"/>
                  <a:gd name="T32" fmla="*/ 191315 w 604"/>
                  <a:gd name="T33" fmla="*/ 187087 h 634"/>
                  <a:gd name="T34" fmla="*/ 217666 w 604"/>
                  <a:gd name="T35" fmla="*/ 154818 h 634"/>
                  <a:gd name="T36" fmla="*/ 217666 w 604"/>
                  <a:gd name="T37" fmla="*/ 26830 h 634"/>
                  <a:gd name="T38" fmla="*/ 191315 w 604"/>
                  <a:gd name="T39" fmla="*/ 0 h 634"/>
                  <a:gd name="T40" fmla="*/ 127423 w 604"/>
                  <a:gd name="T41" fmla="*/ 213555 h 634"/>
                  <a:gd name="T42" fmla="*/ 127423 w 604"/>
                  <a:gd name="T43" fmla="*/ 213555 h 634"/>
                  <a:gd name="T44" fmla="*/ 95658 w 604"/>
                  <a:gd name="T45" fmla="*/ 213555 h 634"/>
                  <a:gd name="T46" fmla="*/ 95658 w 604"/>
                  <a:gd name="T47" fmla="*/ 187087 h 634"/>
                  <a:gd name="T48" fmla="*/ 127423 w 604"/>
                  <a:gd name="T49" fmla="*/ 187087 h 634"/>
                  <a:gd name="T50" fmla="*/ 127423 w 604"/>
                  <a:gd name="T51" fmla="*/ 213555 h 634"/>
                  <a:gd name="T52" fmla="*/ 201783 w 604"/>
                  <a:gd name="T53" fmla="*/ 154818 h 634"/>
                  <a:gd name="T54" fmla="*/ 201783 w 604"/>
                  <a:gd name="T55" fmla="*/ 154818 h 634"/>
                  <a:gd name="T56" fmla="*/ 191315 w 604"/>
                  <a:gd name="T57" fmla="*/ 170772 h 634"/>
                  <a:gd name="T58" fmla="*/ 26712 w 604"/>
                  <a:gd name="T59" fmla="*/ 170772 h 634"/>
                  <a:gd name="T60" fmla="*/ 10468 w 604"/>
                  <a:gd name="T61" fmla="*/ 154818 h 634"/>
                  <a:gd name="T62" fmla="*/ 10468 w 604"/>
                  <a:gd name="T63" fmla="*/ 144304 h 634"/>
                  <a:gd name="T64" fmla="*/ 201783 w 604"/>
                  <a:gd name="T65" fmla="*/ 144304 h 634"/>
                  <a:gd name="T66" fmla="*/ 201783 w 604"/>
                  <a:gd name="T67" fmla="*/ 154818 h 634"/>
                  <a:gd name="T68" fmla="*/ 201783 w 604"/>
                  <a:gd name="T69" fmla="*/ 128351 h 634"/>
                  <a:gd name="T70" fmla="*/ 201783 w 604"/>
                  <a:gd name="T71" fmla="*/ 128351 h 634"/>
                  <a:gd name="T72" fmla="*/ 10468 w 604"/>
                  <a:gd name="T73" fmla="*/ 128351 h 634"/>
                  <a:gd name="T74" fmla="*/ 10468 w 604"/>
                  <a:gd name="T75" fmla="*/ 26830 h 634"/>
                  <a:gd name="T76" fmla="*/ 26712 w 604"/>
                  <a:gd name="T77" fmla="*/ 15953 h 634"/>
                  <a:gd name="T78" fmla="*/ 191315 w 604"/>
                  <a:gd name="T79" fmla="*/ 15953 h 634"/>
                  <a:gd name="T80" fmla="*/ 201783 w 604"/>
                  <a:gd name="T81" fmla="*/ 26830 h 634"/>
                  <a:gd name="T82" fmla="*/ 201783 w 604"/>
                  <a:gd name="T83" fmla="*/ 128351 h 63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04" h="634">
                    <a:moveTo>
                      <a:pt x="530" y="0"/>
                    </a:moveTo>
                    <a:lnTo>
                      <a:pt x="530" y="0"/>
                    </a:lnTo>
                    <a:cubicBezTo>
                      <a:pt x="74" y="0"/>
                      <a:pt x="74" y="0"/>
                      <a:pt x="74" y="0"/>
                    </a:cubicBezTo>
                    <a:cubicBezTo>
                      <a:pt x="29" y="0"/>
                      <a:pt x="0" y="30"/>
                      <a:pt x="0" y="74"/>
                    </a:cubicBezTo>
                    <a:cubicBezTo>
                      <a:pt x="0" y="427"/>
                      <a:pt x="0" y="427"/>
                      <a:pt x="0" y="427"/>
                    </a:cubicBezTo>
                    <a:cubicBezTo>
                      <a:pt x="0" y="471"/>
                      <a:pt x="29" y="516"/>
                      <a:pt x="74" y="516"/>
                    </a:cubicBezTo>
                    <a:cubicBezTo>
                      <a:pt x="236" y="516"/>
                      <a:pt x="236" y="516"/>
                      <a:pt x="236" y="516"/>
                    </a:cubicBezTo>
                    <a:cubicBezTo>
                      <a:pt x="236" y="589"/>
                      <a:pt x="236" y="589"/>
                      <a:pt x="236" y="589"/>
                    </a:cubicBezTo>
                    <a:cubicBezTo>
                      <a:pt x="191" y="589"/>
                      <a:pt x="191" y="589"/>
                      <a:pt x="191" y="589"/>
                    </a:cubicBezTo>
                    <a:cubicBezTo>
                      <a:pt x="177" y="589"/>
                      <a:pt x="177" y="604"/>
                      <a:pt x="177" y="604"/>
                    </a:cubicBezTo>
                    <a:cubicBezTo>
                      <a:pt x="177" y="619"/>
                      <a:pt x="177" y="633"/>
                      <a:pt x="191" y="633"/>
                    </a:cubicBezTo>
                    <a:cubicBezTo>
                      <a:pt x="427" y="633"/>
                      <a:pt x="427" y="633"/>
                      <a:pt x="427" y="633"/>
                    </a:cubicBezTo>
                    <a:cubicBezTo>
                      <a:pt x="441" y="633"/>
                      <a:pt x="441" y="619"/>
                      <a:pt x="441" y="604"/>
                    </a:cubicBezTo>
                    <a:cubicBezTo>
                      <a:pt x="441" y="604"/>
                      <a:pt x="441" y="589"/>
                      <a:pt x="427" y="589"/>
                    </a:cubicBezTo>
                    <a:cubicBezTo>
                      <a:pt x="383" y="589"/>
                      <a:pt x="383" y="589"/>
                      <a:pt x="383" y="589"/>
                    </a:cubicBezTo>
                    <a:cubicBezTo>
                      <a:pt x="383" y="516"/>
                      <a:pt x="383" y="516"/>
                      <a:pt x="383" y="516"/>
                    </a:cubicBezTo>
                    <a:cubicBezTo>
                      <a:pt x="530" y="516"/>
                      <a:pt x="530" y="516"/>
                      <a:pt x="530" y="516"/>
                    </a:cubicBezTo>
                    <a:cubicBezTo>
                      <a:pt x="574" y="516"/>
                      <a:pt x="603" y="471"/>
                      <a:pt x="603" y="427"/>
                    </a:cubicBezTo>
                    <a:cubicBezTo>
                      <a:pt x="603" y="74"/>
                      <a:pt x="603" y="74"/>
                      <a:pt x="603" y="74"/>
                    </a:cubicBezTo>
                    <a:cubicBezTo>
                      <a:pt x="603" y="30"/>
                      <a:pt x="574" y="0"/>
                      <a:pt x="530" y="0"/>
                    </a:cubicBezTo>
                    <a:close/>
                    <a:moveTo>
                      <a:pt x="353" y="589"/>
                    </a:moveTo>
                    <a:lnTo>
                      <a:pt x="353" y="589"/>
                    </a:lnTo>
                    <a:cubicBezTo>
                      <a:pt x="265" y="589"/>
                      <a:pt x="265" y="589"/>
                      <a:pt x="265" y="589"/>
                    </a:cubicBezTo>
                    <a:cubicBezTo>
                      <a:pt x="265" y="516"/>
                      <a:pt x="265" y="516"/>
                      <a:pt x="265" y="516"/>
                    </a:cubicBezTo>
                    <a:cubicBezTo>
                      <a:pt x="353" y="516"/>
                      <a:pt x="353" y="516"/>
                      <a:pt x="353" y="516"/>
                    </a:cubicBezTo>
                    <a:lnTo>
                      <a:pt x="353" y="589"/>
                    </a:lnTo>
                    <a:close/>
                    <a:moveTo>
                      <a:pt x="559" y="427"/>
                    </a:moveTo>
                    <a:lnTo>
                      <a:pt x="559" y="427"/>
                    </a:lnTo>
                    <a:cubicBezTo>
                      <a:pt x="559" y="457"/>
                      <a:pt x="545" y="471"/>
                      <a:pt x="530" y="471"/>
                    </a:cubicBezTo>
                    <a:cubicBezTo>
                      <a:pt x="74" y="471"/>
                      <a:pt x="74" y="471"/>
                      <a:pt x="74" y="471"/>
                    </a:cubicBezTo>
                    <a:cubicBezTo>
                      <a:pt x="59" y="471"/>
                      <a:pt x="29" y="457"/>
                      <a:pt x="29" y="427"/>
                    </a:cubicBezTo>
                    <a:cubicBezTo>
                      <a:pt x="29" y="398"/>
                      <a:pt x="29" y="398"/>
                      <a:pt x="29" y="398"/>
                    </a:cubicBezTo>
                    <a:cubicBezTo>
                      <a:pt x="559" y="398"/>
                      <a:pt x="559" y="398"/>
                      <a:pt x="559" y="398"/>
                    </a:cubicBezTo>
                    <a:lnTo>
                      <a:pt x="559" y="427"/>
                    </a:lnTo>
                    <a:close/>
                    <a:moveTo>
                      <a:pt x="559" y="354"/>
                    </a:moveTo>
                    <a:lnTo>
                      <a:pt x="559" y="354"/>
                    </a:lnTo>
                    <a:cubicBezTo>
                      <a:pt x="29" y="354"/>
                      <a:pt x="29" y="354"/>
                      <a:pt x="29" y="35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59"/>
                      <a:pt x="59" y="44"/>
                      <a:pt x="74" y="44"/>
                    </a:cubicBezTo>
                    <a:cubicBezTo>
                      <a:pt x="530" y="44"/>
                      <a:pt x="530" y="44"/>
                      <a:pt x="530" y="44"/>
                    </a:cubicBezTo>
                    <a:cubicBezTo>
                      <a:pt x="545" y="44"/>
                      <a:pt x="559" y="59"/>
                      <a:pt x="559" y="74"/>
                    </a:cubicBezTo>
                    <a:lnTo>
                      <a:pt x="559" y="35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Freeform 108">
                <a:extLst>
                  <a:ext uri="{FF2B5EF4-FFF2-40B4-BE49-F238E27FC236}">
                    <a16:creationId xmlns:a16="http://schemas.microsoft.com/office/drawing/2014/main" id="{7C060757-C2D0-4117-A416-76C0C430E7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73594" y="5192814"/>
                <a:ext cx="521041" cy="487771"/>
              </a:xfrm>
              <a:custGeom>
                <a:avLst/>
                <a:gdLst>
                  <a:gd name="T0" fmla="*/ 31559 w 619"/>
                  <a:gd name="T1" fmla="*/ 32084 h 634"/>
                  <a:gd name="T2" fmla="*/ 31559 w 619"/>
                  <a:gd name="T3" fmla="*/ 32084 h 634"/>
                  <a:gd name="T4" fmla="*/ 26180 w 619"/>
                  <a:gd name="T5" fmla="*/ 37130 h 634"/>
                  <a:gd name="T6" fmla="*/ 31559 w 619"/>
                  <a:gd name="T7" fmla="*/ 42538 h 634"/>
                  <a:gd name="T8" fmla="*/ 42318 w 619"/>
                  <a:gd name="T9" fmla="*/ 37130 h 634"/>
                  <a:gd name="T10" fmla="*/ 31559 w 619"/>
                  <a:gd name="T11" fmla="*/ 32084 h 634"/>
                  <a:gd name="T12" fmla="*/ 195452 w 619"/>
                  <a:gd name="T13" fmla="*/ 0 h 634"/>
                  <a:gd name="T14" fmla="*/ 195452 w 619"/>
                  <a:gd name="T15" fmla="*/ 0 h 634"/>
                  <a:gd name="T16" fmla="*/ 26180 w 619"/>
                  <a:gd name="T17" fmla="*/ 0 h 634"/>
                  <a:gd name="T18" fmla="*/ 0 w 619"/>
                  <a:gd name="T19" fmla="*/ 32084 h 634"/>
                  <a:gd name="T20" fmla="*/ 0 w 619"/>
                  <a:gd name="T21" fmla="*/ 201874 h 634"/>
                  <a:gd name="T22" fmla="*/ 26180 w 619"/>
                  <a:gd name="T23" fmla="*/ 228190 h 634"/>
                  <a:gd name="T24" fmla="*/ 195452 w 619"/>
                  <a:gd name="T25" fmla="*/ 228190 h 634"/>
                  <a:gd name="T26" fmla="*/ 221632 w 619"/>
                  <a:gd name="T27" fmla="*/ 201874 h 634"/>
                  <a:gd name="T28" fmla="*/ 221632 w 619"/>
                  <a:gd name="T29" fmla="*/ 32084 h 634"/>
                  <a:gd name="T30" fmla="*/ 195452 w 619"/>
                  <a:gd name="T31" fmla="*/ 0 h 634"/>
                  <a:gd name="T32" fmla="*/ 211232 w 619"/>
                  <a:gd name="T33" fmla="*/ 201874 h 634"/>
                  <a:gd name="T34" fmla="*/ 211232 w 619"/>
                  <a:gd name="T35" fmla="*/ 201874 h 634"/>
                  <a:gd name="T36" fmla="*/ 195452 w 619"/>
                  <a:gd name="T37" fmla="*/ 212328 h 634"/>
                  <a:gd name="T38" fmla="*/ 26180 w 619"/>
                  <a:gd name="T39" fmla="*/ 212328 h 634"/>
                  <a:gd name="T40" fmla="*/ 10400 w 619"/>
                  <a:gd name="T41" fmla="*/ 201874 h 634"/>
                  <a:gd name="T42" fmla="*/ 10400 w 619"/>
                  <a:gd name="T43" fmla="*/ 74261 h 634"/>
                  <a:gd name="T44" fmla="*/ 211232 w 619"/>
                  <a:gd name="T45" fmla="*/ 74261 h 634"/>
                  <a:gd name="T46" fmla="*/ 211232 w 619"/>
                  <a:gd name="T47" fmla="*/ 201874 h 634"/>
                  <a:gd name="T48" fmla="*/ 211232 w 619"/>
                  <a:gd name="T49" fmla="*/ 58399 h 634"/>
                  <a:gd name="T50" fmla="*/ 211232 w 619"/>
                  <a:gd name="T51" fmla="*/ 58399 h 634"/>
                  <a:gd name="T52" fmla="*/ 10400 w 619"/>
                  <a:gd name="T53" fmla="*/ 58399 h 634"/>
                  <a:gd name="T54" fmla="*/ 10400 w 619"/>
                  <a:gd name="T55" fmla="*/ 32084 h 634"/>
                  <a:gd name="T56" fmla="*/ 26180 w 619"/>
                  <a:gd name="T57" fmla="*/ 15862 h 634"/>
                  <a:gd name="T58" fmla="*/ 195452 w 619"/>
                  <a:gd name="T59" fmla="*/ 15862 h 634"/>
                  <a:gd name="T60" fmla="*/ 211232 w 619"/>
                  <a:gd name="T61" fmla="*/ 32084 h 634"/>
                  <a:gd name="T62" fmla="*/ 211232 w 619"/>
                  <a:gd name="T63" fmla="*/ 58399 h 634"/>
                  <a:gd name="T64" fmla="*/ 89657 w 619"/>
                  <a:gd name="T65" fmla="*/ 32084 h 634"/>
                  <a:gd name="T66" fmla="*/ 89657 w 619"/>
                  <a:gd name="T67" fmla="*/ 32084 h 634"/>
                  <a:gd name="T68" fmla="*/ 84278 w 619"/>
                  <a:gd name="T69" fmla="*/ 37130 h 634"/>
                  <a:gd name="T70" fmla="*/ 89657 w 619"/>
                  <a:gd name="T71" fmla="*/ 42538 h 634"/>
                  <a:gd name="T72" fmla="*/ 95037 w 619"/>
                  <a:gd name="T73" fmla="*/ 37130 h 634"/>
                  <a:gd name="T74" fmla="*/ 89657 w 619"/>
                  <a:gd name="T75" fmla="*/ 32084 h 634"/>
                  <a:gd name="T76" fmla="*/ 63477 w 619"/>
                  <a:gd name="T77" fmla="*/ 32084 h 634"/>
                  <a:gd name="T78" fmla="*/ 63477 w 619"/>
                  <a:gd name="T79" fmla="*/ 32084 h 634"/>
                  <a:gd name="T80" fmla="*/ 52718 w 619"/>
                  <a:gd name="T81" fmla="*/ 37130 h 634"/>
                  <a:gd name="T82" fmla="*/ 63477 w 619"/>
                  <a:gd name="T83" fmla="*/ 42538 h 634"/>
                  <a:gd name="T84" fmla="*/ 68498 w 619"/>
                  <a:gd name="T85" fmla="*/ 37130 h 634"/>
                  <a:gd name="T86" fmla="*/ 63477 w 619"/>
                  <a:gd name="T87" fmla="*/ 32084 h 63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619" h="634">
                    <a:moveTo>
                      <a:pt x="88" y="89"/>
                    </a:moveTo>
                    <a:lnTo>
                      <a:pt x="88" y="89"/>
                    </a:lnTo>
                    <a:cubicBezTo>
                      <a:pt x="88" y="89"/>
                      <a:pt x="73" y="89"/>
                      <a:pt x="73" y="103"/>
                    </a:cubicBezTo>
                    <a:cubicBezTo>
                      <a:pt x="73" y="118"/>
                      <a:pt x="88" y="118"/>
                      <a:pt x="88" y="118"/>
                    </a:cubicBezTo>
                    <a:cubicBezTo>
                      <a:pt x="103" y="118"/>
                      <a:pt x="118" y="118"/>
                      <a:pt x="118" y="103"/>
                    </a:cubicBezTo>
                    <a:cubicBezTo>
                      <a:pt x="118" y="89"/>
                      <a:pt x="103" y="89"/>
                      <a:pt x="88" y="89"/>
                    </a:cubicBezTo>
                    <a:close/>
                    <a:moveTo>
                      <a:pt x="545" y="0"/>
                    </a:moveTo>
                    <a:lnTo>
                      <a:pt x="545" y="0"/>
                    </a:lnTo>
                    <a:cubicBezTo>
                      <a:pt x="73" y="0"/>
                      <a:pt x="73" y="0"/>
                      <a:pt x="73" y="0"/>
                    </a:cubicBezTo>
                    <a:cubicBezTo>
                      <a:pt x="29" y="0"/>
                      <a:pt x="0" y="44"/>
                      <a:pt x="0" y="89"/>
                    </a:cubicBezTo>
                    <a:cubicBezTo>
                      <a:pt x="0" y="560"/>
                      <a:pt x="0" y="560"/>
                      <a:pt x="0" y="560"/>
                    </a:cubicBezTo>
                    <a:cubicBezTo>
                      <a:pt x="0" y="604"/>
                      <a:pt x="29" y="633"/>
                      <a:pt x="73" y="633"/>
                    </a:cubicBezTo>
                    <a:cubicBezTo>
                      <a:pt x="545" y="633"/>
                      <a:pt x="545" y="633"/>
                      <a:pt x="545" y="633"/>
                    </a:cubicBezTo>
                    <a:cubicBezTo>
                      <a:pt x="589" y="633"/>
                      <a:pt x="618" y="604"/>
                      <a:pt x="618" y="560"/>
                    </a:cubicBezTo>
                    <a:cubicBezTo>
                      <a:pt x="618" y="89"/>
                      <a:pt x="618" y="89"/>
                      <a:pt x="618" y="89"/>
                    </a:cubicBezTo>
                    <a:cubicBezTo>
                      <a:pt x="618" y="44"/>
                      <a:pt x="589" y="0"/>
                      <a:pt x="545" y="0"/>
                    </a:cubicBezTo>
                    <a:close/>
                    <a:moveTo>
                      <a:pt x="589" y="560"/>
                    </a:moveTo>
                    <a:lnTo>
                      <a:pt x="589" y="560"/>
                    </a:lnTo>
                    <a:cubicBezTo>
                      <a:pt x="589" y="574"/>
                      <a:pt x="559" y="589"/>
                      <a:pt x="545" y="589"/>
                    </a:cubicBezTo>
                    <a:cubicBezTo>
                      <a:pt x="73" y="589"/>
                      <a:pt x="73" y="589"/>
                      <a:pt x="73" y="589"/>
                    </a:cubicBezTo>
                    <a:cubicBezTo>
                      <a:pt x="59" y="589"/>
                      <a:pt x="29" y="574"/>
                      <a:pt x="29" y="560"/>
                    </a:cubicBezTo>
                    <a:cubicBezTo>
                      <a:pt x="29" y="206"/>
                      <a:pt x="29" y="206"/>
                      <a:pt x="29" y="206"/>
                    </a:cubicBezTo>
                    <a:cubicBezTo>
                      <a:pt x="589" y="206"/>
                      <a:pt x="589" y="206"/>
                      <a:pt x="589" y="206"/>
                    </a:cubicBezTo>
                    <a:lnTo>
                      <a:pt x="589" y="560"/>
                    </a:lnTo>
                    <a:close/>
                    <a:moveTo>
                      <a:pt x="589" y="162"/>
                    </a:moveTo>
                    <a:lnTo>
                      <a:pt x="589" y="162"/>
                    </a:lnTo>
                    <a:cubicBezTo>
                      <a:pt x="29" y="162"/>
                      <a:pt x="29" y="162"/>
                      <a:pt x="29" y="162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9" y="59"/>
                      <a:pt x="59" y="44"/>
                      <a:pt x="73" y="44"/>
                    </a:cubicBezTo>
                    <a:cubicBezTo>
                      <a:pt x="545" y="44"/>
                      <a:pt x="545" y="44"/>
                      <a:pt x="545" y="44"/>
                    </a:cubicBezTo>
                    <a:cubicBezTo>
                      <a:pt x="559" y="44"/>
                      <a:pt x="589" y="59"/>
                      <a:pt x="589" y="89"/>
                    </a:cubicBezTo>
                    <a:lnTo>
                      <a:pt x="589" y="162"/>
                    </a:lnTo>
                    <a:close/>
                    <a:moveTo>
                      <a:pt x="250" y="89"/>
                    </a:moveTo>
                    <a:lnTo>
                      <a:pt x="250" y="89"/>
                    </a:lnTo>
                    <a:cubicBezTo>
                      <a:pt x="235" y="89"/>
                      <a:pt x="235" y="89"/>
                      <a:pt x="235" y="103"/>
                    </a:cubicBezTo>
                    <a:cubicBezTo>
                      <a:pt x="235" y="118"/>
                      <a:pt x="235" y="118"/>
                      <a:pt x="250" y="118"/>
                    </a:cubicBezTo>
                    <a:cubicBezTo>
                      <a:pt x="265" y="118"/>
                      <a:pt x="265" y="118"/>
                      <a:pt x="265" y="103"/>
                    </a:cubicBezTo>
                    <a:cubicBezTo>
                      <a:pt x="265" y="89"/>
                      <a:pt x="265" y="89"/>
                      <a:pt x="250" y="89"/>
                    </a:cubicBezTo>
                    <a:close/>
                    <a:moveTo>
                      <a:pt x="177" y="89"/>
                    </a:moveTo>
                    <a:lnTo>
                      <a:pt x="177" y="89"/>
                    </a:lnTo>
                    <a:cubicBezTo>
                      <a:pt x="162" y="89"/>
                      <a:pt x="147" y="89"/>
                      <a:pt x="147" y="103"/>
                    </a:cubicBezTo>
                    <a:cubicBezTo>
                      <a:pt x="147" y="118"/>
                      <a:pt x="162" y="118"/>
                      <a:pt x="177" y="118"/>
                    </a:cubicBezTo>
                    <a:cubicBezTo>
                      <a:pt x="177" y="118"/>
                      <a:pt x="191" y="118"/>
                      <a:pt x="191" y="103"/>
                    </a:cubicBezTo>
                    <a:cubicBezTo>
                      <a:pt x="191" y="89"/>
                      <a:pt x="177" y="89"/>
                      <a:pt x="177" y="89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Freeform 85">
                <a:extLst>
                  <a:ext uri="{FF2B5EF4-FFF2-40B4-BE49-F238E27FC236}">
                    <a16:creationId xmlns:a16="http://schemas.microsoft.com/office/drawing/2014/main" id="{49E9790A-9977-4FAE-81D7-F5F887F3BA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22176" y="2610880"/>
                <a:ext cx="471418" cy="403116"/>
              </a:xfrm>
              <a:custGeom>
                <a:avLst/>
                <a:gdLst>
                  <a:gd name="T0" fmla="*/ 168627 w 561"/>
                  <a:gd name="T1" fmla="*/ 0 h 635"/>
                  <a:gd name="T2" fmla="*/ 168627 w 561"/>
                  <a:gd name="T3" fmla="*/ 0 h 635"/>
                  <a:gd name="T4" fmla="*/ 31864 w 561"/>
                  <a:gd name="T5" fmla="*/ 0 h 635"/>
                  <a:gd name="T6" fmla="*/ 0 w 561"/>
                  <a:gd name="T7" fmla="*/ 26634 h 635"/>
                  <a:gd name="T8" fmla="*/ 0 w 561"/>
                  <a:gd name="T9" fmla="*/ 228190 h 635"/>
                  <a:gd name="T10" fmla="*/ 15753 w 561"/>
                  <a:gd name="T11" fmla="*/ 228190 h 635"/>
                  <a:gd name="T12" fmla="*/ 42246 w 561"/>
                  <a:gd name="T13" fmla="*/ 206955 h 635"/>
                  <a:gd name="T14" fmla="*/ 74110 w 561"/>
                  <a:gd name="T15" fmla="*/ 228190 h 635"/>
                  <a:gd name="T16" fmla="*/ 100245 w 561"/>
                  <a:gd name="T17" fmla="*/ 206955 h 635"/>
                  <a:gd name="T18" fmla="*/ 126739 w 561"/>
                  <a:gd name="T19" fmla="*/ 228190 h 635"/>
                  <a:gd name="T20" fmla="*/ 158245 w 561"/>
                  <a:gd name="T21" fmla="*/ 206955 h 635"/>
                  <a:gd name="T22" fmla="*/ 184738 w 561"/>
                  <a:gd name="T23" fmla="*/ 228190 h 635"/>
                  <a:gd name="T24" fmla="*/ 200491 w 561"/>
                  <a:gd name="T25" fmla="*/ 228190 h 635"/>
                  <a:gd name="T26" fmla="*/ 200491 w 561"/>
                  <a:gd name="T27" fmla="*/ 26634 h 635"/>
                  <a:gd name="T28" fmla="*/ 168627 w 561"/>
                  <a:gd name="T29" fmla="*/ 0 h 635"/>
                  <a:gd name="T30" fmla="*/ 184738 w 561"/>
                  <a:gd name="T31" fmla="*/ 211994 h 635"/>
                  <a:gd name="T32" fmla="*/ 184738 w 561"/>
                  <a:gd name="T33" fmla="*/ 211994 h 635"/>
                  <a:gd name="T34" fmla="*/ 158245 w 561"/>
                  <a:gd name="T35" fmla="*/ 190758 h 635"/>
                  <a:gd name="T36" fmla="*/ 126739 w 561"/>
                  <a:gd name="T37" fmla="*/ 211994 h 635"/>
                  <a:gd name="T38" fmla="*/ 100245 w 561"/>
                  <a:gd name="T39" fmla="*/ 190758 h 635"/>
                  <a:gd name="T40" fmla="*/ 74110 w 561"/>
                  <a:gd name="T41" fmla="*/ 211994 h 635"/>
                  <a:gd name="T42" fmla="*/ 42246 w 561"/>
                  <a:gd name="T43" fmla="*/ 190758 h 635"/>
                  <a:gd name="T44" fmla="*/ 15753 w 561"/>
                  <a:gd name="T45" fmla="*/ 211994 h 635"/>
                  <a:gd name="T46" fmla="*/ 15753 w 561"/>
                  <a:gd name="T47" fmla="*/ 26634 h 635"/>
                  <a:gd name="T48" fmla="*/ 31864 w 561"/>
                  <a:gd name="T49" fmla="*/ 16196 h 635"/>
                  <a:gd name="T50" fmla="*/ 168627 w 561"/>
                  <a:gd name="T51" fmla="*/ 16196 h 635"/>
                  <a:gd name="T52" fmla="*/ 184738 w 561"/>
                  <a:gd name="T53" fmla="*/ 26634 h 635"/>
                  <a:gd name="T54" fmla="*/ 184738 w 561"/>
                  <a:gd name="T55" fmla="*/ 211994 h 635"/>
                  <a:gd name="T56" fmla="*/ 147504 w 561"/>
                  <a:gd name="T57" fmla="*/ 127412 h 635"/>
                  <a:gd name="T58" fmla="*/ 147504 w 561"/>
                  <a:gd name="T59" fmla="*/ 127412 h 635"/>
                  <a:gd name="T60" fmla="*/ 52987 w 561"/>
                  <a:gd name="T61" fmla="*/ 127412 h 635"/>
                  <a:gd name="T62" fmla="*/ 42246 w 561"/>
                  <a:gd name="T63" fmla="*/ 132451 h 635"/>
                  <a:gd name="T64" fmla="*/ 52987 w 561"/>
                  <a:gd name="T65" fmla="*/ 143249 h 635"/>
                  <a:gd name="T66" fmla="*/ 147504 w 561"/>
                  <a:gd name="T67" fmla="*/ 143249 h 635"/>
                  <a:gd name="T68" fmla="*/ 158245 w 561"/>
                  <a:gd name="T69" fmla="*/ 132451 h 635"/>
                  <a:gd name="T70" fmla="*/ 147504 w 561"/>
                  <a:gd name="T71" fmla="*/ 127412 h 635"/>
                  <a:gd name="T72" fmla="*/ 147504 w 561"/>
                  <a:gd name="T73" fmla="*/ 84941 h 635"/>
                  <a:gd name="T74" fmla="*/ 147504 w 561"/>
                  <a:gd name="T75" fmla="*/ 84941 h 635"/>
                  <a:gd name="T76" fmla="*/ 52987 w 561"/>
                  <a:gd name="T77" fmla="*/ 84941 h 635"/>
                  <a:gd name="T78" fmla="*/ 42246 w 561"/>
                  <a:gd name="T79" fmla="*/ 90340 h 635"/>
                  <a:gd name="T80" fmla="*/ 52987 w 561"/>
                  <a:gd name="T81" fmla="*/ 100778 h 635"/>
                  <a:gd name="T82" fmla="*/ 147504 w 561"/>
                  <a:gd name="T83" fmla="*/ 100778 h 635"/>
                  <a:gd name="T84" fmla="*/ 158245 w 561"/>
                  <a:gd name="T85" fmla="*/ 90340 h 635"/>
                  <a:gd name="T86" fmla="*/ 147504 w 561"/>
                  <a:gd name="T87" fmla="*/ 84941 h 635"/>
                  <a:gd name="T88" fmla="*/ 147504 w 561"/>
                  <a:gd name="T89" fmla="*/ 42471 h 635"/>
                  <a:gd name="T90" fmla="*/ 147504 w 561"/>
                  <a:gd name="T91" fmla="*/ 42471 h 635"/>
                  <a:gd name="T92" fmla="*/ 52987 w 561"/>
                  <a:gd name="T93" fmla="*/ 42471 h 635"/>
                  <a:gd name="T94" fmla="*/ 42246 w 561"/>
                  <a:gd name="T95" fmla="*/ 47870 h 635"/>
                  <a:gd name="T96" fmla="*/ 52987 w 561"/>
                  <a:gd name="T97" fmla="*/ 58667 h 635"/>
                  <a:gd name="T98" fmla="*/ 147504 w 561"/>
                  <a:gd name="T99" fmla="*/ 58667 h 635"/>
                  <a:gd name="T100" fmla="*/ 158245 w 561"/>
                  <a:gd name="T101" fmla="*/ 47870 h 635"/>
                  <a:gd name="T102" fmla="*/ 147504 w 561"/>
                  <a:gd name="T103" fmla="*/ 42471 h 635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561" h="635">
                    <a:moveTo>
                      <a:pt x="471" y="0"/>
                    </a:moveTo>
                    <a:lnTo>
                      <a:pt x="471" y="0"/>
                    </a:lnTo>
                    <a:cubicBezTo>
                      <a:pt x="89" y="0"/>
                      <a:pt x="89" y="0"/>
                      <a:pt x="89" y="0"/>
                    </a:cubicBezTo>
                    <a:cubicBezTo>
                      <a:pt x="44" y="0"/>
                      <a:pt x="0" y="30"/>
                      <a:pt x="0" y="74"/>
                    </a:cubicBezTo>
                    <a:cubicBezTo>
                      <a:pt x="0" y="634"/>
                      <a:pt x="0" y="634"/>
                      <a:pt x="0" y="634"/>
                    </a:cubicBezTo>
                    <a:cubicBezTo>
                      <a:pt x="44" y="634"/>
                      <a:pt x="44" y="634"/>
                      <a:pt x="44" y="634"/>
                    </a:cubicBezTo>
                    <a:cubicBezTo>
                      <a:pt x="118" y="575"/>
                      <a:pt x="118" y="575"/>
                      <a:pt x="118" y="575"/>
                    </a:cubicBezTo>
                    <a:cubicBezTo>
                      <a:pt x="207" y="634"/>
                      <a:pt x="207" y="634"/>
                      <a:pt x="207" y="634"/>
                    </a:cubicBezTo>
                    <a:cubicBezTo>
                      <a:pt x="280" y="575"/>
                      <a:pt x="280" y="575"/>
                      <a:pt x="280" y="575"/>
                    </a:cubicBezTo>
                    <a:cubicBezTo>
                      <a:pt x="354" y="634"/>
                      <a:pt x="354" y="634"/>
                      <a:pt x="354" y="634"/>
                    </a:cubicBezTo>
                    <a:cubicBezTo>
                      <a:pt x="442" y="575"/>
                      <a:pt x="442" y="575"/>
                      <a:pt x="442" y="575"/>
                    </a:cubicBezTo>
                    <a:cubicBezTo>
                      <a:pt x="516" y="634"/>
                      <a:pt x="516" y="634"/>
                      <a:pt x="516" y="634"/>
                    </a:cubicBezTo>
                    <a:cubicBezTo>
                      <a:pt x="560" y="634"/>
                      <a:pt x="560" y="634"/>
                      <a:pt x="560" y="634"/>
                    </a:cubicBezTo>
                    <a:cubicBezTo>
                      <a:pt x="560" y="74"/>
                      <a:pt x="560" y="74"/>
                      <a:pt x="560" y="74"/>
                    </a:cubicBezTo>
                    <a:cubicBezTo>
                      <a:pt x="560" y="30"/>
                      <a:pt x="516" y="0"/>
                      <a:pt x="471" y="0"/>
                    </a:cubicBezTo>
                    <a:close/>
                    <a:moveTo>
                      <a:pt x="516" y="589"/>
                    </a:moveTo>
                    <a:lnTo>
                      <a:pt x="516" y="589"/>
                    </a:lnTo>
                    <a:cubicBezTo>
                      <a:pt x="442" y="530"/>
                      <a:pt x="442" y="530"/>
                      <a:pt x="442" y="530"/>
                    </a:cubicBezTo>
                    <a:cubicBezTo>
                      <a:pt x="354" y="589"/>
                      <a:pt x="354" y="589"/>
                      <a:pt x="354" y="589"/>
                    </a:cubicBezTo>
                    <a:cubicBezTo>
                      <a:pt x="280" y="530"/>
                      <a:pt x="280" y="530"/>
                      <a:pt x="280" y="530"/>
                    </a:cubicBezTo>
                    <a:cubicBezTo>
                      <a:pt x="207" y="589"/>
                      <a:pt x="207" y="589"/>
                      <a:pt x="207" y="589"/>
                    </a:cubicBezTo>
                    <a:cubicBezTo>
                      <a:pt x="118" y="530"/>
                      <a:pt x="118" y="530"/>
                      <a:pt x="118" y="530"/>
                    </a:cubicBezTo>
                    <a:cubicBezTo>
                      <a:pt x="44" y="589"/>
                      <a:pt x="44" y="589"/>
                      <a:pt x="44" y="589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4" y="59"/>
                      <a:pt x="59" y="45"/>
                      <a:pt x="89" y="45"/>
                    </a:cubicBezTo>
                    <a:cubicBezTo>
                      <a:pt x="471" y="45"/>
                      <a:pt x="471" y="45"/>
                      <a:pt x="471" y="45"/>
                    </a:cubicBezTo>
                    <a:cubicBezTo>
                      <a:pt x="501" y="45"/>
                      <a:pt x="516" y="59"/>
                      <a:pt x="516" y="74"/>
                    </a:cubicBezTo>
                    <a:lnTo>
                      <a:pt x="516" y="589"/>
                    </a:lnTo>
                    <a:close/>
                    <a:moveTo>
                      <a:pt x="412" y="354"/>
                    </a:moveTo>
                    <a:lnTo>
                      <a:pt x="412" y="354"/>
                    </a:lnTo>
                    <a:cubicBezTo>
                      <a:pt x="148" y="354"/>
                      <a:pt x="148" y="354"/>
                      <a:pt x="148" y="354"/>
                    </a:cubicBezTo>
                    <a:cubicBezTo>
                      <a:pt x="133" y="354"/>
                      <a:pt x="118" y="368"/>
                      <a:pt x="118" y="368"/>
                    </a:cubicBezTo>
                    <a:cubicBezTo>
                      <a:pt x="118" y="383"/>
                      <a:pt x="133" y="398"/>
                      <a:pt x="148" y="398"/>
                    </a:cubicBezTo>
                    <a:cubicBezTo>
                      <a:pt x="412" y="398"/>
                      <a:pt x="412" y="398"/>
                      <a:pt x="412" y="398"/>
                    </a:cubicBezTo>
                    <a:cubicBezTo>
                      <a:pt x="427" y="398"/>
                      <a:pt x="442" y="383"/>
                      <a:pt x="442" y="368"/>
                    </a:cubicBezTo>
                    <a:cubicBezTo>
                      <a:pt x="442" y="368"/>
                      <a:pt x="427" y="354"/>
                      <a:pt x="412" y="354"/>
                    </a:cubicBezTo>
                    <a:close/>
                    <a:moveTo>
                      <a:pt x="412" y="236"/>
                    </a:moveTo>
                    <a:lnTo>
                      <a:pt x="412" y="236"/>
                    </a:lnTo>
                    <a:cubicBezTo>
                      <a:pt x="148" y="236"/>
                      <a:pt x="148" y="236"/>
                      <a:pt x="148" y="236"/>
                    </a:cubicBezTo>
                    <a:cubicBezTo>
                      <a:pt x="133" y="236"/>
                      <a:pt x="118" y="251"/>
                      <a:pt x="118" y="251"/>
                    </a:cubicBezTo>
                    <a:cubicBezTo>
                      <a:pt x="118" y="266"/>
                      <a:pt x="133" y="280"/>
                      <a:pt x="148" y="280"/>
                    </a:cubicBezTo>
                    <a:cubicBezTo>
                      <a:pt x="412" y="280"/>
                      <a:pt x="412" y="280"/>
                      <a:pt x="412" y="280"/>
                    </a:cubicBezTo>
                    <a:cubicBezTo>
                      <a:pt x="427" y="280"/>
                      <a:pt x="442" y="266"/>
                      <a:pt x="442" y="251"/>
                    </a:cubicBezTo>
                    <a:cubicBezTo>
                      <a:pt x="442" y="251"/>
                      <a:pt x="427" y="236"/>
                      <a:pt x="412" y="236"/>
                    </a:cubicBezTo>
                    <a:close/>
                    <a:moveTo>
                      <a:pt x="412" y="118"/>
                    </a:moveTo>
                    <a:lnTo>
                      <a:pt x="412" y="118"/>
                    </a:lnTo>
                    <a:cubicBezTo>
                      <a:pt x="148" y="118"/>
                      <a:pt x="148" y="118"/>
                      <a:pt x="148" y="118"/>
                    </a:cubicBezTo>
                    <a:cubicBezTo>
                      <a:pt x="133" y="118"/>
                      <a:pt x="118" y="133"/>
                      <a:pt x="118" y="133"/>
                    </a:cubicBezTo>
                    <a:cubicBezTo>
                      <a:pt x="118" y="148"/>
                      <a:pt x="133" y="163"/>
                      <a:pt x="148" y="163"/>
                    </a:cubicBezTo>
                    <a:cubicBezTo>
                      <a:pt x="412" y="163"/>
                      <a:pt x="412" y="163"/>
                      <a:pt x="412" y="163"/>
                    </a:cubicBezTo>
                    <a:cubicBezTo>
                      <a:pt x="427" y="163"/>
                      <a:pt x="442" y="148"/>
                      <a:pt x="442" y="133"/>
                    </a:cubicBezTo>
                    <a:cubicBezTo>
                      <a:pt x="442" y="133"/>
                      <a:pt x="427" y="118"/>
                      <a:pt x="412" y="118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Freeform 106">
                <a:extLst>
                  <a:ext uri="{FF2B5EF4-FFF2-40B4-BE49-F238E27FC236}">
                    <a16:creationId xmlns:a16="http://schemas.microsoft.com/office/drawing/2014/main" id="{E2961221-5C8B-4925-956C-7A84B22B98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2968" y="4565269"/>
                <a:ext cx="549266" cy="443428"/>
              </a:xfrm>
              <a:custGeom>
                <a:avLst/>
                <a:gdLst>
                  <a:gd name="T0" fmla="*/ 180290 w 590"/>
                  <a:gd name="T1" fmla="*/ 0 h 634"/>
                  <a:gd name="T2" fmla="*/ 180290 w 590"/>
                  <a:gd name="T3" fmla="*/ 0 h 634"/>
                  <a:gd name="T4" fmla="*/ 26322 w 590"/>
                  <a:gd name="T5" fmla="*/ 0 h 634"/>
                  <a:gd name="T6" fmla="*/ 0 w 590"/>
                  <a:gd name="T7" fmla="*/ 32084 h 634"/>
                  <a:gd name="T8" fmla="*/ 0 w 590"/>
                  <a:gd name="T9" fmla="*/ 201874 h 634"/>
                  <a:gd name="T10" fmla="*/ 26322 w 590"/>
                  <a:gd name="T11" fmla="*/ 228190 h 634"/>
                  <a:gd name="T12" fmla="*/ 180290 w 590"/>
                  <a:gd name="T13" fmla="*/ 228190 h 634"/>
                  <a:gd name="T14" fmla="*/ 212381 w 590"/>
                  <a:gd name="T15" fmla="*/ 201874 h 634"/>
                  <a:gd name="T16" fmla="*/ 212381 w 590"/>
                  <a:gd name="T17" fmla="*/ 32084 h 634"/>
                  <a:gd name="T18" fmla="*/ 180290 w 590"/>
                  <a:gd name="T19" fmla="*/ 0 h 634"/>
                  <a:gd name="T20" fmla="*/ 196516 w 590"/>
                  <a:gd name="T21" fmla="*/ 201874 h 634"/>
                  <a:gd name="T22" fmla="*/ 196516 w 590"/>
                  <a:gd name="T23" fmla="*/ 201874 h 634"/>
                  <a:gd name="T24" fmla="*/ 180290 w 590"/>
                  <a:gd name="T25" fmla="*/ 212328 h 634"/>
                  <a:gd name="T26" fmla="*/ 26322 w 590"/>
                  <a:gd name="T27" fmla="*/ 212328 h 634"/>
                  <a:gd name="T28" fmla="*/ 10457 w 590"/>
                  <a:gd name="T29" fmla="*/ 201874 h 634"/>
                  <a:gd name="T30" fmla="*/ 10457 w 590"/>
                  <a:gd name="T31" fmla="*/ 185652 h 634"/>
                  <a:gd name="T32" fmla="*/ 196516 w 590"/>
                  <a:gd name="T33" fmla="*/ 185652 h 634"/>
                  <a:gd name="T34" fmla="*/ 196516 w 590"/>
                  <a:gd name="T35" fmla="*/ 201874 h 634"/>
                  <a:gd name="T36" fmla="*/ 196516 w 590"/>
                  <a:gd name="T37" fmla="*/ 169790 h 634"/>
                  <a:gd name="T38" fmla="*/ 196516 w 590"/>
                  <a:gd name="T39" fmla="*/ 169790 h 634"/>
                  <a:gd name="T40" fmla="*/ 10457 w 590"/>
                  <a:gd name="T41" fmla="*/ 169790 h 634"/>
                  <a:gd name="T42" fmla="*/ 10457 w 590"/>
                  <a:gd name="T43" fmla="*/ 32084 h 634"/>
                  <a:gd name="T44" fmla="*/ 26322 w 590"/>
                  <a:gd name="T45" fmla="*/ 15862 h 634"/>
                  <a:gd name="T46" fmla="*/ 180290 w 590"/>
                  <a:gd name="T47" fmla="*/ 15862 h 634"/>
                  <a:gd name="T48" fmla="*/ 196516 w 590"/>
                  <a:gd name="T49" fmla="*/ 32084 h 634"/>
                  <a:gd name="T50" fmla="*/ 196516 w 590"/>
                  <a:gd name="T51" fmla="*/ 169790 h 634"/>
                  <a:gd name="T52" fmla="*/ 132693 w 590"/>
                  <a:gd name="T53" fmla="*/ 95530 h 634"/>
                  <a:gd name="T54" fmla="*/ 132693 w 590"/>
                  <a:gd name="T55" fmla="*/ 95530 h 634"/>
                  <a:gd name="T56" fmla="*/ 111419 w 590"/>
                  <a:gd name="T57" fmla="*/ 122206 h 634"/>
                  <a:gd name="T58" fmla="*/ 111419 w 590"/>
                  <a:gd name="T59" fmla="*/ 37130 h 634"/>
                  <a:gd name="T60" fmla="*/ 106010 w 590"/>
                  <a:gd name="T61" fmla="*/ 32084 h 634"/>
                  <a:gd name="T62" fmla="*/ 95554 w 590"/>
                  <a:gd name="T63" fmla="*/ 37130 h 634"/>
                  <a:gd name="T64" fmla="*/ 95554 w 590"/>
                  <a:gd name="T65" fmla="*/ 122206 h 634"/>
                  <a:gd name="T66" fmla="*/ 74279 w 590"/>
                  <a:gd name="T67" fmla="*/ 95530 h 634"/>
                  <a:gd name="T68" fmla="*/ 63823 w 590"/>
                  <a:gd name="T69" fmla="*/ 95530 h 634"/>
                  <a:gd name="T70" fmla="*/ 63823 w 590"/>
                  <a:gd name="T71" fmla="*/ 105984 h 634"/>
                  <a:gd name="T72" fmla="*/ 100962 w 590"/>
                  <a:gd name="T73" fmla="*/ 148521 h 634"/>
                  <a:gd name="T74" fmla="*/ 106010 w 590"/>
                  <a:gd name="T75" fmla="*/ 148521 h 634"/>
                  <a:gd name="T76" fmla="*/ 111419 w 590"/>
                  <a:gd name="T77" fmla="*/ 148521 h 634"/>
                  <a:gd name="T78" fmla="*/ 143511 w 590"/>
                  <a:gd name="T79" fmla="*/ 105984 h 634"/>
                  <a:gd name="T80" fmla="*/ 143511 w 590"/>
                  <a:gd name="T81" fmla="*/ 95530 h 634"/>
                  <a:gd name="T82" fmla="*/ 132693 w 590"/>
                  <a:gd name="T83" fmla="*/ 95530 h 63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590" h="634">
                    <a:moveTo>
                      <a:pt x="500" y="0"/>
                    </a:moveTo>
                    <a:lnTo>
                      <a:pt x="500" y="0"/>
                    </a:lnTo>
                    <a:cubicBezTo>
                      <a:pt x="73" y="0"/>
                      <a:pt x="73" y="0"/>
                      <a:pt x="73" y="0"/>
                    </a:cubicBezTo>
                    <a:cubicBezTo>
                      <a:pt x="29" y="0"/>
                      <a:pt x="0" y="44"/>
                      <a:pt x="0" y="89"/>
                    </a:cubicBezTo>
                    <a:cubicBezTo>
                      <a:pt x="0" y="560"/>
                      <a:pt x="0" y="560"/>
                      <a:pt x="0" y="560"/>
                    </a:cubicBezTo>
                    <a:cubicBezTo>
                      <a:pt x="0" y="604"/>
                      <a:pt x="29" y="633"/>
                      <a:pt x="73" y="633"/>
                    </a:cubicBezTo>
                    <a:cubicBezTo>
                      <a:pt x="500" y="633"/>
                      <a:pt x="500" y="633"/>
                      <a:pt x="500" y="633"/>
                    </a:cubicBezTo>
                    <a:cubicBezTo>
                      <a:pt x="545" y="633"/>
                      <a:pt x="589" y="604"/>
                      <a:pt x="589" y="560"/>
                    </a:cubicBezTo>
                    <a:cubicBezTo>
                      <a:pt x="589" y="89"/>
                      <a:pt x="589" y="89"/>
                      <a:pt x="589" y="89"/>
                    </a:cubicBezTo>
                    <a:cubicBezTo>
                      <a:pt x="589" y="44"/>
                      <a:pt x="545" y="0"/>
                      <a:pt x="500" y="0"/>
                    </a:cubicBezTo>
                    <a:close/>
                    <a:moveTo>
                      <a:pt x="545" y="560"/>
                    </a:moveTo>
                    <a:lnTo>
                      <a:pt x="545" y="560"/>
                    </a:lnTo>
                    <a:cubicBezTo>
                      <a:pt x="545" y="574"/>
                      <a:pt x="530" y="589"/>
                      <a:pt x="500" y="589"/>
                    </a:cubicBezTo>
                    <a:cubicBezTo>
                      <a:pt x="73" y="589"/>
                      <a:pt x="73" y="589"/>
                      <a:pt x="73" y="589"/>
                    </a:cubicBezTo>
                    <a:cubicBezTo>
                      <a:pt x="59" y="589"/>
                      <a:pt x="29" y="574"/>
                      <a:pt x="29" y="560"/>
                    </a:cubicBezTo>
                    <a:cubicBezTo>
                      <a:pt x="29" y="515"/>
                      <a:pt x="29" y="515"/>
                      <a:pt x="29" y="515"/>
                    </a:cubicBezTo>
                    <a:cubicBezTo>
                      <a:pt x="545" y="515"/>
                      <a:pt x="545" y="515"/>
                      <a:pt x="545" y="515"/>
                    </a:cubicBezTo>
                    <a:lnTo>
                      <a:pt x="545" y="560"/>
                    </a:lnTo>
                    <a:close/>
                    <a:moveTo>
                      <a:pt x="545" y="471"/>
                    </a:moveTo>
                    <a:lnTo>
                      <a:pt x="545" y="471"/>
                    </a:lnTo>
                    <a:cubicBezTo>
                      <a:pt x="29" y="471"/>
                      <a:pt x="29" y="471"/>
                      <a:pt x="29" y="471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9" y="59"/>
                      <a:pt x="59" y="44"/>
                      <a:pt x="73" y="44"/>
                    </a:cubicBezTo>
                    <a:cubicBezTo>
                      <a:pt x="500" y="44"/>
                      <a:pt x="500" y="44"/>
                      <a:pt x="500" y="44"/>
                    </a:cubicBezTo>
                    <a:cubicBezTo>
                      <a:pt x="530" y="44"/>
                      <a:pt x="545" y="59"/>
                      <a:pt x="545" y="89"/>
                    </a:cubicBezTo>
                    <a:lnTo>
                      <a:pt x="545" y="471"/>
                    </a:lnTo>
                    <a:close/>
                    <a:moveTo>
                      <a:pt x="368" y="265"/>
                    </a:moveTo>
                    <a:lnTo>
                      <a:pt x="368" y="265"/>
                    </a:lnTo>
                    <a:cubicBezTo>
                      <a:pt x="309" y="339"/>
                      <a:pt x="309" y="339"/>
                      <a:pt x="309" y="339"/>
                    </a:cubicBezTo>
                    <a:cubicBezTo>
                      <a:pt x="309" y="103"/>
                      <a:pt x="309" y="103"/>
                      <a:pt x="309" y="103"/>
                    </a:cubicBezTo>
                    <a:cubicBezTo>
                      <a:pt x="309" y="89"/>
                      <a:pt x="294" y="89"/>
                      <a:pt x="294" y="89"/>
                    </a:cubicBezTo>
                    <a:cubicBezTo>
                      <a:pt x="280" y="89"/>
                      <a:pt x="265" y="89"/>
                      <a:pt x="265" y="103"/>
                    </a:cubicBezTo>
                    <a:cubicBezTo>
                      <a:pt x="265" y="339"/>
                      <a:pt x="265" y="339"/>
                      <a:pt x="265" y="339"/>
                    </a:cubicBezTo>
                    <a:cubicBezTo>
                      <a:pt x="206" y="265"/>
                      <a:pt x="206" y="265"/>
                      <a:pt x="206" y="265"/>
                    </a:cubicBezTo>
                    <a:cubicBezTo>
                      <a:pt x="191" y="265"/>
                      <a:pt x="191" y="265"/>
                      <a:pt x="177" y="265"/>
                    </a:cubicBezTo>
                    <a:cubicBezTo>
                      <a:pt x="177" y="280"/>
                      <a:pt x="177" y="280"/>
                      <a:pt x="177" y="294"/>
                    </a:cubicBezTo>
                    <a:cubicBezTo>
                      <a:pt x="280" y="412"/>
                      <a:pt x="280" y="412"/>
                      <a:pt x="280" y="412"/>
                    </a:cubicBezTo>
                    <a:cubicBezTo>
                      <a:pt x="280" y="412"/>
                      <a:pt x="280" y="412"/>
                      <a:pt x="294" y="412"/>
                    </a:cubicBezTo>
                    <a:cubicBezTo>
                      <a:pt x="294" y="412"/>
                      <a:pt x="294" y="412"/>
                      <a:pt x="309" y="412"/>
                    </a:cubicBezTo>
                    <a:cubicBezTo>
                      <a:pt x="398" y="294"/>
                      <a:pt x="398" y="294"/>
                      <a:pt x="398" y="294"/>
                    </a:cubicBezTo>
                    <a:cubicBezTo>
                      <a:pt x="412" y="280"/>
                      <a:pt x="412" y="280"/>
                      <a:pt x="398" y="265"/>
                    </a:cubicBezTo>
                    <a:cubicBezTo>
                      <a:pt x="398" y="265"/>
                      <a:pt x="382" y="265"/>
                      <a:pt x="368" y="265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8E181E3-B787-47CE-8AA8-22C6A6331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8316" y="3591146"/>
              <a:ext cx="773446" cy="8294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4443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picture containing outdoor, factory, street, city&#10;&#10;Description automatically generated">
            <a:extLst>
              <a:ext uri="{FF2B5EF4-FFF2-40B4-BE49-F238E27FC236}">
                <a16:creationId xmlns:a16="http://schemas.microsoft.com/office/drawing/2014/main" id="{54CEB6BB-F53F-4FA8-90E8-728A68CA79CA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74" r="38374"/>
          <a:stretch>
            <a:fillRect/>
          </a:stretch>
        </p:blipFill>
        <p:spPr>
          <a:xfrm>
            <a:off x="0" y="0"/>
            <a:ext cx="3736975" cy="6549077"/>
          </a:xfrm>
        </p:spPr>
      </p:pic>
      <p:grpSp>
        <p:nvGrpSpPr>
          <p:cNvPr id="8" name="Group 7"/>
          <p:cNvGrpSpPr/>
          <p:nvPr/>
        </p:nvGrpSpPr>
        <p:grpSpPr>
          <a:xfrm>
            <a:off x="3400125" y="2927342"/>
            <a:ext cx="662985" cy="662985"/>
            <a:chOff x="13662213" y="8692365"/>
            <a:chExt cx="1325970" cy="1325970"/>
          </a:xfrm>
        </p:grpSpPr>
        <p:sp>
          <p:nvSpPr>
            <p:cNvPr id="39" name="Oval 38"/>
            <p:cNvSpPr/>
            <p:nvPr/>
          </p:nvSpPr>
          <p:spPr>
            <a:xfrm>
              <a:off x="13662213" y="8692365"/>
              <a:ext cx="1325970" cy="13259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5" name="Freeform 153"/>
            <p:cNvSpPr>
              <a:spLocks noChangeAspect="1" noEditPoints="1"/>
            </p:cNvSpPr>
            <p:nvPr/>
          </p:nvSpPr>
          <p:spPr bwMode="auto">
            <a:xfrm>
              <a:off x="13913441" y="8938488"/>
              <a:ext cx="823514" cy="833725"/>
            </a:xfrm>
            <a:custGeom>
              <a:avLst/>
              <a:gdLst>
                <a:gd name="T0" fmla="*/ 0 w 118"/>
                <a:gd name="T1" fmla="*/ 2147483646 h 119"/>
                <a:gd name="T2" fmla="*/ 2147483646 w 118"/>
                <a:gd name="T3" fmla="*/ 2147483646 h 119"/>
                <a:gd name="T4" fmla="*/ 2147483646 w 118"/>
                <a:gd name="T5" fmla="*/ 2147483646 h 119"/>
                <a:gd name="T6" fmla="*/ 2147483646 w 118"/>
                <a:gd name="T7" fmla="*/ 2147483646 h 119"/>
                <a:gd name="T8" fmla="*/ 2147483646 w 118"/>
                <a:gd name="T9" fmla="*/ 2147483646 h 119"/>
                <a:gd name="T10" fmla="*/ 2147483646 w 118"/>
                <a:gd name="T11" fmla="*/ 2147483646 h 119"/>
                <a:gd name="T12" fmla="*/ 2147483646 w 118"/>
                <a:gd name="T13" fmla="*/ 2147483646 h 119"/>
                <a:gd name="T14" fmla="*/ 2147483646 w 118"/>
                <a:gd name="T15" fmla="*/ 2147483646 h 119"/>
                <a:gd name="T16" fmla="*/ 2147483646 w 118"/>
                <a:gd name="T17" fmla="*/ 2147483646 h 119"/>
                <a:gd name="T18" fmla="*/ 2147483646 w 118"/>
                <a:gd name="T19" fmla="*/ 2147483646 h 119"/>
                <a:gd name="T20" fmla="*/ 2147483646 w 118"/>
                <a:gd name="T21" fmla="*/ 2147483646 h 119"/>
                <a:gd name="T22" fmla="*/ 2147483646 w 118"/>
                <a:gd name="T23" fmla="*/ 2147483646 h 119"/>
                <a:gd name="T24" fmla="*/ 2147483646 w 118"/>
                <a:gd name="T25" fmla="*/ 2147483646 h 119"/>
                <a:gd name="T26" fmla="*/ 2147483646 w 118"/>
                <a:gd name="T27" fmla="*/ 2147483646 h 119"/>
                <a:gd name="T28" fmla="*/ 2147483646 w 118"/>
                <a:gd name="T29" fmla="*/ 2147483646 h 119"/>
                <a:gd name="T30" fmla="*/ 2147483646 w 118"/>
                <a:gd name="T31" fmla="*/ 2147483646 h 119"/>
                <a:gd name="T32" fmla="*/ 2147483646 w 118"/>
                <a:gd name="T33" fmla="*/ 2147483646 h 119"/>
                <a:gd name="T34" fmla="*/ 2147483646 w 118"/>
                <a:gd name="T35" fmla="*/ 2147483646 h 119"/>
                <a:gd name="T36" fmla="*/ 2147483646 w 118"/>
                <a:gd name="T37" fmla="*/ 2147483646 h 119"/>
                <a:gd name="T38" fmla="*/ 2147483646 w 118"/>
                <a:gd name="T39" fmla="*/ 2147483646 h 119"/>
                <a:gd name="T40" fmla="*/ 2147483646 w 118"/>
                <a:gd name="T41" fmla="*/ 2147483646 h 119"/>
                <a:gd name="T42" fmla="*/ 2147483646 w 118"/>
                <a:gd name="T43" fmla="*/ 2147483646 h 119"/>
                <a:gd name="T44" fmla="*/ 2147483646 w 118"/>
                <a:gd name="T45" fmla="*/ 2147483646 h 119"/>
                <a:gd name="T46" fmla="*/ 2147483646 w 118"/>
                <a:gd name="T47" fmla="*/ 2147483646 h 119"/>
                <a:gd name="T48" fmla="*/ 2147483646 w 118"/>
                <a:gd name="T49" fmla="*/ 2147483646 h 119"/>
                <a:gd name="T50" fmla="*/ 2147483646 w 118"/>
                <a:gd name="T51" fmla="*/ 2147483646 h 119"/>
                <a:gd name="T52" fmla="*/ 2147483646 w 118"/>
                <a:gd name="T53" fmla="*/ 2147483646 h 119"/>
                <a:gd name="T54" fmla="*/ 2147483646 w 118"/>
                <a:gd name="T55" fmla="*/ 2147483646 h 119"/>
                <a:gd name="T56" fmla="*/ 2147483646 w 118"/>
                <a:gd name="T57" fmla="*/ 2147483646 h 119"/>
                <a:gd name="T58" fmla="*/ 2147483646 w 118"/>
                <a:gd name="T59" fmla="*/ 2147483646 h 119"/>
                <a:gd name="T60" fmla="*/ 2147483646 w 118"/>
                <a:gd name="T61" fmla="*/ 2147483646 h 119"/>
                <a:gd name="T62" fmla="*/ 2147483646 w 118"/>
                <a:gd name="T63" fmla="*/ 2147483646 h 119"/>
                <a:gd name="T64" fmla="*/ 2147483646 w 118"/>
                <a:gd name="T65" fmla="*/ 2147483646 h 119"/>
                <a:gd name="T66" fmla="*/ 2147483646 w 118"/>
                <a:gd name="T67" fmla="*/ 2147483646 h 119"/>
                <a:gd name="T68" fmla="*/ 2147483646 w 118"/>
                <a:gd name="T69" fmla="*/ 2147483646 h 119"/>
                <a:gd name="T70" fmla="*/ 2147483646 w 118"/>
                <a:gd name="T71" fmla="*/ 2147483646 h 119"/>
                <a:gd name="T72" fmla="*/ 2147483646 w 118"/>
                <a:gd name="T73" fmla="*/ 2147483646 h 119"/>
                <a:gd name="T74" fmla="*/ 2147483646 w 118"/>
                <a:gd name="T75" fmla="*/ 2147483646 h 119"/>
                <a:gd name="T76" fmla="*/ 2147483646 w 118"/>
                <a:gd name="T77" fmla="*/ 2147483646 h 119"/>
                <a:gd name="T78" fmla="*/ 2147483646 w 118"/>
                <a:gd name="T79" fmla="*/ 2147483646 h 119"/>
                <a:gd name="T80" fmla="*/ 2147483646 w 118"/>
                <a:gd name="T81" fmla="*/ 2147483646 h 11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18" h="119">
                  <a:moveTo>
                    <a:pt x="59" y="0"/>
                  </a:moveTo>
                  <a:cubicBezTo>
                    <a:pt x="26" y="0"/>
                    <a:pt x="0" y="27"/>
                    <a:pt x="0" y="59"/>
                  </a:cubicBezTo>
                  <a:cubicBezTo>
                    <a:pt x="0" y="92"/>
                    <a:pt x="26" y="119"/>
                    <a:pt x="59" y="119"/>
                  </a:cubicBezTo>
                  <a:cubicBezTo>
                    <a:pt x="92" y="119"/>
                    <a:pt x="118" y="92"/>
                    <a:pt x="118" y="59"/>
                  </a:cubicBezTo>
                  <a:cubicBezTo>
                    <a:pt x="118" y="27"/>
                    <a:pt x="92" y="0"/>
                    <a:pt x="59" y="0"/>
                  </a:cubicBezTo>
                  <a:close/>
                  <a:moveTo>
                    <a:pt x="111" y="57"/>
                  </a:moveTo>
                  <a:cubicBezTo>
                    <a:pt x="88" y="57"/>
                    <a:pt x="88" y="57"/>
                    <a:pt x="88" y="57"/>
                  </a:cubicBezTo>
                  <a:cubicBezTo>
                    <a:pt x="87" y="49"/>
                    <a:pt x="86" y="41"/>
                    <a:pt x="83" y="33"/>
                  </a:cubicBezTo>
                  <a:cubicBezTo>
                    <a:pt x="88" y="31"/>
                    <a:pt x="93" y="28"/>
                    <a:pt x="98" y="25"/>
                  </a:cubicBezTo>
                  <a:cubicBezTo>
                    <a:pt x="105" y="34"/>
                    <a:pt x="110" y="45"/>
                    <a:pt x="111" y="57"/>
                  </a:cubicBezTo>
                  <a:close/>
                  <a:moveTo>
                    <a:pt x="57" y="111"/>
                  </a:moveTo>
                  <a:cubicBezTo>
                    <a:pt x="50" y="106"/>
                    <a:pt x="45" y="99"/>
                    <a:pt x="41" y="91"/>
                  </a:cubicBezTo>
                  <a:cubicBezTo>
                    <a:pt x="46" y="89"/>
                    <a:pt x="52" y="88"/>
                    <a:pt x="57" y="88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1"/>
                    <a:pt x="57" y="111"/>
                    <a:pt x="57" y="111"/>
                  </a:cubicBezTo>
                  <a:close/>
                  <a:moveTo>
                    <a:pt x="61" y="8"/>
                  </a:moveTo>
                  <a:cubicBezTo>
                    <a:pt x="68" y="14"/>
                    <a:pt x="74" y="22"/>
                    <a:pt x="78" y="31"/>
                  </a:cubicBezTo>
                  <a:cubicBezTo>
                    <a:pt x="73" y="33"/>
                    <a:pt x="67" y="34"/>
                    <a:pt x="61" y="3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1" y="8"/>
                    <a:pt x="61" y="8"/>
                  </a:cubicBezTo>
                  <a:close/>
                  <a:moveTo>
                    <a:pt x="67" y="8"/>
                  </a:moveTo>
                  <a:cubicBezTo>
                    <a:pt x="78" y="10"/>
                    <a:pt x="88" y="15"/>
                    <a:pt x="95" y="22"/>
                  </a:cubicBezTo>
                  <a:cubicBezTo>
                    <a:pt x="91" y="25"/>
                    <a:pt x="87" y="28"/>
                    <a:pt x="82" y="30"/>
                  </a:cubicBezTo>
                  <a:cubicBezTo>
                    <a:pt x="78" y="22"/>
                    <a:pt x="73" y="14"/>
                    <a:pt x="67" y="8"/>
                  </a:cubicBezTo>
                  <a:close/>
                  <a:moveTo>
                    <a:pt x="57" y="8"/>
                  </a:moveTo>
                  <a:cubicBezTo>
                    <a:pt x="57" y="34"/>
                    <a:pt x="57" y="34"/>
                    <a:pt x="57" y="34"/>
                  </a:cubicBezTo>
                  <a:cubicBezTo>
                    <a:pt x="51" y="34"/>
                    <a:pt x="45" y="33"/>
                    <a:pt x="40" y="31"/>
                  </a:cubicBezTo>
                  <a:cubicBezTo>
                    <a:pt x="44" y="22"/>
                    <a:pt x="50" y="14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lose/>
                  <a:moveTo>
                    <a:pt x="36" y="30"/>
                  </a:moveTo>
                  <a:cubicBezTo>
                    <a:pt x="31" y="28"/>
                    <a:pt x="27" y="25"/>
                    <a:pt x="23" y="22"/>
                  </a:cubicBezTo>
                  <a:cubicBezTo>
                    <a:pt x="30" y="15"/>
                    <a:pt x="40" y="10"/>
                    <a:pt x="50" y="8"/>
                  </a:cubicBezTo>
                  <a:cubicBezTo>
                    <a:pt x="45" y="14"/>
                    <a:pt x="40" y="22"/>
                    <a:pt x="36" y="30"/>
                  </a:cubicBezTo>
                  <a:close/>
                  <a:moveTo>
                    <a:pt x="38" y="35"/>
                  </a:moveTo>
                  <a:cubicBezTo>
                    <a:pt x="44" y="37"/>
                    <a:pt x="50" y="38"/>
                    <a:pt x="57" y="38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49"/>
                    <a:pt x="36" y="42"/>
                    <a:pt x="38" y="35"/>
                  </a:cubicBezTo>
                  <a:close/>
                  <a:moveTo>
                    <a:pt x="57" y="61"/>
                  </a:moveTo>
                  <a:cubicBezTo>
                    <a:pt x="57" y="84"/>
                    <a:pt x="57" y="84"/>
                    <a:pt x="57" y="84"/>
                  </a:cubicBezTo>
                  <a:cubicBezTo>
                    <a:pt x="51" y="85"/>
                    <a:pt x="45" y="86"/>
                    <a:pt x="40" y="87"/>
                  </a:cubicBezTo>
                  <a:cubicBezTo>
                    <a:pt x="36" y="79"/>
                    <a:pt x="34" y="71"/>
                    <a:pt x="34" y="61"/>
                  </a:cubicBezTo>
                  <a:lnTo>
                    <a:pt x="57" y="61"/>
                  </a:lnTo>
                  <a:close/>
                  <a:moveTo>
                    <a:pt x="50" y="110"/>
                  </a:moveTo>
                  <a:cubicBezTo>
                    <a:pt x="41" y="109"/>
                    <a:pt x="32" y="105"/>
                    <a:pt x="25" y="99"/>
                  </a:cubicBezTo>
                  <a:cubicBezTo>
                    <a:pt x="29" y="96"/>
                    <a:pt x="33" y="94"/>
                    <a:pt x="38" y="92"/>
                  </a:cubicBezTo>
                  <a:cubicBezTo>
                    <a:pt x="41" y="99"/>
                    <a:pt x="45" y="105"/>
                    <a:pt x="50" y="110"/>
                  </a:cubicBezTo>
                  <a:close/>
                  <a:moveTo>
                    <a:pt x="61" y="111"/>
                  </a:moveTo>
                  <a:cubicBezTo>
                    <a:pt x="61" y="88"/>
                    <a:pt x="61" y="88"/>
                    <a:pt x="61" y="88"/>
                  </a:cubicBezTo>
                  <a:cubicBezTo>
                    <a:pt x="66" y="88"/>
                    <a:pt x="72" y="89"/>
                    <a:pt x="77" y="91"/>
                  </a:cubicBezTo>
                  <a:cubicBezTo>
                    <a:pt x="73" y="99"/>
                    <a:pt x="67" y="106"/>
                    <a:pt x="61" y="111"/>
                  </a:cubicBezTo>
                  <a:cubicBezTo>
                    <a:pt x="61" y="111"/>
                    <a:pt x="61" y="111"/>
                    <a:pt x="61" y="111"/>
                  </a:cubicBezTo>
                  <a:close/>
                  <a:moveTo>
                    <a:pt x="80" y="92"/>
                  </a:moveTo>
                  <a:cubicBezTo>
                    <a:pt x="85" y="94"/>
                    <a:pt x="89" y="96"/>
                    <a:pt x="93" y="99"/>
                  </a:cubicBezTo>
                  <a:cubicBezTo>
                    <a:pt x="86" y="105"/>
                    <a:pt x="77" y="109"/>
                    <a:pt x="67" y="110"/>
                  </a:cubicBezTo>
                  <a:cubicBezTo>
                    <a:pt x="73" y="105"/>
                    <a:pt x="77" y="99"/>
                    <a:pt x="80" y="92"/>
                  </a:cubicBezTo>
                  <a:close/>
                  <a:moveTo>
                    <a:pt x="78" y="87"/>
                  </a:moveTo>
                  <a:cubicBezTo>
                    <a:pt x="73" y="86"/>
                    <a:pt x="67" y="85"/>
                    <a:pt x="61" y="84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84" y="61"/>
                    <a:pt x="84" y="61"/>
                    <a:pt x="84" y="61"/>
                  </a:cubicBezTo>
                  <a:cubicBezTo>
                    <a:pt x="84" y="71"/>
                    <a:pt x="82" y="79"/>
                    <a:pt x="78" y="87"/>
                  </a:cubicBezTo>
                  <a:close/>
                  <a:moveTo>
                    <a:pt x="61" y="57"/>
                  </a:moveTo>
                  <a:cubicBezTo>
                    <a:pt x="61" y="38"/>
                    <a:pt x="61" y="38"/>
                    <a:pt x="61" y="38"/>
                  </a:cubicBezTo>
                  <a:cubicBezTo>
                    <a:pt x="67" y="38"/>
                    <a:pt x="74" y="37"/>
                    <a:pt x="80" y="35"/>
                  </a:cubicBezTo>
                  <a:cubicBezTo>
                    <a:pt x="82" y="42"/>
                    <a:pt x="84" y="49"/>
                    <a:pt x="84" y="57"/>
                  </a:cubicBezTo>
                  <a:lnTo>
                    <a:pt x="61" y="57"/>
                  </a:lnTo>
                  <a:close/>
                  <a:moveTo>
                    <a:pt x="20" y="25"/>
                  </a:moveTo>
                  <a:cubicBezTo>
                    <a:pt x="25" y="28"/>
                    <a:pt x="30" y="31"/>
                    <a:pt x="35" y="33"/>
                  </a:cubicBezTo>
                  <a:cubicBezTo>
                    <a:pt x="32" y="41"/>
                    <a:pt x="30" y="49"/>
                    <a:pt x="30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8" y="45"/>
                    <a:pt x="13" y="34"/>
                    <a:pt x="20" y="25"/>
                  </a:cubicBezTo>
                  <a:close/>
                  <a:moveTo>
                    <a:pt x="7" y="61"/>
                  </a:moveTo>
                  <a:cubicBezTo>
                    <a:pt x="30" y="61"/>
                    <a:pt x="30" y="61"/>
                    <a:pt x="30" y="61"/>
                  </a:cubicBezTo>
                  <a:cubicBezTo>
                    <a:pt x="31" y="71"/>
                    <a:pt x="33" y="80"/>
                    <a:pt x="36" y="89"/>
                  </a:cubicBezTo>
                  <a:cubicBezTo>
                    <a:pt x="31" y="91"/>
                    <a:pt x="27" y="93"/>
                    <a:pt x="22" y="96"/>
                  </a:cubicBezTo>
                  <a:cubicBezTo>
                    <a:pt x="13" y="87"/>
                    <a:pt x="8" y="75"/>
                    <a:pt x="7" y="61"/>
                  </a:cubicBezTo>
                  <a:close/>
                  <a:moveTo>
                    <a:pt x="95" y="96"/>
                  </a:moveTo>
                  <a:cubicBezTo>
                    <a:pt x="91" y="93"/>
                    <a:pt x="87" y="91"/>
                    <a:pt x="82" y="89"/>
                  </a:cubicBezTo>
                  <a:cubicBezTo>
                    <a:pt x="85" y="80"/>
                    <a:pt x="87" y="71"/>
                    <a:pt x="88" y="61"/>
                  </a:cubicBezTo>
                  <a:cubicBezTo>
                    <a:pt x="111" y="61"/>
                    <a:pt x="111" y="61"/>
                    <a:pt x="111" y="61"/>
                  </a:cubicBezTo>
                  <a:cubicBezTo>
                    <a:pt x="110" y="75"/>
                    <a:pt x="104" y="87"/>
                    <a:pt x="95" y="96"/>
                  </a:cubicBezTo>
                  <a:close/>
                  <a:moveTo>
                    <a:pt x="95" y="96"/>
                  </a:moveTo>
                  <a:cubicBezTo>
                    <a:pt x="95" y="96"/>
                    <a:pt x="95" y="96"/>
                    <a:pt x="95" y="9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400125" y="1735894"/>
            <a:ext cx="662985" cy="662985"/>
            <a:chOff x="13662213" y="4407233"/>
            <a:chExt cx="1325970" cy="1325970"/>
          </a:xfrm>
        </p:grpSpPr>
        <p:sp>
          <p:nvSpPr>
            <p:cNvPr id="19" name="Oval 18"/>
            <p:cNvSpPr/>
            <p:nvPr/>
          </p:nvSpPr>
          <p:spPr>
            <a:xfrm>
              <a:off x="13662213" y="4407233"/>
              <a:ext cx="1325970" cy="13259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77" name="Freeform 34"/>
            <p:cNvSpPr>
              <a:spLocks noChangeAspect="1" noEditPoints="1"/>
            </p:cNvSpPr>
            <p:nvPr/>
          </p:nvSpPr>
          <p:spPr bwMode="auto">
            <a:xfrm>
              <a:off x="13958607" y="4702080"/>
              <a:ext cx="733182" cy="736276"/>
            </a:xfrm>
            <a:custGeom>
              <a:avLst/>
              <a:gdLst>
                <a:gd name="T0" fmla="*/ 2147483646 w 232"/>
                <a:gd name="T1" fmla="*/ 2147483646 h 232"/>
                <a:gd name="T2" fmla="*/ 2147483646 w 232"/>
                <a:gd name="T3" fmla="*/ 2147483646 h 232"/>
                <a:gd name="T4" fmla="*/ 2147483646 w 232"/>
                <a:gd name="T5" fmla="*/ 2147483646 h 232"/>
                <a:gd name="T6" fmla="*/ 2147483646 w 232"/>
                <a:gd name="T7" fmla="*/ 2147483646 h 232"/>
                <a:gd name="T8" fmla="*/ 2147483646 w 232"/>
                <a:gd name="T9" fmla="*/ 2147483646 h 232"/>
                <a:gd name="T10" fmla="*/ 2147483646 w 232"/>
                <a:gd name="T11" fmla="*/ 2147483646 h 232"/>
                <a:gd name="T12" fmla="*/ 2147483646 w 232"/>
                <a:gd name="T13" fmla="*/ 0 h 232"/>
                <a:gd name="T14" fmla="*/ 2147483646 w 232"/>
                <a:gd name="T15" fmla="*/ 2147483646 h 232"/>
                <a:gd name="T16" fmla="*/ 2147483646 w 232"/>
                <a:gd name="T17" fmla="*/ 2147483646 h 232"/>
                <a:gd name="T18" fmla="*/ 2147483646 w 232"/>
                <a:gd name="T19" fmla="*/ 2147483646 h 232"/>
                <a:gd name="T20" fmla="*/ 2147483646 w 232"/>
                <a:gd name="T21" fmla="*/ 2147483646 h 232"/>
                <a:gd name="T22" fmla="*/ 2147483646 w 232"/>
                <a:gd name="T23" fmla="*/ 2147483646 h 232"/>
                <a:gd name="T24" fmla="*/ 2147483646 w 232"/>
                <a:gd name="T25" fmla="*/ 2147483646 h 232"/>
                <a:gd name="T26" fmla="*/ 2147483646 w 232"/>
                <a:gd name="T27" fmla="*/ 2147483646 h 232"/>
                <a:gd name="T28" fmla="*/ 2147483646 w 232"/>
                <a:gd name="T29" fmla="*/ 2147483646 h 232"/>
                <a:gd name="T30" fmla="*/ 2147483646 w 232"/>
                <a:gd name="T31" fmla="*/ 2147483646 h 232"/>
                <a:gd name="T32" fmla="*/ 2147483646 w 232"/>
                <a:gd name="T33" fmla="*/ 2147483646 h 232"/>
                <a:gd name="T34" fmla="*/ 2147483646 w 232"/>
                <a:gd name="T35" fmla="*/ 2147483646 h 232"/>
                <a:gd name="T36" fmla="*/ 2147483646 w 232"/>
                <a:gd name="T37" fmla="*/ 2147483646 h 232"/>
                <a:gd name="T38" fmla="*/ 0 w 232"/>
                <a:gd name="T39" fmla="*/ 2147483646 h 232"/>
                <a:gd name="T40" fmla="*/ 2147483646 w 232"/>
                <a:gd name="T41" fmla="*/ 2147483646 h 232"/>
                <a:gd name="T42" fmla="*/ 2147483646 w 232"/>
                <a:gd name="T43" fmla="*/ 2147483646 h 232"/>
                <a:gd name="T44" fmla="*/ 2147483646 w 232"/>
                <a:gd name="T45" fmla="*/ 2147483646 h 232"/>
                <a:gd name="T46" fmla="*/ 2147483646 w 232"/>
                <a:gd name="T47" fmla="*/ 2147483646 h 232"/>
                <a:gd name="T48" fmla="*/ 2147483646 w 232"/>
                <a:gd name="T49" fmla="*/ 2147483646 h 232"/>
                <a:gd name="T50" fmla="*/ 2147483646 w 232"/>
                <a:gd name="T51" fmla="*/ 2147483646 h 232"/>
                <a:gd name="T52" fmla="*/ 2147483646 w 232"/>
                <a:gd name="T53" fmla="*/ 2147483646 h 232"/>
                <a:gd name="T54" fmla="*/ 2147483646 w 232"/>
                <a:gd name="T55" fmla="*/ 2147483646 h 232"/>
                <a:gd name="T56" fmla="*/ 0 w 232"/>
                <a:gd name="T57" fmla="*/ 2147483646 h 232"/>
                <a:gd name="T58" fmla="*/ 2147483646 w 232"/>
                <a:gd name="T59" fmla="*/ 2147483646 h 232"/>
                <a:gd name="T60" fmla="*/ 2147483646 w 232"/>
                <a:gd name="T61" fmla="*/ 2147483646 h 232"/>
                <a:gd name="T62" fmla="*/ 2147483646 w 232"/>
                <a:gd name="T63" fmla="*/ 2147483646 h 232"/>
                <a:gd name="T64" fmla="*/ 2147483646 w 232"/>
                <a:gd name="T65" fmla="*/ 2147483646 h 23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32" h="232">
                  <a:moveTo>
                    <a:pt x="229" y="20"/>
                  </a:moveTo>
                  <a:cubicBezTo>
                    <a:pt x="169" y="80"/>
                    <a:pt x="169" y="80"/>
                    <a:pt x="169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95" y="80"/>
                    <a:pt x="200" y="85"/>
                    <a:pt x="200" y="92"/>
                  </a:cubicBezTo>
                  <a:cubicBezTo>
                    <a:pt x="200" y="99"/>
                    <a:pt x="195" y="104"/>
                    <a:pt x="188" y="104"/>
                  </a:cubicBezTo>
                  <a:cubicBezTo>
                    <a:pt x="140" y="104"/>
                    <a:pt x="140" y="104"/>
                    <a:pt x="140" y="104"/>
                  </a:cubicBezTo>
                  <a:cubicBezTo>
                    <a:pt x="133" y="104"/>
                    <a:pt x="128" y="99"/>
                    <a:pt x="128" y="92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28" y="37"/>
                    <a:pt x="133" y="32"/>
                    <a:pt x="140" y="32"/>
                  </a:cubicBezTo>
                  <a:cubicBezTo>
                    <a:pt x="147" y="32"/>
                    <a:pt x="152" y="37"/>
                    <a:pt x="152" y="44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4" y="1"/>
                    <a:pt x="217" y="0"/>
                    <a:pt x="220" y="0"/>
                  </a:cubicBezTo>
                  <a:cubicBezTo>
                    <a:pt x="227" y="0"/>
                    <a:pt x="232" y="5"/>
                    <a:pt x="232" y="12"/>
                  </a:cubicBezTo>
                  <a:cubicBezTo>
                    <a:pt x="232" y="15"/>
                    <a:pt x="231" y="18"/>
                    <a:pt x="229" y="20"/>
                  </a:cubicBezTo>
                  <a:close/>
                  <a:moveTo>
                    <a:pt x="140" y="128"/>
                  </a:moveTo>
                  <a:cubicBezTo>
                    <a:pt x="188" y="128"/>
                    <a:pt x="188" y="128"/>
                    <a:pt x="188" y="128"/>
                  </a:cubicBezTo>
                  <a:cubicBezTo>
                    <a:pt x="195" y="128"/>
                    <a:pt x="200" y="133"/>
                    <a:pt x="200" y="140"/>
                  </a:cubicBezTo>
                  <a:cubicBezTo>
                    <a:pt x="200" y="147"/>
                    <a:pt x="195" y="152"/>
                    <a:pt x="188" y="152"/>
                  </a:cubicBezTo>
                  <a:cubicBezTo>
                    <a:pt x="169" y="152"/>
                    <a:pt x="169" y="152"/>
                    <a:pt x="169" y="152"/>
                  </a:cubicBezTo>
                  <a:cubicBezTo>
                    <a:pt x="229" y="212"/>
                    <a:pt x="229" y="212"/>
                    <a:pt x="229" y="212"/>
                  </a:cubicBezTo>
                  <a:cubicBezTo>
                    <a:pt x="229" y="212"/>
                    <a:pt x="229" y="212"/>
                    <a:pt x="229" y="212"/>
                  </a:cubicBezTo>
                  <a:cubicBezTo>
                    <a:pt x="231" y="214"/>
                    <a:pt x="232" y="217"/>
                    <a:pt x="232" y="220"/>
                  </a:cubicBezTo>
                  <a:cubicBezTo>
                    <a:pt x="232" y="227"/>
                    <a:pt x="227" y="232"/>
                    <a:pt x="220" y="232"/>
                  </a:cubicBezTo>
                  <a:cubicBezTo>
                    <a:pt x="217" y="232"/>
                    <a:pt x="214" y="231"/>
                    <a:pt x="212" y="229"/>
                  </a:cubicBezTo>
                  <a:cubicBezTo>
                    <a:pt x="212" y="229"/>
                    <a:pt x="212" y="229"/>
                    <a:pt x="212" y="229"/>
                  </a:cubicBezTo>
                  <a:cubicBezTo>
                    <a:pt x="152" y="169"/>
                    <a:pt x="152" y="169"/>
                    <a:pt x="152" y="169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95"/>
                    <a:pt x="147" y="200"/>
                    <a:pt x="140" y="200"/>
                  </a:cubicBezTo>
                  <a:cubicBezTo>
                    <a:pt x="133" y="200"/>
                    <a:pt x="128" y="195"/>
                    <a:pt x="128" y="188"/>
                  </a:cubicBezTo>
                  <a:cubicBezTo>
                    <a:pt x="128" y="140"/>
                    <a:pt x="128" y="140"/>
                    <a:pt x="128" y="140"/>
                  </a:cubicBezTo>
                  <a:cubicBezTo>
                    <a:pt x="128" y="133"/>
                    <a:pt x="133" y="128"/>
                    <a:pt x="140" y="128"/>
                  </a:cubicBezTo>
                  <a:moveTo>
                    <a:pt x="92" y="200"/>
                  </a:moveTo>
                  <a:cubicBezTo>
                    <a:pt x="85" y="200"/>
                    <a:pt x="80" y="195"/>
                    <a:pt x="80" y="188"/>
                  </a:cubicBezTo>
                  <a:cubicBezTo>
                    <a:pt x="80" y="169"/>
                    <a:pt x="80" y="169"/>
                    <a:pt x="80" y="169"/>
                  </a:cubicBezTo>
                  <a:cubicBezTo>
                    <a:pt x="20" y="229"/>
                    <a:pt x="20" y="229"/>
                    <a:pt x="20" y="229"/>
                  </a:cubicBezTo>
                  <a:cubicBezTo>
                    <a:pt x="20" y="229"/>
                    <a:pt x="20" y="229"/>
                    <a:pt x="20" y="229"/>
                  </a:cubicBezTo>
                  <a:cubicBezTo>
                    <a:pt x="18" y="231"/>
                    <a:pt x="15" y="232"/>
                    <a:pt x="12" y="232"/>
                  </a:cubicBezTo>
                  <a:cubicBezTo>
                    <a:pt x="5" y="232"/>
                    <a:pt x="0" y="227"/>
                    <a:pt x="0" y="220"/>
                  </a:cubicBezTo>
                  <a:cubicBezTo>
                    <a:pt x="0" y="217"/>
                    <a:pt x="1" y="214"/>
                    <a:pt x="3" y="212"/>
                  </a:cubicBezTo>
                  <a:cubicBezTo>
                    <a:pt x="3" y="212"/>
                    <a:pt x="3" y="212"/>
                    <a:pt x="3" y="212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37" y="152"/>
                    <a:pt x="32" y="147"/>
                    <a:pt x="32" y="140"/>
                  </a:cubicBezTo>
                  <a:cubicBezTo>
                    <a:pt x="32" y="133"/>
                    <a:pt x="37" y="128"/>
                    <a:pt x="44" y="128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99" y="128"/>
                    <a:pt x="104" y="133"/>
                    <a:pt x="104" y="140"/>
                  </a:cubicBezTo>
                  <a:cubicBezTo>
                    <a:pt x="104" y="188"/>
                    <a:pt x="104" y="188"/>
                    <a:pt x="104" y="188"/>
                  </a:cubicBezTo>
                  <a:cubicBezTo>
                    <a:pt x="104" y="195"/>
                    <a:pt x="99" y="200"/>
                    <a:pt x="92" y="200"/>
                  </a:cubicBezTo>
                  <a:moveTo>
                    <a:pt x="92" y="104"/>
                  </a:moveTo>
                  <a:cubicBezTo>
                    <a:pt x="44" y="104"/>
                    <a:pt x="44" y="104"/>
                    <a:pt x="44" y="104"/>
                  </a:cubicBezTo>
                  <a:cubicBezTo>
                    <a:pt x="37" y="104"/>
                    <a:pt x="32" y="99"/>
                    <a:pt x="32" y="92"/>
                  </a:cubicBezTo>
                  <a:cubicBezTo>
                    <a:pt x="32" y="85"/>
                    <a:pt x="37" y="80"/>
                    <a:pt x="44" y="80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" y="18"/>
                    <a:pt x="0" y="15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5" y="0"/>
                    <a:pt x="18" y="1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80" y="44"/>
                    <a:pt x="80" y="44"/>
                    <a:pt x="80" y="44"/>
                  </a:cubicBezTo>
                  <a:cubicBezTo>
                    <a:pt x="80" y="37"/>
                    <a:pt x="85" y="32"/>
                    <a:pt x="92" y="32"/>
                  </a:cubicBezTo>
                  <a:cubicBezTo>
                    <a:pt x="99" y="32"/>
                    <a:pt x="104" y="37"/>
                    <a:pt x="104" y="44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4" y="99"/>
                    <a:pt x="99" y="104"/>
                    <a:pt x="92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5" name="Rectangle 84"/>
          <p:cNvSpPr/>
          <p:nvPr/>
        </p:nvSpPr>
        <p:spPr>
          <a:xfrm>
            <a:off x="-4921" y="203407"/>
            <a:ext cx="8780211" cy="1210236"/>
          </a:xfrm>
          <a:prstGeom prst="rect">
            <a:avLst/>
          </a:prstGeom>
          <a:solidFill>
            <a:srgbClr val="179E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90442" y="485360"/>
            <a:ext cx="818948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Components of a Wireless Network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84C0177-9154-46DD-AD8D-34685AFC5446}"/>
              </a:ext>
            </a:extLst>
          </p:cNvPr>
          <p:cNvGrpSpPr/>
          <p:nvPr/>
        </p:nvGrpSpPr>
        <p:grpSpPr>
          <a:xfrm>
            <a:off x="4176553" y="1553658"/>
            <a:ext cx="7976491" cy="1027456"/>
            <a:chOff x="4033778" y="1594602"/>
            <a:chExt cx="7976491" cy="102745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119648D-89EB-4849-94E8-5E3077F5EBAF}"/>
                </a:ext>
              </a:extLst>
            </p:cNvPr>
            <p:cNvSpPr/>
            <p:nvPr/>
          </p:nvSpPr>
          <p:spPr>
            <a:xfrm>
              <a:off x="4035035" y="1594602"/>
              <a:ext cx="2227935" cy="3693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rgbClr val="0070C0"/>
                  </a:solidFill>
                  <a:latin typeface="Rockwell" panose="02060603020205020403" pitchFamily="18" charset="0"/>
                </a:rPr>
                <a:t>Access Point (AP)</a:t>
              </a:r>
            </a:p>
          </p:txBody>
        </p:sp>
        <p:sp>
          <p:nvSpPr>
            <p:cNvPr id="24" name="Text Box 9">
              <a:extLst>
                <a:ext uri="{FF2B5EF4-FFF2-40B4-BE49-F238E27FC236}">
                  <a16:creationId xmlns:a16="http://schemas.microsoft.com/office/drawing/2014/main" id="{889F2DB1-E27B-448A-B747-6327A74A95C2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033778" y="1975727"/>
              <a:ext cx="797649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344488" lvl="1" indent="-344488">
                <a:buFont typeface="Wingdings" panose="05000000000000000000" pitchFamily="2" charset="2"/>
                <a:buChar char="v"/>
              </a:pPr>
              <a:r>
                <a:rPr lang="en-US" dirty="0">
                  <a:latin typeface="+mn-lt"/>
                </a:rPr>
                <a:t>It is a </a:t>
              </a:r>
              <a:r>
                <a:rPr lang="en-US" b="1" dirty="0">
                  <a:solidFill>
                    <a:srgbClr val="FF0000"/>
                  </a:solidFill>
                  <a:latin typeface="+mn-lt"/>
                </a:rPr>
                <a:t>hardware device </a:t>
              </a:r>
              <a:r>
                <a:rPr lang="en-US" dirty="0">
                  <a:latin typeface="+mn-lt"/>
                </a:rPr>
                <a:t>that allows wireless communication devices to connect to a wireless network via wireless standards such as Bluetooth, Wi-Fi, etc.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D216E83-9754-4B8A-83F7-CF3AA6D0C39F}"/>
              </a:ext>
            </a:extLst>
          </p:cNvPr>
          <p:cNvGrpSpPr/>
          <p:nvPr/>
        </p:nvGrpSpPr>
        <p:grpSpPr>
          <a:xfrm>
            <a:off x="4176552" y="2747665"/>
            <a:ext cx="7786847" cy="1019947"/>
            <a:chOff x="4033777" y="2878243"/>
            <a:chExt cx="7786847" cy="1019947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E05B851-84F2-4338-86B1-C6573F1E8C66}"/>
                </a:ext>
              </a:extLst>
            </p:cNvPr>
            <p:cNvSpPr/>
            <p:nvPr/>
          </p:nvSpPr>
          <p:spPr>
            <a:xfrm>
              <a:off x="4035035" y="2878243"/>
              <a:ext cx="2662544" cy="3693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rgbClr val="0070C0"/>
                  </a:solidFill>
                  <a:latin typeface="Rockwell" panose="02060603020205020403" pitchFamily="18" charset="0"/>
                </a:rPr>
                <a:t>Wireless Cards (NIC)</a:t>
              </a:r>
            </a:p>
          </p:txBody>
        </p:sp>
        <p:sp>
          <p:nvSpPr>
            <p:cNvPr id="26" name="Text Box 9">
              <a:extLst>
                <a:ext uri="{FF2B5EF4-FFF2-40B4-BE49-F238E27FC236}">
                  <a16:creationId xmlns:a16="http://schemas.microsoft.com/office/drawing/2014/main" id="{AF50F22C-8E24-4F78-83B6-7D16BB68FA4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033777" y="3251859"/>
              <a:ext cx="77868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344488" lvl="1" indent="-344488">
                <a:spcBef>
                  <a:spcPts val="600"/>
                </a:spcBef>
                <a:buFont typeface="Wingdings" panose="05000000000000000000" pitchFamily="2" charset="2"/>
                <a:buChar char="v"/>
              </a:pPr>
              <a:r>
                <a:rPr lang="en-US" dirty="0">
                  <a:latin typeface="+mn-lt"/>
                </a:rPr>
                <a:t>Systems connected to the wireless network require a network interface cards (NIC) to establish a standard </a:t>
              </a:r>
              <a:r>
                <a:rPr lang="en-US" b="1" dirty="0">
                  <a:solidFill>
                    <a:srgbClr val="FF0000"/>
                  </a:solidFill>
                  <a:latin typeface="+mn-lt"/>
                </a:rPr>
                <a:t>Ethernet</a:t>
              </a:r>
              <a:r>
                <a:rPr lang="en-US" b="1" dirty="0">
                  <a:solidFill>
                    <a:srgbClr val="00B050"/>
                  </a:solidFill>
                  <a:latin typeface="+mn-lt"/>
                </a:rPr>
                <a:t> </a:t>
              </a:r>
              <a:r>
                <a:rPr lang="en-US" b="1" dirty="0">
                  <a:solidFill>
                    <a:srgbClr val="FF0000"/>
                  </a:solidFill>
                  <a:latin typeface="+mn-lt"/>
                </a:rPr>
                <a:t>connection</a:t>
              </a:r>
              <a:endParaRPr lang="en-US" dirty="0">
                <a:latin typeface="+mn-lt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9C29965-7B4E-4507-9A11-2736F8B07477}"/>
              </a:ext>
            </a:extLst>
          </p:cNvPr>
          <p:cNvGrpSpPr/>
          <p:nvPr/>
        </p:nvGrpSpPr>
        <p:grpSpPr>
          <a:xfrm>
            <a:off x="4176028" y="3948800"/>
            <a:ext cx="7558772" cy="1084431"/>
            <a:chOff x="4033253" y="4134184"/>
            <a:chExt cx="7558772" cy="108443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F2DD0C9-EBB9-43DA-9BD7-04C1BA971CED}"/>
                </a:ext>
              </a:extLst>
            </p:cNvPr>
            <p:cNvSpPr/>
            <p:nvPr/>
          </p:nvSpPr>
          <p:spPr>
            <a:xfrm>
              <a:off x="4033253" y="4134184"/>
              <a:ext cx="2274393" cy="3693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rgbClr val="0070C0"/>
                  </a:solidFill>
                  <a:latin typeface="Rockwell" panose="02060603020205020403" pitchFamily="18" charset="0"/>
                </a:rPr>
                <a:t>Wireless Modem</a:t>
              </a:r>
            </a:p>
          </p:txBody>
        </p:sp>
        <p:sp>
          <p:nvSpPr>
            <p:cNvPr id="28" name="Text Box 9">
              <a:extLst>
                <a:ext uri="{FF2B5EF4-FFF2-40B4-BE49-F238E27FC236}">
                  <a16:creationId xmlns:a16="http://schemas.microsoft.com/office/drawing/2014/main" id="{743140DE-8F7D-4E5F-A78F-9AFF0828B26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033253" y="4572284"/>
              <a:ext cx="75587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344488" indent="-344488">
                <a:spcBef>
                  <a:spcPts val="1200"/>
                </a:spcBef>
                <a:buFont typeface="Wingdings" panose="05000000000000000000" pitchFamily="2" charset="2"/>
                <a:buChar char="v"/>
              </a:pPr>
              <a:r>
                <a:rPr lang="en-US" altLang="ko-KR" kern="0" dirty="0">
                  <a:latin typeface="+mn-lt"/>
                </a:rPr>
                <a:t>It is a device that receives and transmits </a:t>
              </a:r>
              <a:r>
                <a:rPr lang="en-US" altLang="ko-KR" b="1" kern="0" dirty="0">
                  <a:solidFill>
                    <a:srgbClr val="FF0000"/>
                  </a:solidFill>
                  <a:latin typeface="+mn-lt"/>
                </a:rPr>
                <a:t>network</a:t>
              </a:r>
              <a:r>
                <a:rPr lang="en-US" altLang="ko-KR" b="1" kern="0" dirty="0">
                  <a:solidFill>
                    <a:srgbClr val="00B050"/>
                  </a:solidFill>
                  <a:latin typeface="+mn-lt"/>
                </a:rPr>
                <a:t> </a:t>
              </a:r>
              <a:r>
                <a:rPr lang="en-US" altLang="ko-KR" b="1" kern="0" dirty="0">
                  <a:solidFill>
                    <a:srgbClr val="FF0000"/>
                  </a:solidFill>
                  <a:latin typeface="+mn-lt"/>
                </a:rPr>
                <a:t>signals </a:t>
              </a:r>
              <a:r>
                <a:rPr lang="en-US" altLang="ko-KR" kern="0" dirty="0">
                  <a:latin typeface="+mn-lt"/>
                </a:rPr>
                <a:t>to other units without requiring physical cabling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FDE3D17-8BCF-4EAF-A08F-EE24C7F2927F}"/>
              </a:ext>
            </a:extLst>
          </p:cNvPr>
          <p:cNvGrpSpPr/>
          <p:nvPr/>
        </p:nvGrpSpPr>
        <p:grpSpPr>
          <a:xfrm>
            <a:off x="4175760" y="5162746"/>
            <a:ext cx="7787639" cy="1333416"/>
            <a:chOff x="4032985" y="5381114"/>
            <a:chExt cx="7787639" cy="1333416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14F454A-FE71-4392-B979-BA70A46DBC3C}"/>
                </a:ext>
              </a:extLst>
            </p:cNvPr>
            <p:cNvSpPr/>
            <p:nvPr/>
          </p:nvSpPr>
          <p:spPr>
            <a:xfrm>
              <a:off x="4032985" y="5381114"/>
              <a:ext cx="2273942" cy="3693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rgbClr val="0070C0"/>
                  </a:solidFill>
                  <a:latin typeface="Rockwell" panose="02060603020205020403" pitchFamily="18" charset="0"/>
                </a:rPr>
                <a:t>Wireless Bridge</a:t>
              </a:r>
            </a:p>
          </p:txBody>
        </p:sp>
        <p:sp>
          <p:nvSpPr>
            <p:cNvPr id="30" name="Text Box 9">
              <a:extLst>
                <a:ext uri="{FF2B5EF4-FFF2-40B4-BE49-F238E27FC236}">
                  <a16:creationId xmlns:a16="http://schemas.microsoft.com/office/drawing/2014/main" id="{E253434B-646A-4046-8663-C47FAD9F51B1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032985" y="5791200"/>
              <a:ext cx="7787639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288925" indent="-288925">
                <a:spcBef>
                  <a:spcPts val="600"/>
                </a:spcBef>
                <a:buFont typeface="Wingdings" panose="05000000000000000000" pitchFamily="2" charset="2"/>
                <a:buChar char="v"/>
              </a:pPr>
              <a:r>
                <a:rPr lang="en-US" dirty="0">
                  <a:latin typeface="+mn-lt"/>
                </a:rPr>
                <a:t>It connects multiple LANs at the medium access control (MAC) layer and is separated either logically or physically. It is used for increasing the </a:t>
              </a:r>
              <a:r>
                <a:rPr lang="en-US" b="1" dirty="0">
                  <a:solidFill>
                    <a:srgbClr val="FF0000"/>
                  </a:solidFill>
                  <a:latin typeface="+mn-lt"/>
                </a:rPr>
                <a:t>coverage area of the wireless network</a:t>
              </a:r>
              <a:endParaRPr lang="en-US" dirty="0">
                <a:latin typeface="+mn-lt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54D076C-DA24-4EEC-94CD-A5E1AD115015}"/>
              </a:ext>
            </a:extLst>
          </p:cNvPr>
          <p:cNvGrpSpPr/>
          <p:nvPr/>
        </p:nvGrpSpPr>
        <p:grpSpPr>
          <a:xfrm>
            <a:off x="3400125" y="5337534"/>
            <a:ext cx="662985" cy="662985"/>
            <a:chOff x="3323925" y="5408600"/>
            <a:chExt cx="662985" cy="662985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31CB1E5-D98C-4EF1-A6E7-402E1066704F}"/>
                </a:ext>
              </a:extLst>
            </p:cNvPr>
            <p:cNvSpPr/>
            <p:nvPr/>
          </p:nvSpPr>
          <p:spPr>
            <a:xfrm>
              <a:off x="3323925" y="5408600"/>
              <a:ext cx="662985" cy="66298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129">
              <a:extLst>
                <a:ext uri="{FF2B5EF4-FFF2-40B4-BE49-F238E27FC236}">
                  <a16:creationId xmlns:a16="http://schemas.microsoft.com/office/drawing/2014/main" id="{6FEF0CFF-44C7-463E-9688-19D4D81187F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463175" y="5541941"/>
              <a:ext cx="390387" cy="396302"/>
            </a:xfrm>
            <a:custGeom>
              <a:avLst/>
              <a:gdLst>
                <a:gd name="T0" fmla="*/ 209550 w 61"/>
                <a:gd name="T1" fmla="*/ 174983 h 62"/>
                <a:gd name="T2" fmla="*/ 171762 w 61"/>
                <a:gd name="T3" fmla="*/ 212725 h 62"/>
                <a:gd name="T4" fmla="*/ 37788 w 61"/>
                <a:gd name="T5" fmla="*/ 212725 h 62"/>
                <a:gd name="T6" fmla="*/ 0 w 61"/>
                <a:gd name="T7" fmla="*/ 174983 h 62"/>
                <a:gd name="T8" fmla="*/ 0 w 61"/>
                <a:gd name="T9" fmla="*/ 41173 h 62"/>
                <a:gd name="T10" fmla="*/ 37788 w 61"/>
                <a:gd name="T11" fmla="*/ 0 h 62"/>
                <a:gd name="T12" fmla="*/ 171762 w 61"/>
                <a:gd name="T13" fmla="*/ 0 h 62"/>
                <a:gd name="T14" fmla="*/ 209550 w 61"/>
                <a:gd name="T15" fmla="*/ 41173 h 62"/>
                <a:gd name="T16" fmla="*/ 209550 w 61"/>
                <a:gd name="T17" fmla="*/ 174983 h 62"/>
                <a:gd name="T18" fmla="*/ 37788 w 61"/>
                <a:gd name="T19" fmla="*/ 41173 h 62"/>
                <a:gd name="T20" fmla="*/ 34352 w 61"/>
                <a:gd name="T21" fmla="*/ 41173 h 62"/>
                <a:gd name="T22" fmla="*/ 34352 w 61"/>
                <a:gd name="T23" fmla="*/ 44604 h 62"/>
                <a:gd name="T24" fmla="*/ 34352 w 61"/>
                <a:gd name="T25" fmla="*/ 61759 h 62"/>
                <a:gd name="T26" fmla="*/ 37788 w 61"/>
                <a:gd name="T27" fmla="*/ 68621 h 62"/>
                <a:gd name="T28" fmla="*/ 144280 w 61"/>
                <a:gd name="T29" fmla="*/ 174983 h 62"/>
                <a:gd name="T30" fmla="*/ 147716 w 61"/>
                <a:gd name="T31" fmla="*/ 178415 h 62"/>
                <a:gd name="T32" fmla="*/ 168327 w 61"/>
                <a:gd name="T33" fmla="*/ 178415 h 62"/>
                <a:gd name="T34" fmla="*/ 168327 w 61"/>
                <a:gd name="T35" fmla="*/ 174983 h 62"/>
                <a:gd name="T36" fmla="*/ 171762 w 61"/>
                <a:gd name="T37" fmla="*/ 174983 h 62"/>
                <a:gd name="T38" fmla="*/ 37788 w 61"/>
                <a:gd name="T39" fmla="*/ 41173 h 62"/>
                <a:gd name="T40" fmla="*/ 37788 w 61"/>
                <a:gd name="T41" fmla="*/ 92638 h 62"/>
                <a:gd name="T42" fmla="*/ 34352 w 61"/>
                <a:gd name="T43" fmla="*/ 96069 h 62"/>
                <a:gd name="T44" fmla="*/ 34352 w 61"/>
                <a:gd name="T45" fmla="*/ 99500 h 62"/>
                <a:gd name="T46" fmla="*/ 34352 w 61"/>
                <a:gd name="T47" fmla="*/ 116656 h 62"/>
                <a:gd name="T48" fmla="*/ 37788 w 61"/>
                <a:gd name="T49" fmla="*/ 120087 h 62"/>
                <a:gd name="T50" fmla="*/ 92752 w 61"/>
                <a:gd name="T51" fmla="*/ 174983 h 62"/>
                <a:gd name="T52" fmla="*/ 96187 w 61"/>
                <a:gd name="T53" fmla="*/ 178415 h 62"/>
                <a:gd name="T54" fmla="*/ 113363 w 61"/>
                <a:gd name="T55" fmla="*/ 178415 h 62"/>
                <a:gd name="T56" fmla="*/ 116798 w 61"/>
                <a:gd name="T57" fmla="*/ 174983 h 62"/>
                <a:gd name="T58" fmla="*/ 116798 w 61"/>
                <a:gd name="T59" fmla="*/ 171552 h 62"/>
                <a:gd name="T60" fmla="*/ 37788 w 61"/>
                <a:gd name="T61" fmla="*/ 92638 h 62"/>
                <a:gd name="T62" fmla="*/ 51529 w 61"/>
                <a:gd name="T63" fmla="*/ 144104 h 62"/>
                <a:gd name="T64" fmla="*/ 34352 w 61"/>
                <a:gd name="T65" fmla="*/ 161259 h 62"/>
                <a:gd name="T66" fmla="*/ 51529 w 61"/>
                <a:gd name="T67" fmla="*/ 178415 h 62"/>
                <a:gd name="T68" fmla="*/ 68705 w 61"/>
                <a:gd name="T69" fmla="*/ 161259 h 62"/>
                <a:gd name="T70" fmla="*/ 51529 w 61"/>
                <a:gd name="T71" fmla="*/ 144104 h 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1" h="62">
                  <a:moveTo>
                    <a:pt x="61" y="51"/>
                  </a:moveTo>
                  <a:cubicBezTo>
                    <a:pt x="61" y="57"/>
                    <a:pt x="56" y="62"/>
                    <a:pt x="50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5" y="62"/>
                    <a:pt x="0" y="57"/>
                    <a:pt x="0" y="5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6" y="0"/>
                    <a:pt x="61" y="6"/>
                    <a:pt x="61" y="12"/>
                  </a:cubicBezTo>
                  <a:lnTo>
                    <a:pt x="61" y="51"/>
                  </a:ln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1" y="20"/>
                    <a:pt x="11" y="20"/>
                  </a:cubicBezTo>
                  <a:cubicBezTo>
                    <a:pt x="28" y="20"/>
                    <a:pt x="42" y="34"/>
                    <a:pt x="42" y="51"/>
                  </a:cubicBezTo>
                  <a:cubicBezTo>
                    <a:pt x="42" y="51"/>
                    <a:pt x="43" y="52"/>
                    <a:pt x="43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9" y="52"/>
                    <a:pt x="49" y="52"/>
                    <a:pt x="49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9" y="30"/>
                    <a:pt x="32" y="13"/>
                    <a:pt x="11" y="12"/>
                  </a:cubicBezTo>
                  <a:close/>
                  <a:moveTo>
                    <a:pt x="11" y="27"/>
                  </a:moveTo>
                  <a:cubicBezTo>
                    <a:pt x="11" y="27"/>
                    <a:pt x="11" y="28"/>
                    <a:pt x="10" y="28"/>
                  </a:cubicBezTo>
                  <a:cubicBezTo>
                    <a:pt x="10" y="28"/>
                    <a:pt x="10" y="28"/>
                    <a:pt x="10" y="29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5"/>
                    <a:pt x="11" y="35"/>
                    <a:pt x="11" y="35"/>
                  </a:cubicBezTo>
                  <a:cubicBezTo>
                    <a:pt x="19" y="36"/>
                    <a:pt x="26" y="42"/>
                    <a:pt x="27" y="51"/>
                  </a:cubicBezTo>
                  <a:cubicBezTo>
                    <a:pt x="27" y="51"/>
                    <a:pt x="27" y="52"/>
                    <a:pt x="28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2"/>
                    <a:pt x="34" y="52"/>
                    <a:pt x="34" y="51"/>
                  </a:cubicBezTo>
                  <a:cubicBezTo>
                    <a:pt x="34" y="51"/>
                    <a:pt x="34" y="51"/>
                    <a:pt x="34" y="50"/>
                  </a:cubicBezTo>
                  <a:cubicBezTo>
                    <a:pt x="34" y="38"/>
                    <a:pt x="24" y="28"/>
                    <a:pt x="11" y="27"/>
                  </a:cubicBezTo>
                  <a:close/>
                  <a:moveTo>
                    <a:pt x="15" y="42"/>
                  </a:moveTo>
                  <a:cubicBezTo>
                    <a:pt x="12" y="42"/>
                    <a:pt x="10" y="44"/>
                    <a:pt x="10" y="47"/>
                  </a:cubicBezTo>
                  <a:cubicBezTo>
                    <a:pt x="10" y="50"/>
                    <a:pt x="12" y="52"/>
                    <a:pt x="15" y="52"/>
                  </a:cubicBezTo>
                  <a:cubicBezTo>
                    <a:pt x="18" y="52"/>
                    <a:pt x="20" y="50"/>
                    <a:pt x="20" y="47"/>
                  </a:cubicBezTo>
                  <a:cubicBezTo>
                    <a:pt x="20" y="44"/>
                    <a:pt x="18" y="42"/>
                    <a:pt x="15" y="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48FD924-4FFB-45BB-99E6-43B7D18D861C}"/>
              </a:ext>
            </a:extLst>
          </p:cNvPr>
          <p:cNvGrpSpPr/>
          <p:nvPr/>
        </p:nvGrpSpPr>
        <p:grpSpPr>
          <a:xfrm>
            <a:off x="3400125" y="4187030"/>
            <a:ext cx="662985" cy="662985"/>
            <a:chOff x="3323925" y="4137268"/>
            <a:chExt cx="662985" cy="662985"/>
          </a:xfrm>
        </p:grpSpPr>
        <p:sp>
          <p:nvSpPr>
            <p:cNvPr id="43" name="Oval 42"/>
            <p:cNvSpPr/>
            <p:nvPr/>
          </p:nvSpPr>
          <p:spPr>
            <a:xfrm>
              <a:off x="3323925" y="4137268"/>
              <a:ext cx="662985" cy="662985"/>
            </a:xfrm>
            <a:prstGeom prst="ellipse">
              <a:avLst/>
            </a:prstGeom>
            <a:solidFill>
              <a:srgbClr val="EB75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AutoShape 114">
              <a:extLst>
                <a:ext uri="{FF2B5EF4-FFF2-40B4-BE49-F238E27FC236}">
                  <a16:creationId xmlns:a16="http://schemas.microsoft.com/office/drawing/2014/main" id="{8EC9586F-0282-4EAB-90D1-25D42CED444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14891" y="4227107"/>
              <a:ext cx="481053" cy="4833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50" y="9182"/>
                  </a:moveTo>
                  <a:cubicBezTo>
                    <a:pt x="21200" y="9182"/>
                    <a:pt x="21329" y="9229"/>
                    <a:pt x="21435" y="9326"/>
                  </a:cubicBezTo>
                  <a:cubicBezTo>
                    <a:pt x="21544" y="9426"/>
                    <a:pt x="21599" y="9549"/>
                    <a:pt x="21599" y="9699"/>
                  </a:cubicBezTo>
                  <a:lnTo>
                    <a:pt x="21599" y="11867"/>
                  </a:lnTo>
                  <a:cubicBezTo>
                    <a:pt x="21599" y="12232"/>
                    <a:pt x="21415" y="12414"/>
                    <a:pt x="21050" y="12414"/>
                  </a:cubicBezTo>
                  <a:lnTo>
                    <a:pt x="18746" y="12414"/>
                  </a:lnTo>
                  <a:cubicBezTo>
                    <a:pt x="18575" y="13204"/>
                    <a:pt x="18299" y="13947"/>
                    <a:pt x="17915" y="14646"/>
                  </a:cubicBezTo>
                  <a:cubicBezTo>
                    <a:pt x="17530" y="15342"/>
                    <a:pt x="17066" y="15965"/>
                    <a:pt x="16517" y="16514"/>
                  </a:cubicBezTo>
                  <a:cubicBezTo>
                    <a:pt x="15968" y="17061"/>
                    <a:pt x="15346" y="17528"/>
                    <a:pt x="14647" y="17913"/>
                  </a:cubicBezTo>
                  <a:cubicBezTo>
                    <a:pt x="13948" y="18298"/>
                    <a:pt x="13206" y="18577"/>
                    <a:pt x="12419" y="18741"/>
                  </a:cubicBezTo>
                  <a:lnTo>
                    <a:pt x="12419" y="21050"/>
                  </a:lnTo>
                  <a:cubicBezTo>
                    <a:pt x="12419" y="21197"/>
                    <a:pt x="12369" y="21329"/>
                    <a:pt x="12269" y="21435"/>
                  </a:cubicBezTo>
                  <a:cubicBezTo>
                    <a:pt x="12172" y="21544"/>
                    <a:pt x="12049" y="21599"/>
                    <a:pt x="11896" y="21599"/>
                  </a:cubicBezTo>
                  <a:lnTo>
                    <a:pt x="9732" y="21599"/>
                  </a:lnTo>
                  <a:cubicBezTo>
                    <a:pt x="9368" y="21599"/>
                    <a:pt x="9183" y="21417"/>
                    <a:pt x="9183" y="21050"/>
                  </a:cubicBezTo>
                  <a:lnTo>
                    <a:pt x="9183" y="18741"/>
                  </a:lnTo>
                  <a:cubicBezTo>
                    <a:pt x="8396" y="18577"/>
                    <a:pt x="7654" y="18298"/>
                    <a:pt x="6955" y="17913"/>
                  </a:cubicBezTo>
                  <a:cubicBezTo>
                    <a:pt x="6259" y="17528"/>
                    <a:pt x="5634" y="17061"/>
                    <a:pt x="5085" y="16514"/>
                  </a:cubicBezTo>
                  <a:cubicBezTo>
                    <a:pt x="4536" y="15965"/>
                    <a:pt x="4069" y="15342"/>
                    <a:pt x="3687" y="14646"/>
                  </a:cubicBezTo>
                  <a:cubicBezTo>
                    <a:pt x="3300" y="13947"/>
                    <a:pt x="3024" y="13204"/>
                    <a:pt x="2856" y="12414"/>
                  </a:cubicBezTo>
                  <a:lnTo>
                    <a:pt x="551" y="12414"/>
                  </a:lnTo>
                  <a:cubicBezTo>
                    <a:pt x="187" y="12414"/>
                    <a:pt x="0" y="12231"/>
                    <a:pt x="0" y="11867"/>
                  </a:cubicBezTo>
                  <a:lnTo>
                    <a:pt x="0" y="9699"/>
                  </a:lnTo>
                  <a:cubicBezTo>
                    <a:pt x="0" y="9549"/>
                    <a:pt x="58" y="9426"/>
                    <a:pt x="167" y="9326"/>
                  </a:cubicBezTo>
                  <a:cubicBezTo>
                    <a:pt x="273" y="9229"/>
                    <a:pt x="402" y="9182"/>
                    <a:pt x="551" y="9182"/>
                  </a:cubicBezTo>
                  <a:lnTo>
                    <a:pt x="2856" y="9182"/>
                  </a:lnTo>
                  <a:cubicBezTo>
                    <a:pt x="3026" y="8392"/>
                    <a:pt x="3300" y="7652"/>
                    <a:pt x="3687" y="6953"/>
                  </a:cubicBezTo>
                  <a:cubicBezTo>
                    <a:pt x="4069" y="6251"/>
                    <a:pt x="4536" y="5631"/>
                    <a:pt x="5085" y="5081"/>
                  </a:cubicBezTo>
                  <a:cubicBezTo>
                    <a:pt x="5634" y="4532"/>
                    <a:pt x="6256" y="4065"/>
                    <a:pt x="6955" y="3680"/>
                  </a:cubicBezTo>
                  <a:cubicBezTo>
                    <a:pt x="7654" y="3298"/>
                    <a:pt x="8396" y="3022"/>
                    <a:pt x="9183" y="2852"/>
                  </a:cubicBezTo>
                  <a:lnTo>
                    <a:pt x="9183" y="546"/>
                  </a:lnTo>
                  <a:cubicBezTo>
                    <a:pt x="9183" y="181"/>
                    <a:pt x="9365" y="0"/>
                    <a:pt x="9732" y="0"/>
                  </a:cubicBezTo>
                  <a:lnTo>
                    <a:pt x="11896" y="0"/>
                  </a:lnTo>
                  <a:cubicBezTo>
                    <a:pt x="12049" y="0"/>
                    <a:pt x="12172" y="50"/>
                    <a:pt x="12269" y="158"/>
                  </a:cubicBezTo>
                  <a:cubicBezTo>
                    <a:pt x="12369" y="267"/>
                    <a:pt x="12419" y="396"/>
                    <a:pt x="12419" y="546"/>
                  </a:cubicBezTo>
                  <a:lnTo>
                    <a:pt x="12419" y="2852"/>
                  </a:lnTo>
                  <a:cubicBezTo>
                    <a:pt x="13206" y="3022"/>
                    <a:pt x="13948" y="3298"/>
                    <a:pt x="14647" y="3680"/>
                  </a:cubicBezTo>
                  <a:cubicBezTo>
                    <a:pt x="15343" y="4065"/>
                    <a:pt x="15968" y="4532"/>
                    <a:pt x="16517" y="5082"/>
                  </a:cubicBezTo>
                  <a:cubicBezTo>
                    <a:pt x="17066" y="5631"/>
                    <a:pt x="17530" y="6251"/>
                    <a:pt x="17915" y="6953"/>
                  </a:cubicBezTo>
                  <a:cubicBezTo>
                    <a:pt x="18299" y="7652"/>
                    <a:pt x="18578" y="8392"/>
                    <a:pt x="18746" y="9182"/>
                  </a:cubicBezTo>
                  <a:lnTo>
                    <a:pt x="21050" y="9182"/>
                  </a:lnTo>
                  <a:close/>
                  <a:moveTo>
                    <a:pt x="12419" y="16465"/>
                  </a:moveTo>
                  <a:cubicBezTo>
                    <a:pt x="13411" y="16194"/>
                    <a:pt x="14268" y="15698"/>
                    <a:pt x="14991" y="14981"/>
                  </a:cubicBezTo>
                  <a:cubicBezTo>
                    <a:pt x="15710" y="14264"/>
                    <a:pt x="16203" y="13410"/>
                    <a:pt x="16467" y="12414"/>
                  </a:cubicBezTo>
                  <a:lnTo>
                    <a:pt x="14048" y="12414"/>
                  </a:lnTo>
                  <a:cubicBezTo>
                    <a:pt x="13684" y="12414"/>
                    <a:pt x="13505" y="12231"/>
                    <a:pt x="13514" y="11867"/>
                  </a:cubicBezTo>
                  <a:lnTo>
                    <a:pt x="13514" y="9699"/>
                  </a:lnTo>
                  <a:cubicBezTo>
                    <a:pt x="13514" y="9549"/>
                    <a:pt x="13567" y="9426"/>
                    <a:pt x="13669" y="9326"/>
                  </a:cubicBezTo>
                  <a:cubicBezTo>
                    <a:pt x="13772" y="9229"/>
                    <a:pt x="13898" y="9182"/>
                    <a:pt x="14048" y="9182"/>
                  </a:cubicBezTo>
                  <a:lnTo>
                    <a:pt x="16467" y="9182"/>
                  </a:lnTo>
                  <a:cubicBezTo>
                    <a:pt x="16194" y="8186"/>
                    <a:pt x="15698" y="7332"/>
                    <a:pt x="14982" y="6609"/>
                  </a:cubicBezTo>
                  <a:cubicBezTo>
                    <a:pt x="14265" y="5883"/>
                    <a:pt x="13411" y="5390"/>
                    <a:pt x="12419" y="5131"/>
                  </a:cubicBezTo>
                  <a:lnTo>
                    <a:pt x="12419" y="7549"/>
                  </a:lnTo>
                  <a:cubicBezTo>
                    <a:pt x="12419" y="7699"/>
                    <a:pt x="12369" y="7828"/>
                    <a:pt x="12269" y="7928"/>
                  </a:cubicBezTo>
                  <a:cubicBezTo>
                    <a:pt x="12172" y="8031"/>
                    <a:pt x="12049" y="8081"/>
                    <a:pt x="11896" y="8081"/>
                  </a:cubicBezTo>
                  <a:lnTo>
                    <a:pt x="9732" y="8081"/>
                  </a:lnTo>
                  <a:cubicBezTo>
                    <a:pt x="9368" y="8081"/>
                    <a:pt x="9183" y="7905"/>
                    <a:pt x="9183" y="7549"/>
                  </a:cubicBezTo>
                  <a:lnTo>
                    <a:pt x="9183" y="5131"/>
                  </a:lnTo>
                  <a:cubicBezTo>
                    <a:pt x="8191" y="5402"/>
                    <a:pt x="7334" y="5895"/>
                    <a:pt x="6608" y="6612"/>
                  </a:cubicBezTo>
                  <a:cubicBezTo>
                    <a:pt x="5889" y="7332"/>
                    <a:pt x="5399" y="8187"/>
                    <a:pt x="5135" y="9182"/>
                  </a:cubicBezTo>
                  <a:lnTo>
                    <a:pt x="7580" y="9182"/>
                  </a:lnTo>
                  <a:cubicBezTo>
                    <a:pt x="7733" y="9182"/>
                    <a:pt x="7853" y="9229"/>
                    <a:pt x="7947" y="9326"/>
                  </a:cubicBezTo>
                  <a:cubicBezTo>
                    <a:pt x="8038" y="9426"/>
                    <a:pt x="8088" y="9550"/>
                    <a:pt x="8088" y="9700"/>
                  </a:cubicBezTo>
                  <a:lnTo>
                    <a:pt x="8088" y="11867"/>
                  </a:lnTo>
                  <a:cubicBezTo>
                    <a:pt x="8088" y="12017"/>
                    <a:pt x="8038" y="12144"/>
                    <a:pt x="7947" y="12252"/>
                  </a:cubicBezTo>
                  <a:cubicBezTo>
                    <a:pt x="7853" y="12364"/>
                    <a:pt x="7733" y="12414"/>
                    <a:pt x="7580" y="12414"/>
                  </a:cubicBezTo>
                  <a:lnTo>
                    <a:pt x="5135" y="12414"/>
                  </a:lnTo>
                  <a:cubicBezTo>
                    <a:pt x="5408" y="13410"/>
                    <a:pt x="5904" y="14267"/>
                    <a:pt x="6620" y="14990"/>
                  </a:cubicBezTo>
                  <a:cubicBezTo>
                    <a:pt x="7337" y="15710"/>
                    <a:pt x="8191" y="16203"/>
                    <a:pt x="9183" y="16465"/>
                  </a:cubicBezTo>
                  <a:lnTo>
                    <a:pt x="9183" y="14018"/>
                  </a:lnTo>
                  <a:cubicBezTo>
                    <a:pt x="9183" y="13868"/>
                    <a:pt x="9239" y="13744"/>
                    <a:pt x="9348" y="13653"/>
                  </a:cubicBezTo>
                  <a:cubicBezTo>
                    <a:pt x="9453" y="13559"/>
                    <a:pt x="9583" y="13512"/>
                    <a:pt x="9732" y="13512"/>
                  </a:cubicBezTo>
                  <a:lnTo>
                    <a:pt x="11896" y="13512"/>
                  </a:lnTo>
                  <a:cubicBezTo>
                    <a:pt x="12049" y="13512"/>
                    <a:pt x="12172" y="13559"/>
                    <a:pt x="12269" y="13653"/>
                  </a:cubicBezTo>
                  <a:cubicBezTo>
                    <a:pt x="12369" y="13744"/>
                    <a:pt x="12419" y="13868"/>
                    <a:pt x="12419" y="14018"/>
                  </a:cubicBezTo>
                  <a:lnTo>
                    <a:pt x="12419" y="164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50789" tIns="50789" rIns="50789" bIns="50789" anchor="ctr"/>
            <a:lstStyle/>
            <a:p>
              <a:pPr marL="0" marR="0" lvl="0" indent="0" algn="l" defTabSz="45709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Lato Regular"/>
                <a:ea typeface="+mn-ea"/>
                <a:cs typeface="Lato Regular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942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Diagram&#10;&#10;Description automatically generated">
            <a:extLst>
              <a:ext uri="{FF2B5EF4-FFF2-40B4-BE49-F238E27FC236}">
                <a16:creationId xmlns:a16="http://schemas.microsoft.com/office/drawing/2014/main" id="{F151ACF5-1892-4A17-AD9B-AA32E21E537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5" r="6535" b="65567"/>
          <a:stretch/>
        </p:blipFill>
        <p:spPr>
          <a:xfrm>
            <a:off x="0" y="0"/>
            <a:ext cx="12192000" cy="3630613"/>
          </a:xfr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2CCD983-9FF3-4139-8171-99477345C994}"/>
              </a:ext>
            </a:extLst>
          </p:cNvPr>
          <p:cNvGrpSpPr/>
          <p:nvPr/>
        </p:nvGrpSpPr>
        <p:grpSpPr>
          <a:xfrm>
            <a:off x="-4162" y="-2"/>
            <a:ext cx="5815416" cy="3630613"/>
            <a:chOff x="-4162" y="-2"/>
            <a:chExt cx="5815416" cy="3630613"/>
          </a:xfrm>
        </p:grpSpPr>
        <p:sp>
          <p:nvSpPr>
            <p:cNvPr id="6" name="Right Triangle 5"/>
            <p:cNvSpPr/>
            <p:nvPr/>
          </p:nvSpPr>
          <p:spPr>
            <a:xfrm>
              <a:off x="3581400" y="-1"/>
              <a:ext cx="2229854" cy="3630612"/>
            </a:xfrm>
            <a:prstGeom prst="rtTriangle">
              <a:avLst/>
            </a:prstGeom>
            <a:solidFill>
              <a:schemeClr val="tx2">
                <a:lumMod val="7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-4162" y="-2"/>
              <a:ext cx="3661762" cy="3630613"/>
            </a:xfrm>
            <a:custGeom>
              <a:avLst/>
              <a:gdLst>
                <a:gd name="connsiteX0" fmla="*/ 0 w 4708508"/>
                <a:gd name="connsiteY0" fmla="*/ 0 h 3429001"/>
                <a:gd name="connsiteX1" fmla="*/ 4708508 w 4708508"/>
                <a:gd name="connsiteY1" fmla="*/ 0 h 3429001"/>
                <a:gd name="connsiteX2" fmla="*/ 4708508 w 4708508"/>
                <a:gd name="connsiteY2" fmla="*/ 3429001 h 3429001"/>
                <a:gd name="connsiteX3" fmla="*/ 0 w 4708508"/>
                <a:gd name="connsiteY3" fmla="*/ 3429001 h 342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8508" h="3429001">
                  <a:moveTo>
                    <a:pt x="0" y="0"/>
                  </a:moveTo>
                  <a:lnTo>
                    <a:pt x="4708508" y="0"/>
                  </a:lnTo>
                  <a:lnTo>
                    <a:pt x="4708508" y="3429001"/>
                  </a:lnTo>
                  <a:lnTo>
                    <a:pt x="0" y="3429001"/>
                  </a:lnTo>
                  <a:close/>
                </a:path>
              </a:pathLst>
            </a:custGeom>
            <a:solidFill>
              <a:schemeClr val="tx2">
                <a:lumMod val="7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52400" y="1007391"/>
            <a:ext cx="3886200" cy="16158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Components of a Wireless Network (Cont’d)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8CBB37A-1DAA-4FD8-8DFD-7CF74882A775}"/>
              </a:ext>
            </a:extLst>
          </p:cNvPr>
          <p:cNvSpPr/>
          <p:nvPr/>
        </p:nvSpPr>
        <p:spPr>
          <a:xfrm>
            <a:off x="331871" y="4003923"/>
            <a:ext cx="234420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Wireless Repeater</a:t>
            </a:r>
          </a:p>
        </p:txBody>
      </p:sp>
      <p:sp>
        <p:nvSpPr>
          <p:cNvPr id="56" name="Text Box 9">
            <a:extLst>
              <a:ext uri="{FF2B5EF4-FFF2-40B4-BE49-F238E27FC236}">
                <a16:creationId xmlns:a16="http://schemas.microsoft.com/office/drawing/2014/main" id="{81F777B8-B2B2-49DB-8EB0-81D35FEF7D39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51121" y="4446553"/>
            <a:ext cx="230570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4488" lvl="1" indent="-344488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1800" b="1" dirty="0">
                <a:solidFill>
                  <a:srgbClr val="FF0000"/>
                </a:solidFill>
                <a:latin typeface="+mn-lt"/>
              </a:rPr>
              <a:t>Retransmits</a:t>
            </a:r>
            <a:r>
              <a:rPr lang="en-US" sz="1800" dirty="0">
                <a:latin typeface="+mn-lt"/>
              </a:rPr>
              <a:t> the existing signal captured from a wireless router or AP to create a new network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BD7A6D1-630D-44B5-B674-265F2D8D5E99}"/>
              </a:ext>
            </a:extLst>
          </p:cNvPr>
          <p:cNvSpPr/>
          <p:nvPr/>
        </p:nvSpPr>
        <p:spPr>
          <a:xfrm>
            <a:off x="3518324" y="4003923"/>
            <a:ext cx="2034662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Wireless Router</a:t>
            </a:r>
          </a:p>
        </p:txBody>
      </p:sp>
      <p:sp>
        <p:nvSpPr>
          <p:cNvPr id="58" name="Text Box 9">
            <a:extLst>
              <a:ext uri="{FF2B5EF4-FFF2-40B4-BE49-F238E27FC236}">
                <a16:creationId xmlns:a16="http://schemas.microsoft.com/office/drawing/2014/main" id="{23074D10-A310-435C-80F0-3767AC3C229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252272" y="4446553"/>
            <a:ext cx="2566766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4488" lvl="1" indent="-344488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1800" dirty="0">
                <a:latin typeface="+mn-lt"/>
              </a:rPr>
              <a:t>Performs the </a:t>
            </a:r>
            <a:r>
              <a:rPr lang="en-US" sz="1800" b="1" dirty="0">
                <a:solidFill>
                  <a:srgbClr val="FF0000"/>
                </a:solidFill>
                <a:latin typeface="+mn-lt"/>
              </a:rPr>
              <a:t>functions of a router </a:t>
            </a:r>
            <a:r>
              <a:rPr lang="en-US" sz="1800" dirty="0">
                <a:latin typeface="+mn-lt"/>
              </a:rPr>
              <a:t>as well as a wireless AP and provides Internet access to various devices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507A768-1B91-4733-9344-BFCBEDDB7C60}"/>
              </a:ext>
            </a:extLst>
          </p:cNvPr>
          <p:cNvSpPr/>
          <p:nvPr/>
        </p:nvSpPr>
        <p:spPr>
          <a:xfrm>
            <a:off x="6411979" y="4003923"/>
            <a:ext cx="234420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Wireless Gateways</a:t>
            </a:r>
          </a:p>
        </p:txBody>
      </p:sp>
      <p:sp>
        <p:nvSpPr>
          <p:cNvPr id="60" name="Text Box 9">
            <a:extLst>
              <a:ext uri="{FF2B5EF4-FFF2-40B4-BE49-F238E27FC236}">
                <a16:creationId xmlns:a16="http://schemas.microsoft.com/office/drawing/2014/main" id="{CA5725D8-4BD1-4219-ADBD-CCDC71C1B1D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344163" y="4446553"/>
            <a:ext cx="2479836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4488" lvl="1" indent="-344488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1800" b="1" dirty="0">
                <a:solidFill>
                  <a:srgbClr val="FF0000"/>
                </a:solidFill>
                <a:latin typeface="+mn-lt"/>
              </a:rPr>
              <a:t>Routes data packets </a:t>
            </a:r>
            <a:r>
              <a:rPr lang="en-US" sz="1800" dirty="0">
                <a:latin typeface="+mn-lt"/>
              </a:rPr>
              <a:t>and functions as a wireless AP. An Internet connection can be shared between multiple stations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B7B20A9-0C30-4969-9849-7F47353BE985}"/>
              </a:ext>
            </a:extLst>
          </p:cNvPr>
          <p:cNvSpPr/>
          <p:nvPr/>
        </p:nvSpPr>
        <p:spPr>
          <a:xfrm>
            <a:off x="9194546" y="4003923"/>
            <a:ext cx="2840307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Wireless USB Adapter</a:t>
            </a:r>
          </a:p>
        </p:txBody>
      </p:sp>
      <p:sp>
        <p:nvSpPr>
          <p:cNvPr id="62" name="Text Box 9">
            <a:extLst>
              <a:ext uri="{FF2B5EF4-FFF2-40B4-BE49-F238E27FC236}">
                <a16:creationId xmlns:a16="http://schemas.microsoft.com/office/drawing/2014/main" id="{3F3BD204-EB4D-4C98-BD0E-954214F9C26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260645" y="4446553"/>
            <a:ext cx="2708109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4488" indent="-344488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1800" b="1" dirty="0">
                <a:solidFill>
                  <a:srgbClr val="FF0000"/>
                </a:solidFill>
                <a:latin typeface="+mn-lt"/>
              </a:rPr>
              <a:t>Connects</a:t>
            </a:r>
            <a:r>
              <a:rPr lang="en-US" sz="1800" dirty="0">
                <a:latin typeface="+mn-lt"/>
              </a:rPr>
              <a:t> different devices to a wireless network in order to access the Internet without a computer, router, or any other network device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13D71DE-070E-435B-97E9-B92083D50DDC}"/>
              </a:ext>
            </a:extLst>
          </p:cNvPr>
          <p:cNvGrpSpPr/>
          <p:nvPr/>
        </p:nvGrpSpPr>
        <p:grpSpPr>
          <a:xfrm>
            <a:off x="1200295" y="3338682"/>
            <a:ext cx="607357" cy="607357"/>
            <a:chOff x="1093616" y="3177975"/>
            <a:chExt cx="607357" cy="607357"/>
          </a:xfrm>
        </p:grpSpPr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1093616" y="3177975"/>
              <a:ext cx="607357" cy="607357"/>
            </a:xfrm>
            <a:prstGeom prst="ellipse">
              <a:avLst/>
            </a:prstGeom>
            <a:solidFill>
              <a:srgbClr val="C00000"/>
            </a:solidFill>
            <a:ln w="381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0430AC88-283F-4A86-8CB7-4D8FE98A6DA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214909" y="3345108"/>
              <a:ext cx="364771" cy="273090"/>
              <a:chOff x="8583613" y="4402138"/>
              <a:chExt cx="296863" cy="222250"/>
            </a:xfrm>
            <a:solidFill>
              <a:schemeClr val="bg1"/>
            </a:solidFill>
          </p:grpSpPr>
          <p:sp>
            <p:nvSpPr>
              <p:cNvPr id="64" name="Freeform 216">
                <a:extLst>
                  <a:ext uri="{FF2B5EF4-FFF2-40B4-BE49-F238E27FC236}">
                    <a16:creationId xmlns:a16="http://schemas.microsoft.com/office/drawing/2014/main" id="{987907AC-69B6-426A-A75E-DFB469F882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83613" y="4402138"/>
                <a:ext cx="296863" cy="222250"/>
              </a:xfrm>
              <a:custGeom>
                <a:avLst/>
                <a:gdLst/>
                <a:ahLst/>
                <a:cxnLst>
                  <a:cxn ang="0">
                    <a:pos x="151" y="0"/>
                  </a:cxn>
                  <a:cxn ang="0">
                    <a:pos x="35" y="0"/>
                  </a:cxn>
                  <a:cxn ang="0">
                    <a:pos x="0" y="82"/>
                  </a:cxn>
                  <a:cxn ang="0">
                    <a:pos x="0" y="140"/>
                  </a:cxn>
                  <a:cxn ang="0">
                    <a:pos x="187" y="140"/>
                  </a:cxn>
                  <a:cxn ang="0">
                    <a:pos x="187" y="82"/>
                  </a:cxn>
                  <a:cxn ang="0">
                    <a:pos x="151" y="0"/>
                  </a:cxn>
                  <a:cxn ang="0">
                    <a:pos x="175" y="129"/>
                  </a:cxn>
                  <a:cxn ang="0">
                    <a:pos x="11" y="129"/>
                  </a:cxn>
                  <a:cxn ang="0">
                    <a:pos x="11" y="93"/>
                  </a:cxn>
                  <a:cxn ang="0">
                    <a:pos x="175" y="93"/>
                  </a:cxn>
                  <a:cxn ang="0">
                    <a:pos x="175" y="129"/>
                  </a:cxn>
                </a:cxnLst>
                <a:rect l="0" t="0" r="r" b="b"/>
                <a:pathLst>
                  <a:path w="187" h="140">
                    <a:moveTo>
                      <a:pt x="151" y="0"/>
                    </a:moveTo>
                    <a:lnTo>
                      <a:pt x="35" y="0"/>
                    </a:lnTo>
                    <a:lnTo>
                      <a:pt x="0" y="82"/>
                    </a:lnTo>
                    <a:lnTo>
                      <a:pt x="0" y="140"/>
                    </a:lnTo>
                    <a:lnTo>
                      <a:pt x="187" y="140"/>
                    </a:lnTo>
                    <a:lnTo>
                      <a:pt x="187" y="82"/>
                    </a:lnTo>
                    <a:lnTo>
                      <a:pt x="151" y="0"/>
                    </a:lnTo>
                    <a:close/>
                    <a:moveTo>
                      <a:pt x="175" y="129"/>
                    </a:moveTo>
                    <a:lnTo>
                      <a:pt x="11" y="129"/>
                    </a:lnTo>
                    <a:lnTo>
                      <a:pt x="11" y="93"/>
                    </a:lnTo>
                    <a:lnTo>
                      <a:pt x="175" y="93"/>
                    </a:lnTo>
                    <a:lnTo>
                      <a:pt x="175" y="12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  <p:sp>
            <p:nvSpPr>
              <p:cNvPr id="65" name="Rectangle 217">
                <a:extLst>
                  <a:ext uri="{FF2B5EF4-FFF2-40B4-BE49-F238E27FC236}">
                    <a16:creationId xmlns:a16="http://schemas.microsoft.com/office/drawing/2014/main" id="{969114B1-248A-4C84-9376-3053BD9406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23325" y="4567238"/>
                <a:ext cx="20638" cy="19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BBACB62-1105-4925-838C-C2F6382F3B76}"/>
              </a:ext>
            </a:extLst>
          </p:cNvPr>
          <p:cNvGrpSpPr/>
          <p:nvPr/>
        </p:nvGrpSpPr>
        <p:grpSpPr>
          <a:xfrm>
            <a:off x="7274113" y="3338682"/>
            <a:ext cx="607357" cy="607357"/>
            <a:chOff x="7167432" y="3177975"/>
            <a:chExt cx="607357" cy="607357"/>
          </a:xfrm>
        </p:grpSpPr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7167432" y="3177975"/>
              <a:ext cx="607357" cy="607357"/>
            </a:xfrm>
            <a:prstGeom prst="ellipse">
              <a:avLst/>
            </a:prstGeom>
            <a:solidFill>
              <a:schemeClr val="accent4"/>
            </a:solidFill>
            <a:ln w="381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FEBDE632-DFC2-43FB-AE29-540EB3FC6D7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281366" y="3317981"/>
              <a:ext cx="379488" cy="327345"/>
            </a:xfrm>
            <a:custGeom>
              <a:avLst/>
              <a:gdLst>
                <a:gd name="T0" fmla="*/ 396429 w 256"/>
                <a:gd name="T1" fmla="*/ 358775 h 220"/>
                <a:gd name="T2" fmla="*/ 19496 w 256"/>
                <a:gd name="T3" fmla="*/ 358775 h 220"/>
                <a:gd name="T4" fmla="*/ 0 w 256"/>
                <a:gd name="T5" fmla="*/ 339205 h 220"/>
                <a:gd name="T6" fmla="*/ 0 w 256"/>
                <a:gd name="T7" fmla="*/ 215265 h 220"/>
                <a:gd name="T8" fmla="*/ 0 w 256"/>
                <a:gd name="T9" fmla="*/ 215265 h 220"/>
                <a:gd name="T10" fmla="*/ 1625 w 256"/>
                <a:gd name="T11" fmla="*/ 208742 h 220"/>
                <a:gd name="T12" fmla="*/ 53615 w 256"/>
                <a:gd name="T13" fmla="*/ 71755 h 220"/>
                <a:gd name="T14" fmla="*/ 71487 w 256"/>
                <a:gd name="T15" fmla="*/ 58709 h 220"/>
                <a:gd name="T16" fmla="*/ 103981 w 256"/>
                <a:gd name="T17" fmla="*/ 58709 h 220"/>
                <a:gd name="T18" fmla="*/ 123478 w 256"/>
                <a:gd name="T19" fmla="*/ 58709 h 220"/>
                <a:gd name="T20" fmla="*/ 123478 w 256"/>
                <a:gd name="T21" fmla="*/ 65232 h 220"/>
                <a:gd name="T22" fmla="*/ 141350 w 256"/>
                <a:gd name="T23" fmla="*/ 97848 h 220"/>
                <a:gd name="T24" fmla="*/ 103981 w 256"/>
                <a:gd name="T25" fmla="*/ 97848 h 220"/>
                <a:gd name="T26" fmla="*/ 84485 w 256"/>
                <a:gd name="T27" fmla="*/ 97848 h 220"/>
                <a:gd name="T28" fmla="*/ 47117 w 256"/>
                <a:gd name="T29" fmla="*/ 195695 h 220"/>
                <a:gd name="T30" fmla="*/ 97482 w 256"/>
                <a:gd name="T31" fmla="*/ 195695 h 220"/>
                <a:gd name="T32" fmla="*/ 110480 w 256"/>
                <a:gd name="T33" fmla="*/ 195695 h 220"/>
                <a:gd name="T34" fmla="*/ 129977 w 256"/>
                <a:gd name="T35" fmla="*/ 215265 h 220"/>
                <a:gd name="T36" fmla="*/ 129977 w 256"/>
                <a:gd name="T37" fmla="*/ 234835 h 220"/>
                <a:gd name="T38" fmla="*/ 285948 w 256"/>
                <a:gd name="T39" fmla="*/ 234835 h 220"/>
                <a:gd name="T40" fmla="*/ 285948 w 256"/>
                <a:gd name="T41" fmla="*/ 215265 h 220"/>
                <a:gd name="T42" fmla="*/ 305445 w 256"/>
                <a:gd name="T43" fmla="*/ 195695 h 220"/>
                <a:gd name="T44" fmla="*/ 324941 w 256"/>
                <a:gd name="T45" fmla="*/ 195695 h 220"/>
                <a:gd name="T46" fmla="*/ 368808 w 256"/>
                <a:gd name="T47" fmla="*/ 195695 h 220"/>
                <a:gd name="T48" fmla="*/ 331440 w 256"/>
                <a:gd name="T49" fmla="*/ 97848 h 220"/>
                <a:gd name="T50" fmla="*/ 311944 w 256"/>
                <a:gd name="T51" fmla="*/ 97848 h 220"/>
                <a:gd name="T52" fmla="*/ 274575 w 256"/>
                <a:gd name="T53" fmla="*/ 97848 h 220"/>
                <a:gd name="T54" fmla="*/ 292447 w 256"/>
                <a:gd name="T55" fmla="*/ 65232 h 220"/>
                <a:gd name="T56" fmla="*/ 292447 w 256"/>
                <a:gd name="T57" fmla="*/ 58709 h 220"/>
                <a:gd name="T58" fmla="*/ 311944 w 256"/>
                <a:gd name="T59" fmla="*/ 58709 h 220"/>
                <a:gd name="T60" fmla="*/ 344438 w 256"/>
                <a:gd name="T61" fmla="*/ 58709 h 220"/>
                <a:gd name="T62" fmla="*/ 362310 w 256"/>
                <a:gd name="T63" fmla="*/ 71755 h 220"/>
                <a:gd name="T64" fmla="*/ 414300 w 256"/>
                <a:gd name="T65" fmla="*/ 208742 h 220"/>
                <a:gd name="T66" fmla="*/ 415925 w 256"/>
                <a:gd name="T67" fmla="*/ 215265 h 220"/>
                <a:gd name="T68" fmla="*/ 415925 w 256"/>
                <a:gd name="T69" fmla="*/ 339205 h 220"/>
                <a:gd name="T70" fmla="*/ 396429 w 256"/>
                <a:gd name="T71" fmla="*/ 358775 h 220"/>
                <a:gd name="T72" fmla="*/ 253454 w 256"/>
                <a:gd name="T73" fmla="*/ 84801 h 220"/>
                <a:gd name="T74" fmla="*/ 240457 w 256"/>
                <a:gd name="T75" fmla="*/ 78278 h 220"/>
                <a:gd name="T76" fmla="*/ 227459 w 256"/>
                <a:gd name="T77" fmla="*/ 66863 h 220"/>
                <a:gd name="T78" fmla="*/ 227459 w 256"/>
                <a:gd name="T79" fmla="*/ 143510 h 220"/>
                <a:gd name="T80" fmla="*/ 227459 w 256"/>
                <a:gd name="T81" fmla="*/ 189172 h 220"/>
                <a:gd name="T82" fmla="*/ 207963 w 256"/>
                <a:gd name="T83" fmla="*/ 208742 h 220"/>
                <a:gd name="T84" fmla="*/ 188466 w 256"/>
                <a:gd name="T85" fmla="*/ 189172 h 220"/>
                <a:gd name="T86" fmla="*/ 188466 w 256"/>
                <a:gd name="T87" fmla="*/ 156556 h 220"/>
                <a:gd name="T88" fmla="*/ 188466 w 256"/>
                <a:gd name="T89" fmla="*/ 66863 h 220"/>
                <a:gd name="T90" fmla="*/ 175468 w 256"/>
                <a:gd name="T91" fmla="*/ 78278 h 220"/>
                <a:gd name="T92" fmla="*/ 162471 w 256"/>
                <a:gd name="T93" fmla="*/ 84801 h 220"/>
                <a:gd name="T94" fmla="*/ 142974 w 256"/>
                <a:gd name="T95" fmla="*/ 65232 h 220"/>
                <a:gd name="T96" fmla="*/ 149473 w 256"/>
                <a:gd name="T97" fmla="*/ 52185 h 220"/>
                <a:gd name="T98" fmla="*/ 194965 w 256"/>
                <a:gd name="T99" fmla="*/ 6523 h 220"/>
                <a:gd name="T100" fmla="*/ 207963 w 256"/>
                <a:gd name="T101" fmla="*/ 0 h 220"/>
                <a:gd name="T102" fmla="*/ 220960 w 256"/>
                <a:gd name="T103" fmla="*/ 6523 h 220"/>
                <a:gd name="T104" fmla="*/ 266452 w 256"/>
                <a:gd name="T105" fmla="*/ 52185 h 220"/>
                <a:gd name="T106" fmla="*/ 272951 w 256"/>
                <a:gd name="T107" fmla="*/ 65232 h 220"/>
                <a:gd name="T108" fmla="*/ 253454 w 256"/>
                <a:gd name="T109" fmla="*/ 84801 h 22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56" h="220">
                  <a:moveTo>
                    <a:pt x="244" y="220"/>
                  </a:moveTo>
                  <a:cubicBezTo>
                    <a:pt x="12" y="220"/>
                    <a:pt x="12" y="220"/>
                    <a:pt x="12" y="220"/>
                  </a:cubicBezTo>
                  <a:cubicBezTo>
                    <a:pt x="5" y="220"/>
                    <a:pt x="0" y="215"/>
                    <a:pt x="0" y="208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0"/>
                    <a:pt x="0" y="129"/>
                    <a:pt x="1" y="128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4" y="39"/>
                    <a:pt x="39" y="36"/>
                    <a:pt x="44" y="36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37"/>
                    <a:pt x="76" y="39"/>
                    <a:pt x="76" y="40"/>
                  </a:cubicBezTo>
                  <a:cubicBezTo>
                    <a:pt x="76" y="48"/>
                    <a:pt x="80" y="56"/>
                    <a:pt x="87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29" y="120"/>
                    <a:pt x="29" y="120"/>
                    <a:pt x="29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75" y="120"/>
                    <a:pt x="80" y="125"/>
                    <a:pt x="80" y="132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176" y="132"/>
                    <a:pt x="176" y="132"/>
                    <a:pt x="176" y="132"/>
                  </a:cubicBezTo>
                  <a:cubicBezTo>
                    <a:pt x="176" y="125"/>
                    <a:pt x="181" y="120"/>
                    <a:pt x="188" y="120"/>
                  </a:cubicBezTo>
                  <a:cubicBezTo>
                    <a:pt x="200" y="120"/>
                    <a:pt x="200" y="120"/>
                    <a:pt x="200" y="120"/>
                  </a:cubicBezTo>
                  <a:cubicBezTo>
                    <a:pt x="227" y="120"/>
                    <a:pt x="227" y="120"/>
                    <a:pt x="227" y="120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76" y="56"/>
                    <a:pt x="180" y="48"/>
                    <a:pt x="180" y="40"/>
                  </a:cubicBezTo>
                  <a:cubicBezTo>
                    <a:pt x="180" y="39"/>
                    <a:pt x="180" y="37"/>
                    <a:pt x="180" y="36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212" y="36"/>
                    <a:pt x="212" y="36"/>
                    <a:pt x="212" y="36"/>
                  </a:cubicBezTo>
                  <a:cubicBezTo>
                    <a:pt x="217" y="36"/>
                    <a:pt x="222" y="39"/>
                    <a:pt x="223" y="44"/>
                  </a:cubicBezTo>
                  <a:cubicBezTo>
                    <a:pt x="255" y="128"/>
                    <a:pt x="255" y="128"/>
                    <a:pt x="255" y="128"/>
                  </a:cubicBezTo>
                  <a:cubicBezTo>
                    <a:pt x="256" y="129"/>
                    <a:pt x="256" y="130"/>
                    <a:pt x="256" y="132"/>
                  </a:cubicBezTo>
                  <a:cubicBezTo>
                    <a:pt x="256" y="208"/>
                    <a:pt x="256" y="208"/>
                    <a:pt x="256" y="208"/>
                  </a:cubicBezTo>
                  <a:cubicBezTo>
                    <a:pt x="256" y="215"/>
                    <a:pt x="251" y="220"/>
                    <a:pt x="244" y="220"/>
                  </a:cubicBezTo>
                  <a:moveTo>
                    <a:pt x="156" y="52"/>
                  </a:moveTo>
                  <a:cubicBezTo>
                    <a:pt x="153" y="52"/>
                    <a:pt x="150" y="51"/>
                    <a:pt x="148" y="48"/>
                  </a:cubicBezTo>
                  <a:cubicBezTo>
                    <a:pt x="140" y="41"/>
                    <a:pt x="140" y="41"/>
                    <a:pt x="140" y="41"/>
                  </a:cubicBezTo>
                  <a:cubicBezTo>
                    <a:pt x="140" y="88"/>
                    <a:pt x="140" y="88"/>
                    <a:pt x="140" y="88"/>
                  </a:cubicBezTo>
                  <a:cubicBezTo>
                    <a:pt x="140" y="116"/>
                    <a:pt x="140" y="116"/>
                    <a:pt x="140" y="116"/>
                  </a:cubicBezTo>
                  <a:cubicBezTo>
                    <a:pt x="140" y="123"/>
                    <a:pt x="135" y="128"/>
                    <a:pt x="128" y="128"/>
                  </a:cubicBezTo>
                  <a:cubicBezTo>
                    <a:pt x="121" y="128"/>
                    <a:pt x="116" y="123"/>
                    <a:pt x="116" y="11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6" y="41"/>
                    <a:pt x="116" y="41"/>
                    <a:pt x="116" y="41"/>
                  </a:cubicBezTo>
                  <a:cubicBezTo>
                    <a:pt x="108" y="48"/>
                    <a:pt x="108" y="48"/>
                    <a:pt x="108" y="48"/>
                  </a:cubicBezTo>
                  <a:cubicBezTo>
                    <a:pt x="106" y="51"/>
                    <a:pt x="103" y="52"/>
                    <a:pt x="100" y="52"/>
                  </a:cubicBezTo>
                  <a:cubicBezTo>
                    <a:pt x="93" y="52"/>
                    <a:pt x="88" y="47"/>
                    <a:pt x="88" y="40"/>
                  </a:cubicBezTo>
                  <a:cubicBezTo>
                    <a:pt x="88" y="37"/>
                    <a:pt x="89" y="34"/>
                    <a:pt x="92" y="32"/>
                  </a:cubicBezTo>
                  <a:cubicBezTo>
                    <a:pt x="120" y="4"/>
                    <a:pt x="120" y="4"/>
                    <a:pt x="120" y="4"/>
                  </a:cubicBezTo>
                  <a:cubicBezTo>
                    <a:pt x="122" y="1"/>
                    <a:pt x="125" y="0"/>
                    <a:pt x="128" y="0"/>
                  </a:cubicBezTo>
                  <a:cubicBezTo>
                    <a:pt x="131" y="0"/>
                    <a:pt x="134" y="1"/>
                    <a:pt x="136" y="4"/>
                  </a:cubicBezTo>
                  <a:cubicBezTo>
                    <a:pt x="164" y="32"/>
                    <a:pt x="164" y="32"/>
                    <a:pt x="164" y="32"/>
                  </a:cubicBezTo>
                  <a:cubicBezTo>
                    <a:pt x="167" y="34"/>
                    <a:pt x="168" y="37"/>
                    <a:pt x="168" y="40"/>
                  </a:cubicBezTo>
                  <a:cubicBezTo>
                    <a:pt x="168" y="47"/>
                    <a:pt x="163" y="52"/>
                    <a:pt x="156" y="5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3BDB043-2BC3-4CB5-887F-FA6CD634CBF6}"/>
              </a:ext>
            </a:extLst>
          </p:cNvPr>
          <p:cNvGrpSpPr/>
          <p:nvPr/>
        </p:nvGrpSpPr>
        <p:grpSpPr>
          <a:xfrm>
            <a:off x="4237204" y="3338682"/>
            <a:ext cx="607357" cy="607357"/>
            <a:chOff x="4130524" y="3177975"/>
            <a:chExt cx="607357" cy="607357"/>
          </a:xfrm>
        </p:grpSpPr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4130524" y="3177975"/>
              <a:ext cx="607357" cy="607357"/>
            </a:xfrm>
            <a:prstGeom prst="ellipse">
              <a:avLst/>
            </a:prstGeom>
            <a:solidFill>
              <a:srgbClr val="92D050"/>
            </a:solidFill>
            <a:ln w="381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67" name="Freeform 17">
              <a:extLst>
                <a:ext uri="{FF2B5EF4-FFF2-40B4-BE49-F238E27FC236}">
                  <a16:creationId xmlns:a16="http://schemas.microsoft.com/office/drawing/2014/main" id="{FDDF3E24-2BF9-4921-8601-610EC57C3FE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62347" y="3309798"/>
              <a:ext cx="343710" cy="343710"/>
            </a:xfrm>
            <a:custGeom>
              <a:avLst/>
              <a:gdLst>
                <a:gd name="T0" fmla="*/ 344438 w 256"/>
                <a:gd name="T1" fmla="*/ 415925 h 256"/>
                <a:gd name="T2" fmla="*/ 0 w 256"/>
                <a:gd name="T3" fmla="*/ 71487 h 256"/>
                <a:gd name="T4" fmla="*/ 0 w 256"/>
                <a:gd name="T5" fmla="*/ 0 h 256"/>
                <a:gd name="T6" fmla="*/ 415925 w 256"/>
                <a:gd name="T7" fmla="*/ 415925 h 256"/>
                <a:gd name="T8" fmla="*/ 344438 w 256"/>
                <a:gd name="T9" fmla="*/ 415925 h 256"/>
                <a:gd name="T10" fmla="*/ 266452 w 256"/>
                <a:gd name="T11" fmla="*/ 415925 h 256"/>
                <a:gd name="T12" fmla="*/ 194965 w 256"/>
                <a:gd name="T13" fmla="*/ 415925 h 256"/>
                <a:gd name="T14" fmla="*/ 0 w 256"/>
                <a:gd name="T15" fmla="*/ 220960 h 256"/>
                <a:gd name="T16" fmla="*/ 0 w 256"/>
                <a:gd name="T17" fmla="*/ 149473 h 256"/>
                <a:gd name="T18" fmla="*/ 266452 w 256"/>
                <a:gd name="T19" fmla="*/ 415925 h 256"/>
                <a:gd name="T20" fmla="*/ 51991 w 256"/>
                <a:gd name="T21" fmla="*/ 311944 h 256"/>
                <a:gd name="T22" fmla="*/ 103981 w 256"/>
                <a:gd name="T23" fmla="*/ 363934 h 256"/>
                <a:gd name="T24" fmla="*/ 51991 w 256"/>
                <a:gd name="T25" fmla="*/ 415925 h 256"/>
                <a:gd name="T26" fmla="*/ 0 w 256"/>
                <a:gd name="T27" fmla="*/ 363934 h 256"/>
                <a:gd name="T28" fmla="*/ 51991 w 256"/>
                <a:gd name="T29" fmla="*/ 311944 h 2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56" h="256">
                  <a:moveTo>
                    <a:pt x="212" y="256"/>
                  </a:moveTo>
                  <a:cubicBezTo>
                    <a:pt x="212" y="139"/>
                    <a:pt x="117" y="44"/>
                    <a:pt x="0" y="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1" y="0"/>
                    <a:pt x="256" y="115"/>
                    <a:pt x="256" y="256"/>
                  </a:cubicBezTo>
                  <a:lnTo>
                    <a:pt x="212" y="256"/>
                  </a:lnTo>
                  <a:close/>
                  <a:moveTo>
                    <a:pt x="164" y="256"/>
                  </a:moveTo>
                  <a:cubicBezTo>
                    <a:pt x="120" y="256"/>
                    <a:pt x="120" y="256"/>
                    <a:pt x="120" y="256"/>
                  </a:cubicBezTo>
                  <a:cubicBezTo>
                    <a:pt x="120" y="190"/>
                    <a:pt x="66" y="136"/>
                    <a:pt x="0" y="136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91" y="92"/>
                    <a:pt x="164" y="165"/>
                    <a:pt x="164" y="256"/>
                  </a:cubicBezTo>
                  <a:moveTo>
                    <a:pt x="32" y="192"/>
                  </a:moveTo>
                  <a:cubicBezTo>
                    <a:pt x="50" y="192"/>
                    <a:pt x="64" y="206"/>
                    <a:pt x="64" y="224"/>
                  </a:cubicBezTo>
                  <a:cubicBezTo>
                    <a:pt x="64" y="242"/>
                    <a:pt x="50" y="256"/>
                    <a:pt x="32" y="256"/>
                  </a:cubicBezTo>
                  <a:cubicBezTo>
                    <a:pt x="14" y="256"/>
                    <a:pt x="0" y="242"/>
                    <a:pt x="0" y="224"/>
                  </a:cubicBezTo>
                  <a:cubicBezTo>
                    <a:pt x="0" y="206"/>
                    <a:pt x="14" y="192"/>
                    <a:pt x="32" y="19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F3E7757-E121-4FD1-8E3E-4531A5AA9348}"/>
              </a:ext>
            </a:extLst>
          </p:cNvPr>
          <p:cNvGrpSpPr/>
          <p:nvPr/>
        </p:nvGrpSpPr>
        <p:grpSpPr>
          <a:xfrm>
            <a:off x="10311021" y="3338682"/>
            <a:ext cx="607357" cy="607357"/>
            <a:chOff x="10204340" y="3177975"/>
            <a:chExt cx="607357" cy="607357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9A50A50-C64B-489B-B709-1D4EFE8218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04340" y="3177975"/>
              <a:ext cx="607357" cy="607357"/>
            </a:xfrm>
            <a:prstGeom prst="ellipse">
              <a:avLst/>
            </a:prstGeom>
            <a:solidFill>
              <a:schemeClr val="accent2"/>
            </a:solidFill>
            <a:ln w="3810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68" name="Freeform 80">
              <a:extLst>
                <a:ext uri="{FF2B5EF4-FFF2-40B4-BE49-F238E27FC236}">
                  <a16:creationId xmlns:a16="http://schemas.microsoft.com/office/drawing/2014/main" id="{D1801EEC-39C4-4DC3-AEEB-7019A44A7D1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0341234" y="3337832"/>
              <a:ext cx="333568" cy="287643"/>
            </a:xfrm>
            <a:custGeom>
              <a:avLst/>
              <a:gdLst>
                <a:gd name="T0" fmla="*/ 171152 w 64"/>
                <a:gd name="T1" fmla="*/ 154565 h 55"/>
                <a:gd name="T2" fmla="*/ 136922 w 64"/>
                <a:gd name="T3" fmla="*/ 188913 h 55"/>
                <a:gd name="T4" fmla="*/ 34230 w 64"/>
                <a:gd name="T5" fmla="*/ 188913 h 55"/>
                <a:gd name="T6" fmla="*/ 0 w 64"/>
                <a:gd name="T7" fmla="*/ 154565 h 55"/>
                <a:gd name="T8" fmla="*/ 0 w 64"/>
                <a:gd name="T9" fmla="*/ 51522 h 55"/>
                <a:gd name="T10" fmla="*/ 34230 w 64"/>
                <a:gd name="T11" fmla="*/ 17174 h 55"/>
                <a:gd name="T12" fmla="*/ 119807 w 64"/>
                <a:gd name="T13" fmla="*/ 17174 h 55"/>
                <a:gd name="T14" fmla="*/ 123230 w 64"/>
                <a:gd name="T15" fmla="*/ 20609 h 55"/>
                <a:gd name="T16" fmla="*/ 123230 w 64"/>
                <a:gd name="T17" fmla="*/ 27478 h 55"/>
                <a:gd name="T18" fmla="*/ 119807 w 64"/>
                <a:gd name="T19" fmla="*/ 30913 h 55"/>
                <a:gd name="T20" fmla="*/ 34230 w 64"/>
                <a:gd name="T21" fmla="*/ 30913 h 55"/>
                <a:gd name="T22" fmla="*/ 13692 w 64"/>
                <a:gd name="T23" fmla="*/ 51522 h 55"/>
                <a:gd name="T24" fmla="*/ 13692 w 64"/>
                <a:gd name="T25" fmla="*/ 154565 h 55"/>
                <a:gd name="T26" fmla="*/ 34230 w 64"/>
                <a:gd name="T27" fmla="*/ 171739 h 55"/>
                <a:gd name="T28" fmla="*/ 136922 w 64"/>
                <a:gd name="T29" fmla="*/ 171739 h 55"/>
                <a:gd name="T30" fmla="*/ 154037 w 64"/>
                <a:gd name="T31" fmla="*/ 154565 h 55"/>
                <a:gd name="T32" fmla="*/ 154037 w 64"/>
                <a:gd name="T33" fmla="*/ 113348 h 55"/>
                <a:gd name="T34" fmla="*/ 160883 w 64"/>
                <a:gd name="T35" fmla="*/ 109913 h 55"/>
                <a:gd name="T36" fmla="*/ 167729 w 64"/>
                <a:gd name="T37" fmla="*/ 109913 h 55"/>
                <a:gd name="T38" fmla="*/ 171152 w 64"/>
                <a:gd name="T39" fmla="*/ 113348 h 55"/>
                <a:gd name="T40" fmla="*/ 171152 w 64"/>
                <a:gd name="T41" fmla="*/ 154565 h 55"/>
                <a:gd name="T42" fmla="*/ 219075 w 64"/>
                <a:gd name="T43" fmla="*/ 72130 h 55"/>
                <a:gd name="T44" fmla="*/ 208806 w 64"/>
                <a:gd name="T45" fmla="*/ 79000 h 55"/>
                <a:gd name="T46" fmla="*/ 205383 w 64"/>
                <a:gd name="T47" fmla="*/ 75565 h 55"/>
                <a:gd name="T48" fmla="*/ 184845 w 64"/>
                <a:gd name="T49" fmla="*/ 54957 h 55"/>
                <a:gd name="T50" fmla="*/ 102691 w 64"/>
                <a:gd name="T51" fmla="*/ 133956 h 55"/>
                <a:gd name="T52" fmla="*/ 99268 w 64"/>
                <a:gd name="T53" fmla="*/ 133956 h 55"/>
                <a:gd name="T54" fmla="*/ 99268 w 64"/>
                <a:gd name="T55" fmla="*/ 133956 h 55"/>
                <a:gd name="T56" fmla="*/ 85576 w 64"/>
                <a:gd name="T57" fmla="*/ 120217 h 55"/>
                <a:gd name="T58" fmla="*/ 82153 w 64"/>
                <a:gd name="T59" fmla="*/ 116783 h 55"/>
                <a:gd name="T60" fmla="*/ 85576 w 64"/>
                <a:gd name="T61" fmla="*/ 113348 h 55"/>
                <a:gd name="T62" fmla="*/ 164306 w 64"/>
                <a:gd name="T63" fmla="*/ 34348 h 55"/>
                <a:gd name="T64" fmla="*/ 143768 w 64"/>
                <a:gd name="T65" fmla="*/ 13739 h 55"/>
                <a:gd name="T66" fmla="*/ 140345 w 64"/>
                <a:gd name="T67" fmla="*/ 6870 h 55"/>
                <a:gd name="T68" fmla="*/ 147191 w 64"/>
                <a:gd name="T69" fmla="*/ 0 h 55"/>
                <a:gd name="T70" fmla="*/ 208806 w 64"/>
                <a:gd name="T71" fmla="*/ 0 h 55"/>
                <a:gd name="T72" fmla="*/ 219075 w 64"/>
                <a:gd name="T73" fmla="*/ 6870 h 55"/>
                <a:gd name="T74" fmla="*/ 219075 w 64"/>
                <a:gd name="T75" fmla="*/ 72130 h 5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64" h="55">
                  <a:moveTo>
                    <a:pt x="50" y="45"/>
                  </a:moveTo>
                  <a:cubicBezTo>
                    <a:pt x="50" y="50"/>
                    <a:pt x="45" y="55"/>
                    <a:pt x="4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4" y="55"/>
                    <a:pt x="0" y="50"/>
                    <a:pt x="0" y="4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9"/>
                    <a:pt x="4" y="5"/>
                    <a:pt x="10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6" y="5"/>
                    <a:pt x="36" y="5"/>
                    <a:pt x="36" y="6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6" y="9"/>
                    <a:pt x="36" y="9"/>
                    <a:pt x="35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" y="9"/>
                    <a:pt x="4" y="12"/>
                    <a:pt x="4" y="1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8"/>
                    <a:pt x="7" y="50"/>
                    <a:pt x="10" y="50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3" y="50"/>
                    <a:pt x="45" y="48"/>
                    <a:pt x="45" y="45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2"/>
                    <a:pt x="46" y="32"/>
                    <a:pt x="47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50" y="32"/>
                    <a:pt x="50" y="32"/>
                    <a:pt x="50" y="33"/>
                  </a:cubicBezTo>
                  <a:lnTo>
                    <a:pt x="50" y="45"/>
                  </a:lnTo>
                  <a:close/>
                  <a:moveTo>
                    <a:pt x="64" y="21"/>
                  </a:moveTo>
                  <a:cubicBezTo>
                    <a:pt x="64" y="22"/>
                    <a:pt x="63" y="23"/>
                    <a:pt x="61" y="23"/>
                  </a:cubicBezTo>
                  <a:cubicBezTo>
                    <a:pt x="61" y="23"/>
                    <a:pt x="60" y="23"/>
                    <a:pt x="60" y="22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5"/>
                    <a:pt x="24" y="35"/>
                    <a:pt x="24" y="34"/>
                  </a:cubicBezTo>
                  <a:cubicBezTo>
                    <a:pt x="24" y="34"/>
                    <a:pt x="24" y="34"/>
                    <a:pt x="25" y="33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3"/>
                    <a:pt x="41" y="3"/>
                    <a:pt x="41" y="2"/>
                  </a:cubicBezTo>
                  <a:cubicBezTo>
                    <a:pt x="41" y="1"/>
                    <a:pt x="42" y="0"/>
                    <a:pt x="43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4" y="1"/>
                    <a:pt x="64" y="2"/>
                  </a:cubicBezTo>
                  <a:lnTo>
                    <a:pt x="64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79646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1">
            <a:extLst>
              <a:ext uri="{FF2B5EF4-FFF2-40B4-BE49-F238E27FC236}">
                <a16:creationId xmlns:a16="http://schemas.microsoft.com/office/drawing/2014/main" id="{BB01E6AA-16E2-441B-B2FF-144479FBFF46}"/>
              </a:ext>
            </a:extLst>
          </p:cNvPr>
          <p:cNvSpPr txBox="1">
            <a:spLocks/>
          </p:cNvSpPr>
          <p:nvPr/>
        </p:nvSpPr>
        <p:spPr>
          <a:xfrm>
            <a:off x="2103925" y="99825"/>
            <a:ext cx="9982200" cy="75498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n-ea"/>
                <a:cs typeface="+mn-cs"/>
              </a:rPr>
              <a:t>Components of a Wireless Network (Cont’d)</a:t>
            </a:r>
            <a:endParaRPr lang="en-IN" sz="3600" b="1" dirty="0">
              <a:solidFill>
                <a:schemeClr val="tx1">
                  <a:lumMod val="75000"/>
                  <a:lumOff val="25000"/>
                </a:schemeClr>
              </a:solidFill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111" name="Rounded Rectangle 110"/>
          <p:cNvSpPr/>
          <p:nvPr/>
        </p:nvSpPr>
        <p:spPr>
          <a:xfrm>
            <a:off x="4281162" y="5120660"/>
            <a:ext cx="3566160" cy="7040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" name="Rounded Rectangle 111"/>
          <p:cNvSpPr/>
          <p:nvPr/>
        </p:nvSpPr>
        <p:spPr>
          <a:xfrm>
            <a:off x="8532128" y="5120660"/>
            <a:ext cx="3566160" cy="70409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Rounded Rectangle 125"/>
          <p:cNvSpPr/>
          <p:nvPr/>
        </p:nvSpPr>
        <p:spPr>
          <a:xfrm>
            <a:off x="8532128" y="3216283"/>
            <a:ext cx="3566160" cy="6400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Rounded Rectangle 126"/>
          <p:cNvSpPr/>
          <p:nvPr/>
        </p:nvSpPr>
        <p:spPr>
          <a:xfrm>
            <a:off x="30196" y="5120660"/>
            <a:ext cx="3566160" cy="70409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1" name="Rounded Rectangle 140"/>
          <p:cNvSpPr/>
          <p:nvPr/>
        </p:nvSpPr>
        <p:spPr>
          <a:xfrm>
            <a:off x="30196" y="3216283"/>
            <a:ext cx="3566160" cy="6400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2" name="Rounded Rectangle 141"/>
          <p:cNvSpPr/>
          <p:nvPr/>
        </p:nvSpPr>
        <p:spPr>
          <a:xfrm>
            <a:off x="4281162" y="3216283"/>
            <a:ext cx="3566160" cy="6400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E87EB0E-D443-49F5-A137-1C4A58DC0958}"/>
              </a:ext>
            </a:extLst>
          </p:cNvPr>
          <p:cNvGrpSpPr/>
          <p:nvPr/>
        </p:nvGrpSpPr>
        <p:grpSpPr>
          <a:xfrm>
            <a:off x="167489" y="2566740"/>
            <a:ext cx="3505061" cy="565293"/>
            <a:chOff x="332950" y="2588348"/>
            <a:chExt cx="3505061" cy="565293"/>
          </a:xfrm>
        </p:grpSpPr>
        <p:sp>
          <p:nvSpPr>
            <p:cNvPr id="113" name="Rectangle 8">
              <a:extLst>
                <a:ext uri="{FF2B5EF4-FFF2-40B4-BE49-F238E27FC236}">
                  <a16:creationId xmlns:a16="http://schemas.microsoft.com/office/drawing/2014/main" id="{DBA0DE0D-4298-4174-908F-42E1E98B1C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638" y="2686328"/>
              <a:ext cx="288337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Rockwell" panose="02060603020205020403" pitchFamily="18" charset="0"/>
                </a:rPr>
                <a:t>Directional Antenna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D0A4A24-10B8-4FEA-8FA4-35B050E87B04}"/>
                </a:ext>
              </a:extLst>
            </p:cNvPr>
            <p:cNvGrpSpPr/>
            <p:nvPr/>
          </p:nvGrpSpPr>
          <p:grpSpPr>
            <a:xfrm>
              <a:off x="332950" y="2588348"/>
              <a:ext cx="565293" cy="565293"/>
              <a:chOff x="332950" y="1683605"/>
              <a:chExt cx="565293" cy="565293"/>
            </a:xfrm>
          </p:grpSpPr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C58EB536-5F83-4112-AFA3-B870C97D0B00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332950" y="1683605"/>
                <a:ext cx="565293" cy="56529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dirty="0"/>
              </a:p>
            </p:txBody>
          </p:sp>
          <p:sp>
            <p:nvSpPr>
              <p:cNvPr id="131" name="Freeform 127">
                <a:extLst>
                  <a:ext uri="{FF2B5EF4-FFF2-40B4-BE49-F238E27FC236}">
                    <a16:creationId xmlns:a16="http://schemas.microsoft.com/office/drawing/2014/main" id="{1B82BDCD-664A-45A6-9B6D-F0CA9876C5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99" y="1845720"/>
                <a:ext cx="300794" cy="241062"/>
              </a:xfrm>
              <a:custGeom>
                <a:avLst/>
                <a:gdLst>
                  <a:gd name="T0" fmla="*/ 76114 w 497"/>
                  <a:gd name="T1" fmla="*/ 87900 h 400"/>
                  <a:gd name="T2" fmla="*/ 76114 w 497"/>
                  <a:gd name="T3" fmla="*/ 87900 h 400"/>
                  <a:gd name="T4" fmla="*/ 111694 w 497"/>
                  <a:gd name="T5" fmla="*/ 123329 h 400"/>
                  <a:gd name="T6" fmla="*/ 147724 w 497"/>
                  <a:gd name="T7" fmla="*/ 87900 h 400"/>
                  <a:gd name="T8" fmla="*/ 111694 w 497"/>
                  <a:gd name="T9" fmla="*/ 52023 h 400"/>
                  <a:gd name="T10" fmla="*/ 76114 w 497"/>
                  <a:gd name="T11" fmla="*/ 87900 h 400"/>
                  <a:gd name="T12" fmla="*/ 52244 w 497"/>
                  <a:gd name="T13" fmla="*/ 75791 h 400"/>
                  <a:gd name="T14" fmla="*/ 52244 w 497"/>
                  <a:gd name="T15" fmla="*/ 75791 h 400"/>
                  <a:gd name="T16" fmla="*/ 111694 w 497"/>
                  <a:gd name="T17" fmla="*/ 28254 h 400"/>
                  <a:gd name="T18" fmla="*/ 155381 w 497"/>
                  <a:gd name="T19" fmla="*/ 43950 h 400"/>
                  <a:gd name="T20" fmla="*/ 175648 w 497"/>
                  <a:gd name="T21" fmla="*/ 43950 h 400"/>
                  <a:gd name="T22" fmla="*/ 175648 w 497"/>
                  <a:gd name="T23" fmla="*/ 24217 h 400"/>
                  <a:gd name="T24" fmla="*/ 111694 w 497"/>
                  <a:gd name="T25" fmla="*/ 0 h 400"/>
                  <a:gd name="T26" fmla="*/ 27923 w 497"/>
                  <a:gd name="T27" fmla="*/ 64131 h 400"/>
                  <a:gd name="T28" fmla="*/ 0 w 497"/>
                  <a:gd name="T29" fmla="*/ 64131 h 400"/>
                  <a:gd name="T30" fmla="*/ 0 w 497"/>
                  <a:gd name="T31" fmla="*/ 87900 h 400"/>
                  <a:gd name="T32" fmla="*/ 36030 w 497"/>
                  <a:gd name="T33" fmla="*/ 87900 h 400"/>
                  <a:gd name="T34" fmla="*/ 52244 w 497"/>
                  <a:gd name="T35" fmla="*/ 75791 h 400"/>
                  <a:gd name="T36" fmla="*/ 187357 w 497"/>
                  <a:gd name="T37" fmla="*/ 87900 h 400"/>
                  <a:gd name="T38" fmla="*/ 187357 w 497"/>
                  <a:gd name="T39" fmla="*/ 87900 h 400"/>
                  <a:gd name="T40" fmla="*/ 171594 w 497"/>
                  <a:gd name="T41" fmla="*/ 103597 h 400"/>
                  <a:gd name="T42" fmla="*/ 111694 w 497"/>
                  <a:gd name="T43" fmla="*/ 151134 h 400"/>
                  <a:gd name="T44" fmla="*/ 68007 w 497"/>
                  <a:gd name="T45" fmla="*/ 131402 h 400"/>
                  <a:gd name="T46" fmla="*/ 48190 w 497"/>
                  <a:gd name="T47" fmla="*/ 131402 h 400"/>
                  <a:gd name="T48" fmla="*/ 48190 w 497"/>
                  <a:gd name="T49" fmla="*/ 151134 h 400"/>
                  <a:gd name="T50" fmla="*/ 111694 w 497"/>
                  <a:gd name="T51" fmla="*/ 178940 h 400"/>
                  <a:gd name="T52" fmla="*/ 195915 w 497"/>
                  <a:gd name="T53" fmla="*/ 115257 h 400"/>
                  <a:gd name="T54" fmla="*/ 223388 w 497"/>
                  <a:gd name="T55" fmla="*/ 115257 h 400"/>
                  <a:gd name="T56" fmla="*/ 223388 w 497"/>
                  <a:gd name="T57" fmla="*/ 87900 h 400"/>
                  <a:gd name="T58" fmla="*/ 187357 w 497"/>
                  <a:gd name="T59" fmla="*/ 87900 h 40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497" h="400">
                    <a:moveTo>
                      <a:pt x="169" y="196"/>
                    </a:moveTo>
                    <a:lnTo>
                      <a:pt x="169" y="196"/>
                    </a:lnTo>
                    <a:cubicBezTo>
                      <a:pt x="169" y="240"/>
                      <a:pt x="204" y="275"/>
                      <a:pt x="248" y="275"/>
                    </a:cubicBezTo>
                    <a:cubicBezTo>
                      <a:pt x="292" y="275"/>
                      <a:pt x="328" y="240"/>
                      <a:pt x="328" y="196"/>
                    </a:cubicBezTo>
                    <a:cubicBezTo>
                      <a:pt x="328" y="151"/>
                      <a:pt x="292" y="116"/>
                      <a:pt x="248" y="116"/>
                    </a:cubicBezTo>
                    <a:cubicBezTo>
                      <a:pt x="204" y="116"/>
                      <a:pt x="169" y="151"/>
                      <a:pt x="169" y="196"/>
                    </a:cubicBezTo>
                    <a:close/>
                    <a:moveTo>
                      <a:pt x="116" y="169"/>
                    </a:moveTo>
                    <a:lnTo>
                      <a:pt x="116" y="169"/>
                    </a:lnTo>
                    <a:cubicBezTo>
                      <a:pt x="124" y="107"/>
                      <a:pt x="186" y="63"/>
                      <a:pt x="248" y="63"/>
                    </a:cubicBezTo>
                    <a:cubicBezTo>
                      <a:pt x="284" y="63"/>
                      <a:pt x="319" y="71"/>
                      <a:pt x="345" y="98"/>
                    </a:cubicBezTo>
                    <a:cubicBezTo>
                      <a:pt x="354" y="107"/>
                      <a:pt x="381" y="107"/>
                      <a:pt x="390" y="98"/>
                    </a:cubicBezTo>
                    <a:cubicBezTo>
                      <a:pt x="399" y="89"/>
                      <a:pt x="399" y="71"/>
                      <a:pt x="390" y="54"/>
                    </a:cubicBezTo>
                    <a:cubicBezTo>
                      <a:pt x="354" y="18"/>
                      <a:pt x="301" y="0"/>
                      <a:pt x="248" y="0"/>
                    </a:cubicBezTo>
                    <a:cubicBezTo>
                      <a:pt x="160" y="0"/>
                      <a:pt x="80" y="54"/>
                      <a:pt x="62" y="143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80" y="196"/>
                      <a:pt x="80" y="196"/>
                      <a:pt x="80" y="196"/>
                    </a:cubicBezTo>
                    <a:cubicBezTo>
                      <a:pt x="107" y="196"/>
                      <a:pt x="107" y="178"/>
                      <a:pt x="116" y="169"/>
                    </a:cubicBezTo>
                    <a:close/>
                    <a:moveTo>
                      <a:pt x="416" y="196"/>
                    </a:moveTo>
                    <a:lnTo>
                      <a:pt x="416" y="196"/>
                    </a:lnTo>
                    <a:cubicBezTo>
                      <a:pt x="390" y="196"/>
                      <a:pt x="390" y="222"/>
                      <a:pt x="381" y="231"/>
                    </a:cubicBezTo>
                    <a:cubicBezTo>
                      <a:pt x="372" y="293"/>
                      <a:pt x="319" y="337"/>
                      <a:pt x="248" y="337"/>
                    </a:cubicBezTo>
                    <a:cubicBezTo>
                      <a:pt x="213" y="337"/>
                      <a:pt x="177" y="319"/>
                      <a:pt x="151" y="293"/>
                    </a:cubicBezTo>
                    <a:cubicBezTo>
                      <a:pt x="142" y="284"/>
                      <a:pt x="116" y="284"/>
                      <a:pt x="107" y="293"/>
                    </a:cubicBezTo>
                    <a:cubicBezTo>
                      <a:pt x="97" y="310"/>
                      <a:pt x="97" y="328"/>
                      <a:pt x="107" y="337"/>
                    </a:cubicBezTo>
                    <a:cubicBezTo>
                      <a:pt x="142" y="373"/>
                      <a:pt x="195" y="399"/>
                      <a:pt x="248" y="399"/>
                    </a:cubicBezTo>
                    <a:cubicBezTo>
                      <a:pt x="337" y="399"/>
                      <a:pt x="416" y="337"/>
                      <a:pt x="435" y="257"/>
                    </a:cubicBezTo>
                    <a:cubicBezTo>
                      <a:pt x="496" y="257"/>
                      <a:pt x="496" y="257"/>
                      <a:pt x="496" y="257"/>
                    </a:cubicBezTo>
                    <a:cubicBezTo>
                      <a:pt x="496" y="196"/>
                      <a:pt x="496" y="196"/>
                      <a:pt x="496" y="196"/>
                    </a:cubicBezTo>
                    <a:lnTo>
                      <a:pt x="416" y="19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EDA820-4D32-45A0-B6DD-644854566AD4}"/>
              </a:ext>
            </a:extLst>
          </p:cNvPr>
          <p:cNvGrpSpPr/>
          <p:nvPr/>
        </p:nvGrpSpPr>
        <p:grpSpPr>
          <a:xfrm>
            <a:off x="152400" y="4483975"/>
            <a:ext cx="3720738" cy="565293"/>
            <a:chOff x="317861" y="4505583"/>
            <a:chExt cx="3720738" cy="565293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D93D3632-CBF1-42A0-BAAF-6D33119962AE}"/>
                </a:ext>
              </a:extLst>
            </p:cNvPr>
            <p:cNvSpPr/>
            <p:nvPr/>
          </p:nvSpPr>
          <p:spPr>
            <a:xfrm>
              <a:off x="975610" y="4603563"/>
              <a:ext cx="3062989" cy="369332"/>
            </a:xfrm>
            <a:prstGeom prst="rect">
              <a:avLst/>
            </a:prstGeom>
            <a:ln>
              <a:noFill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rgbClr val="7030A0"/>
                  </a:solidFill>
                  <a:latin typeface="Rockwell" panose="02060603020205020403" pitchFamily="18" charset="0"/>
                </a:rPr>
                <a:t>Omnidirectional Antenna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DF28524-E55D-4A0A-8F84-4DB7409202DA}"/>
                </a:ext>
              </a:extLst>
            </p:cNvPr>
            <p:cNvGrpSpPr/>
            <p:nvPr/>
          </p:nvGrpSpPr>
          <p:grpSpPr>
            <a:xfrm>
              <a:off x="317861" y="4505583"/>
              <a:ext cx="565293" cy="565293"/>
              <a:chOff x="317861" y="4255358"/>
              <a:chExt cx="565293" cy="565293"/>
            </a:xfrm>
          </p:grpSpPr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7243BCDA-97B9-4575-8D0C-B4A3777CC525}"/>
                  </a:ext>
                </a:extLst>
              </p:cNvPr>
              <p:cNvSpPr/>
              <p:nvPr/>
            </p:nvSpPr>
            <p:spPr>
              <a:xfrm flipH="1">
                <a:off x="317861" y="4255358"/>
                <a:ext cx="565293" cy="565293"/>
              </a:xfrm>
              <a:prstGeom prst="ellipse">
                <a:avLst/>
              </a:prstGeom>
              <a:solidFill>
                <a:srgbClr val="7030A0"/>
              </a:solidFill>
              <a:ln w="28575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dirty="0"/>
              </a:p>
            </p:txBody>
          </p: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57D7E05D-92CE-4EBE-BA45-C9293EC0A45A}"/>
                  </a:ext>
                </a:extLst>
              </p:cNvPr>
              <p:cNvGrpSpPr/>
              <p:nvPr/>
            </p:nvGrpSpPr>
            <p:grpSpPr>
              <a:xfrm>
                <a:off x="488114" y="4362829"/>
                <a:ext cx="224786" cy="350350"/>
                <a:chOff x="6690739" y="2657525"/>
                <a:chExt cx="397528" cy="619585"/>
              </a:xfrm>
            </p:grpSpPr>
            <p:sp>
              <p:nvSpPr>
                <p:cNvPr id="149" name="Freeform 35">
                  <a:extLst>
                    <a:ext uri="{FF2B5EF4-FFF2-40B4-BE49-F238E27FC236}">
                      <a16:creationId xmlns:a16="http://schemas.microsoft.com/office/drawing/2014/main" id="{D062505D-EC6D-4EE8-86AF-5D244C05CCD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690739" y="2657525"/>
                  <a:ext cx="364919" cy="559024"/>
                </a:xfrm>
                <a:custGeom>
                  <a:avLst/>
                  <a:gdLst>
                    <a:gd name="T0" fmla="*/ 3 w 245"/>
                    <a:gd name="T1" fmla="*/ 249 h 376"/>
                    <a:gd name="T2" fmla="*/ 0 w 245"/>
                    <a:gd name="T3" fmla="*/ 9 h 376"/>
                    <a:gd name="T4" fmla="*/ 99 w 245"/>
                    <a:gd name="T5" fmla="*/ 190 h 376"/>
                    <a:gd name="T6" fmla="*/ 88 w 245"/>
                    <a:gd name="T7" fmla="*/ 238 h 376"/>
                    <a:gd name="T8" fmla="*/ 139 w 245"/>
                    <a:gd name="T9" fmla="*/ 254 h 376"/>
                    <a:gd name="T10" fmla="*/ 156 w 245"/>
                    <a:gd name="T11" fmla="*/ 203 h 376"/>
                    <a:gd name="T12" fmla="*/ 110 w 245"/>
                    <a:gd name="T13" fmla="*/ 184 h 376"/>
                    <a:gd name="T14" fmla="*/ 17 w 245"/>
                    <a:gd name="T15" fmla="*/ 0 h 376"/>
                    <a:gd name="T16" fmla="*/ 212 w 245"/>
                    <a:gd name="T17" fmla="*/ 139 h 376"/>
                    <a:gd name="T18" fmla="*/ 245 w 245"/>
                    <a:gd name="T19" fmla="*/ 315 h 376"/>
                    <a:gd name="T20" fmla="*/ 129 w 245"/>
                    <a:gd name="T21" fmla="*/ 376 h 376"/>
                    <a:gd name="T22" fmla="*/ 3 w 245"/>
                    <a:gd name="T23" fmla="*/ 249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5" h="376">
                      <a:moveTo>
                        <a:pt x="3" y="249"/>
                      </a:move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99" y="190"/>
                        <a:pt x="99" y="190"/>
                        <a:pt x="99" y="190"/>
                      </a:cubicBezTo>
                      <a:cubicBezTo>
                        <a:pt x="84" y="201"/>
                        <a:pt x="79" y="222"/>
                        <a:pt x="88" y="238"/>
                      </a:cubicBezTo>
                      <a:cubicBezTo>
                        <a:pt x="98" y="257"/>
                        <a:pt x="121" y="264"/>
                        <a:pt x="139" y="254"/>
                      </a:cubicBezTo>
                      <a:cubicBezTo>
                        <a:pt x="158" y="245"/>
                        <a:pt x="165" y="221"/>
                        <a:pt x="156" y="203"/>
                      </a:cubicBezTo>
                      <a:cubicBezTo>
                        <a:pt x="147" y="186"/>
                        <a:pt x="127" y="179"/>
                        <a:pt x="110" y="184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212" y="139"/>
                        <a:pt x="212" y="139"/>
                        <a:pt x="212" y="139"/>
                      </a:cubicBezTo>
                      <a:cubicBezTo>
                        <a:pt x="245" y="315"/>
                        <a:pt x="245" y="315"/>
                        <a:pt x="245" y="315"/>
                      </a:cubicBezTo>
                      <a:cubicBezTo>
                        <a:pt x="129" y="376"/>
                        <a:pt x="129" y="376"/>
                        <a:pt x="129" y="376"/>
                      </a:cubicBezTo>
                      <a:lnTo>
                        <a:pt x="3" y="2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50" name="Freeform 36">
                  <a:extLst>
                    <a:ext uri="{FF2B5EF4-FFF2-40B4-BE49-F238E27FC236}">
                      <a16:creationId xmlns:a16="http://schemas.microsoft.com/office/drawing/2014/main" id="{8042EC3A-7690-46DA-9D70-1B8C07F7AC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89503" y="3135801"/>
                  <a:ext cx="198764" cy="141309"/>
                </a:xfrm>
                <a:custGeom>
                  <a:avLst/>
                  <a:gdLst>
                    <a:gd name="T0" fmla="*/ 128 w 128"/>
                    <a:gd name="T1" fmla="*/ 34 h 91"/>
                    <a:gd name="T2" fmla="*/ 18 w 128"/>
                    <a:gd name="T3" fmla="*/ 91 h 91"/>
                    <a:gd name="T4" fmla="*/ 0 w 128"/>
                    <a:gd name="T5" fmla="*/ 58 h 91"/>
                    <a:gd name="T6" fmla="*/ 110 w 128"/>
                    <a:gd name="T7" fmla="*/ 0 h 91"/>
                    <a:gd name="T8" fmla="*/ 128 w 128"/>
                    <a:gd name="T9" fmla="*/ 34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" h="91">
                      <a:moveTo>
                        <a:pt x="128" y="34"/>
                      </a:moveTo>
                      <a:lnTo>
                        <a:pt x="18" y="91"/>
                      </a:lnTo>
                      <a:lnTo>
                        <a:pt x="0" y="58"/>
                      </a:lnTo>
                      <a:lnTo>
                        <a:pt x="110" y="0"/>
                      </a:lnTo>
                      <a:lnTo>
                        <a:pt x="128" y="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0D273B-CC83-4200-912F-5B1C57DD7D00}"/>
              </a:ext>
            </a:extLst>
          </p:cNvPr>
          <p:cNvGrpSpPr/>
          <p:nvPr/>
        </p:nvGrpSpPr>
        <p:grpSpPr>
          <a:xfrm>
            <a:off x="4282662" y="4483975"/>
            <a:ext cx="2928343" cy="565293"/>
            <a:chOff x="4585416" y="4505583"/>
            <a:chExt cx="2928343" cy="565293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517A64C3-1306-4AF4-B9D4-852B9FDB3192}"/>
                </a:ext>
              </a:extLst>
            </p:cNvPr>
            <p:cNvSpPr/>
            <p:nvPr/>
          </p:nvSpPr>
          <p:spPr>
            <a:xfrm>
              <a:off x="5211957" y="4603563"/>
              <a:ext cx="2301802" cy="369332"/>
            </a:xfrm>
            <a:prstGeom prst="rect">
              <a:avLst/>
            </a:prstGeom>
            <a:ln>
              <a:noFill/>
            </a:ln>
          </p:spPr>
          <p:txBody>
            <a:bodyPr wrap="square" anchor="ctr">
              <a:spAutoFit/>
            </a:bodyPr>
            <a:lstStyle/>
            <a:p>
              <a: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srgbClr val="47AAC5"/>
                  </a:solidFill>
                  <a:latin typeface="Rockwell" panose="02060603020205020403" pitchFamily="18" charset="0"/>
                </a:rPr>
                <a:t>Yagi Antenna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0AD29AC-BF33-42B6-94AB-9A9A7AC83CE7}"/>
                </a:ext>
              </a:extLst>
            </p:cNvPr>
            <p:cNvGrpSpPr/>
            <p:nvPr/>
          </p:nvGrpSpPr>
          <p:grpSpPr>
            <a:xfrm>
              <a:off x="4585416" y="4505583"/>
              <a:ext cx="565293" cy="565293"/>
              <a:chOff x="4585416" y="4255286"/>
              <a:chExt cx="565293" cy="565293"/>
            </a:xfrm>
          </p:grpSpPr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941A249E-5D46-45DE-8FA0-DD1A9878871C}"/>
                  </a:ext>
                </a:extLst>
              </p:cNvPr>
              <p:cNvSpPr/>
              <p:nvPr/>
            </p:nvSpPr>
            <p:spPr>
              <a:xfrm flipH="1">
                <a:off x="4585416" y="4255286"/>
                <a:ext cx="565293" cy="565293"/>
              </a:xfrm>
              <a:prstGeom prst="ellipse">
                <a:avLst/>
              </a:prstGeom>
              <a:solidFill>
                <a:srgbClr val="6ABAD0"/>
              </a:solidFill>
              <a:ln w="28575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dirty="0"/>
              </a:p>
            </p:txBody>
          </p:sp>
          <p:sp>
            <p:nvSpPr>
              <p:cNvPr id="151" name="Freeform 123">
                <a:extLst>
                  <a:ext uri="{FF2B5EF4-FFF2-40B4-BE49-F238E27FC236}">
                    <a16:creationId xmlns:a16="http://schemas.microsoft.com/office/drawing/2014/main" id="{7DAB9E21-3FC3-4E90-B7E6-5C8B9F09ACB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721253" y="4388197"/>
                <a:ext cx="292613" cy="299470"/>
              </a:xfrm>
              <a:custGeom>
                <a:avLst/>
                <a:gdLst>
                  <a:gd name="T0" fmla="*/ 123628 w 452"/>
                  <a:gd name="T1" fmla="*/ 135490 h 462"/>
                  <a:gd name="T2" fmla="*/ 123628 w 452"/>
                  <a:gd name="T3" fmla="*/ 135490 h 462"/>
                  <a:gd name="T4" fmla="*/ 195108 w 452"/>
                  <a:gd name="T5" fmla="*/ 11703 h 462"/>
                  <a:gd name="T6" fmla="*/ 195108 w 452"/>
                  <a:gd name="T7" fmla="*/ 8102 h 462"/>
                  <a:gd name="T8" fmla="*/ 191062 w 452"/>
                  <a:gd name="T9" fmla="*/ 8102 h 462"/>
                  <a:gd name="T10" fmla="*/ 71480 w 452"/>
                  <a:gd name="T11" fmla="*/ 80124 h 462"/>
                  <a:gd name="T12" fmla="*/ 4046 w 452"/>
                  <a:gd name="T13" fmla="*/ 135490 h 462"/>
                  <a:gd name="T14" fmla="*/ 15735 w 452"/>
                  <a:gd name="T15" fmla="*/ 147644 h 462"/>
                  <a:gd name="T16" fmla="*/ 39561 w 452"/>
                  <a:gd name="T17" fmla="*/ 139542 h 462"/>
                  <a:gd name="T18" fmla="*/ 67883 w 452"/>
                  <a:gd name="T19" fmla="*/ 167450 h 462"/>
                  <a:gd name="T20" fmla="*/ 59791 w 452"/>
                  <a:gd name="T21" fmla="*/ 191307 h 462"/>
                  <a:gd name="T22" fmla="*/ 67883 w 452"/>
                  <a:gd name="T23" fmla="*/ 203461 h 462"/>
                  <a:gd name="T24" fmla="*/ 123628 w 452"/>
                  <a:gd name="T25" fmla="*/ 135490 h 462"/>
                  <a:gd name="T26" fmla="*/ 135317 w 452"/>
                  <a:gd name="T27" fmla="*/ 67520 h 462"/>
                  <a:gd name="T28" fmla="*/ 135317 w 452"/>
                  <a:gd name="T29" fmla="*/ 67520 h 462"/>
                  <a:gd name="T30" fmla="*/ 135317 w 452"/>
                  <a:gd name="T31" fmla="*/ 43663 h 462"/>
                  <a:gd name="T32" fmla="*/ 159143 w 452"/>
                  <a:gd name="T33" fmla="*/ 43663 h 462"/>
                  <a:gd name="T34" fmla="*/ 159143 w 452"/>
                  <a:gd name="T35" fmla="*/ 67520 h 462"/>
                  <a:gd name="T36" fmla="*/ 135317 w 452"/>
                  <a:gd name="T37" fmla="*/ 67520 h 46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52" h="462">
                    <a:moveTo>
                      <a:pt x="275" y="301"/>
                    </a:moveTo>
                    <a:lnTo>
                      <a:pt x="275" y="301"/>
                    </a:lnTo>
                    <a:cubicBezTo>
                      <a:pt x="275" y="301"/>
                      <a:pt x="451" y="169"/>
                      <a:pt x="434" y="26"/>
                    </a:cubicBezTo>
                    <a:lnTo>
                      <a:pt x="434" y="18"/>
                    </a:lnTo>
                    <a:cubicBezTo>
                      <a:pt x="425" y="18"/>
                      <a:pt x="425" y="18"/>
                      <a:pt x="425" y="18"/>
                    </a:cubicBezTo>
                    <a:cubicBezTo>
                      <a:pt x="284" y="0"/>
                      <a:pt x="159" y="178"/>
                      <a:pt x="159" y="178"/>
                    </a:cubicBezTo>
                    <a:cubicBezTo>
                      <a:pt x="53" y="159"/>
                      <a:pt x="62" y="186"/>
                      <a:pt x="9" y="301"/>
                    </a:cubicBezTo>
                    <a:cubicBezTo>
                      <a:pt x="0" y="328"/>
                      <a:pt x="18" y="328"/>
                      <a:pt x="35" y="328"/>
                    </a:cubicBezTo>
                    <a:cubicBezTo>
                      <a:pt x="53" y="319"/>
                      <a:pt x="88" y="310"/>
                      <a:pt x="88" y="310"/>
                    </a:cubicBezTo>
                    <a:cubicBezTo>
                      <a:pt x="151" y="372"/>
                      <a:pt x="151" y="372"/>
                      <a:pt x="151" y="372"/>
                    </a:cubicBezTo>
                    <a:cubicBezTo>
                      <a:pt x="151" y="372"/>
                      <a:pt x="141" y="407"/>
                      <a:pt x="133" y="425"/>
                    </a:cubicBezTo>
                    <a:cubicBezTo>
                      <a:pt x="124" y="443"/>
                      <a:pt x="133" y="461"/>
                      <a:pt x="151" y="452"/>
                    </a:cubicBezTo>
                    <a:cubicBezTo>
                      <a:pt x="266" y="398"/>
                      <a:pt x="292" y="407"/>
                      <a:pt x="275" y="301"/>
                    </a:cubicBezTo>
                    <a:close/>
                    <a:moveTo>
                      <a:pt x="301" y="150"/>
                    </a:moveTo>
                    <a:lnTo>
                      <a:pt x="301" y="150"/>
                    </a:lnTo>
                    <a:cubicBezTo>
                      <a:pt x="284" y="133"/>
                      <a:pt x="284" y="115"/>
                      <a:pt x="301" y="97"/>
                    </a:cubicBezTo>
                    <a:cubicBezTo>
                      <a:pt x="319" y="80"/>
                      <a:pt x="345" y="80"/>
                      <a:pt x="354" y="97"/>
                    </a:cubicBezTo>
                    <a:cubicBezTo>
                      <a:pt x="372" y="115"/>
                      <a:pt x="372" y="133"/>
                      <a:pt x="354" y="150"/>
                    </a:cubicBezTo>
                    <a:cubicBezTo>
                      <a:pt x="345" y="169"/>
                      <a:pt x="319" y="169"/>
                      <a:pt x="301" y="15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41" name="Прямоугольник 121">
            <a:extLst>
              <a:ext uri="{FF2B5EF4-FFF2-40B4-BE49-F238E27FC236}">
                <a16:creationId xmlns:a16="http://schemas.microsoft.com/office/drawing/2014/main" id="{2A179322-762A-4138-8BD6-C34F6F3FB062}"/>
              </a:ext>
            </a:extLst>
          </p:cNvPr>
          <p:cNvSpPr/>
          <p:nvPr/>
        </p:nvSpPr>
        <p:spPr>
          <a:xfrm>
            <a:off x="172025" y="3331825"/>
            <a:ext cx="2883373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Used for broadcasting and obtaining radio waves from </a:t>
            </a:r>
            <a:r>
              <a:rPr lang="en-US" sz="1600" b="1" dirty="0">
                <a:solidFill>
                  <a:srgbClr val="FF0000"/>
                </a:solidFill>
              </a:rPr>
              <a:t>a single direction</a:t>
            </a:r>
          </a:p>
        </p:txBody>
      </p:sp>
      <p:sp>
        <p:nvSpPr>
          <p:cNvPr id="42" name="Прямоугольник 121">
            <a:extLst>
              <a:ext uri="{FF2B5EF4-FFF2-40B4-BE49-F238E27FC236}">
                <a16:creationId xmlns:a16="http://schemas.microsoft.com/office/drawing/2014/main" id="{FD412DB0-4B0C-4021-AEEA-816F08756634}"/>
              </a:ext>
            </a:extLst>
          </p:cNvPr>
          <p:cNvSpPr/>
          <p:nvPr/>
        </p:nvSpPr>
        <p:spPr>
          <a:xfrm>
            <a:off x="4434040" y="3331825"/>
            <a:ext cx="3263184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sz="1600" dirty="0">
                <a:solidFill>
                  <a:prstClr val="black"/>
                </a:solidFill>
              </a:rPr>
              <a:t>It is based on the principle of a </a:t>
            </a:r>
            <a:r>
              <a:rPr lang="en-US" sz="1600" b="1" dirty="0">
                <a:solidFill>
                  <a:srgbClr val="FF0000"/>
                </a:solidFill>
              </a:rPr>
              <a:t>satellite dish</a:t>
            </a:r>
            <a:r>
              <a:rPr lang="en-US" sz="1600" dirty="0">
                <a:solidFill>
                  <a:prstClr val="black"/>
                </a:solidFill>
              </a:rPr>
              <a:t> and can pick up Wi-Fi signals from </a:t>
            </a:r>
            <a:r>
              <a:rPr lang="en-US" sz="1600" dirty="0"/>
              <a:t>a distance of 16 km or more.</a:t>
            </a:r>
          </a:p>
        </p:txBody>
      </p:sp>
      <p:sp>
        <p:nvSpPr>
          <p:cNvPr id="43" name="Прямоугольник 121">
            <a:extLst>
              <a:ext uri="{FF2B5EF4-FFF2-40B4-BE49-F238E27FC236}">
                <a16:creationId xmlns:a16="http://schemas.microsoft.com/office/drawing/2014/main" id="{8C86FB7B-6D81-4BF9-8362-97E4F686C6B0}"/>
              </a:ext>
            </a:extLst>
          </p:cNvPr>
          <p:cNvSpPr/>
          <p:nvPr/>
        </p:nvSpPr>
        <p:spPr>
          <a:xfrm>
            <a:off x="8683395" y="3331825"/>
            <a:ext cx="3307365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sz="1600" dirty="0">
                <a:solidFill>
                  <a:prstClr val="black"/>
                </a:solidFill>
              </a:rPr>
              <a:t>Bidirectional antenna, </a:t>
            </a:r>
            <a:r>
              <a:rPr lang="en-US" sz="1600" dirty="0"/>
              <a:t>used for supporting </a:t>
            </a:r>
            <a:r>
              <a:rPr lang="en-US" sz="1600" b="1" dirty="0">
                <a:solidFill>
                  <a:srgbClr val="FF0000"/>
                </a:solidFill>
              </a:rPr>
              <a:t>client connections </a:t>
            </a:r>
            <a:r>
              <a:rPr lang="en-US" sz="1600" dirty="0">
                <a:solidFill>
                  <a:prstClr val="black"/>
                </a:solidFill>
              </a:rPr>
              <a:t>rather than site-to-site applications</a:t>
            </a:r>
          </a:p>
        </p:txBody>
      </p:sp>
      <p:sp>
        <p:nvSpPr>
          <p:cNvPr id="44" name="Прямоугольник 121">
            <a:extLst>
              <a:ext uri="{FF2B5EF4-FFF2-40B4-BE49-F238E27FC236}">
                <a16:creationId xmlns:a16="http://schemas.microsoft.com/office/drawing/2014/main" id="{AFDD8B98-F450-4C11-BD7A-C8BB3357A5D9}"/>
              </a:ext>
            </a:extLst>
          </p:cNvPr>
          <p:cNvSpPr/>
          <p:nvPr/>
        </p:nvSpPr>
        <p:spPr>
          <a:xfrm>
            <a:off x="172025" y="5220046"/>
            <a:ext cx="2883374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prstClr val="black"/>
                </a:solidFill>
              </a:rPr>
              <a:t>It provides a </a:t>
            </a:r>
            <a:r>
              <a:rPr lang="en-US" sz="1600" b="1" dirty="0">
                <a:solidFill>
                  <a:srgbClr val="FF0000"/>
                </a:solidFill>
              </a:rPr>
              <a:t>360</a:t>
            </a:r>
            <a:r>
              <a:rPr lang="en-US"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°</a:t>
            </a:r>
            <a:r>
              <a:rPr lang="en-US" sz="1600" b="1" dirty="0">
                <a:solidFill>
                  <a:srgbClr val="FF0000"/>
                </a:solidFill>
              </a:rPr>
              <a:t> horizontal radiation</a:t>
            </a:r>
            <a:r>
              <a:rPr lang="en-US" sz="1600" dirty="0">
                <a:solidFill>
                  <a:prstClr val="black"/>
                </a:solidFill>
              </a:rPr>
              <a:t> pattern. It is used in wireless base stations.</a:t>
            </a:r>
          </a:p>
        </p:txBody>
      </p:sp>
      <p:sp>
        <p:nvSpPr>
          <p:cNvPr id="45" name="Прямоугольник 121">
            <a:extLst>
              <a:ext uri="{FF2B5EF4-FFF2-40B4-BE49-F238E27FC236}">
                <a16:creationId xmlns:a16="http://schemas.microsoft.com/office/drawing/2014/main" id="{2E182396-7465-476B-949E-A88335D031AF}"/>
              </a:ext>
            </a:extLst>
          </p:cNvPr>
          <p:cNvSpPr/>
          <p:nvPr/>
        </p:nvSpPr>
        <p:spPr>
          <a:xfrm>
            <a:off x="4434040" y="5220046"/>
            <a:ext cx="3796583" cy="132343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prstClr val="black"/>
                </a:solidFill>
              </a:rPr>
              <a:t>A </a:t>
            </a:r>
            <a:r>
              <a:rPr lang="en-US" sz="1600" b="1" dirty="0">
                <a:solidFill>
                  <a:srgbClr val="FF0000"/>
                </a:solidFill>
              </a:rPr>
              <a:t>unidirectional antenna </a:t>
            </a:r>
            <a:r>
              <a:rPr lang="en-US" sz="1600" dirty="0">
                <a:solidFill>
                  <a:prstClr val="black"/>
                </a:solidFill>
              </a:rPr>
              <a:t>commonly used in </a:t>
            </a:r>
            <a:r>
              <a:rPr lang="en-US" sz="1600" dirty="0"/>
              <a:t>communications in the frequency band from 10 MHz to very high frequency (VHF) and ultra high frequency (UHF) </a:t>
            </a:r>
          </a:p>
        </p:txBody>
      </p:sp>
      <p:sp>
        <p:nvSpPr>
          <p:cNvPr id="46" name="Прямоугольник 121">
            <a:extLst>
              <a:ext uri="{FF2B5EF4-FFF2-40B4-BE49-F238E27FC236}">
                <a16:creationId xmlns:a16="http://schemas.microsoft.com/office/drawing/2014/main" id="{56D548F6-0592-4F16-98DF-2E65EC6F1B36}"/>
              </a:ext>
            </a:extLst>
          </p:cNvPr>
          <p:cNvSpPr/>
          <p:nvPr/>
        </p:nvSpPr>
        <p:spPr>
          <a:xfrm>
            <a:off x="8683395" y="5220046"/>
            <a:ext cx="3128530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These are used for </a:t>
            </a:r>
            <a:r>
              <a:rPr lang="en-US" sz="1600" b="1" dirty="0">
                <a:solidFill>
                  <a:srgbClr val="FF0000"/>
                </a:solidFill>
              </a:rPr>
              <a:t>concentrating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</a:rPr>
              <a:t>electromagnetic energy </a:t>
            </a:r>
            <a:r>
              <a:rPr lang="en-US" sz="1600" dirty="0"/>
              <a:t>that</a:t>
            </a:r>
            <a:r>
              <a:rPr lang="en-US" sz="1600" dirty="0">
                <a:solidFill>
                  <a:prstClr val="black"/>
                </a:solidFill>
              </a:rPr>
              <a:t> is radiated or received at a focal point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D1C9E3D-E7FE-449C-8BBC-2F4813387E88}"/>
              </a:ext>
            </a:extLst>
          </p:cNvPr>
          <p:cNvSpPr/>
          <p:nvPr/>
        </p:nvSpPr>
        <p:spPr>
          <a:xfrm>
            <a:off x="4915228" y="2016682"/>
            <a:ext cx="2361545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lvl="1" algn="ctr">
              <a:spcBef>
                <a:spcPts val="4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Types of Antenna</a:t>
            </a:r>
          </a:p>
        </p:txBody>
      </p:sp>
      <p:sp>
        <p:nvSpPr>
          <p:cNvPr id="49" name="Freeform 59">
            <a:extLst>
              <a:ext uri="{FF2B5EF4-FFF2-40B4-BE49-F238E27FC236}">
                <a16:creationId xmlns:a16="http://schemas.microsoft.com/office/drawing/2014/main" id="{8158911F-8667-4642-AF68-79465870A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6" y="954855"/>
            <a:ext cx="8229594" cy="894415"/>
          </a:xfrm>
          <a:custGeom>
            <a:avLst/>
            <a:gdLst>
              <a:gd name="T0" fmla="*/ 8279 w 9079"/>
              <a:gd name="T1" fmla="*/ 0 h 1784"/>
              <a:gd name="T2" fmla="*/ 9078 w 9079"/>
              <a:gd name="T3" fmla="*/ 892 h 1784"/>
              <a:gd name="T4" fmla="*/ 8279 w 9079"/>
              <a:gd name="T5" fmla="*/ 1783 h 1784"/>
              <a:gd name="T6" fmla="*/ 0 w 9079"/>
              <a:gd name="T7" fmla="*/ 1783 h 1784"/>
              <a:gd name="T8" fmla="*/ 0 w 9079"/>
              <a:gd name="T9" fmla="*/ 0 h 1784"/>
              <a:gd name="T10" fmla="*/ 8279 w 9079"/>
              <a:gd name="T11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79" h="1784">
                <a:moveTo>
                  <a:pt x="8279" y="0"/>
                </a:moveTo>
                <a:lnTo>
                  <a:pt x="9078" y="892"/>
                </a:lnTo>
                <a:lnTo>
                  <a:pt x="8279" y="1783"/>
                </a:lnTo>
                <a:lnTo>
                  <a:pt x="0" y="1783"/>
                </a:lnTo>
                <a:lnTo>
                  <a:pt x="0" y="0"/>
                </a:lnTo>
                <a:lnTo>
                  <a:pt x="8279" y="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 60">
            <a:extLst>
              <a:ext uri="{FF2B5EF4-FFF2-40B4-BE49-F238E27FC236}">
                <a16:creationId xmlns:a16="http://schemas.microsoft.com/office/drawing/2014/main" id="{D258B6A6-2F17-48EA-8057-10F34044B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6294"/>
            <a:ext cx="734297" cy="978468"/>
          </a:xfrm>
          <a:custGeom>
            <a:avLst/>
            <a:gdLst>
              <a:gd name="T0" fmla="*/ 0 w 2326"/>
              <a:gd name="T1" fmla="*/ 1783 h 1784"/>
              <a:gd name="T2" fmla="*/ 2325 w 2326"/>
              <a:gd name="T3" fmla="*/ 1783 h 1784"/>
              <a:gd name="T4" fmla="*/ 2325 w 2326"/>
              <a:gd name="T5" fmla="*/ 0 h 1784"/>
              <a:gd name="T6" fmla="*/ 0 w 2326"/>
              <a:gd name="T7" fmla="*/ 0 h 1784"/>
              <a:gd name="T8" fmla="*/ 0 w 2326"/>
              <a:gd name="T9" fmla="*/ 1783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26" h="1784">
                <a:moveTo>
                  <a:pt x="0" y="1783"/>
                </a:moveTo>
                <a:lnTo>
                  <a:pt x="2325" y="1783"/>
                </a:lnTo>
                <a:lnTo>
                  <a:pt x="2325" y="0"/>
                </a:lnTo>
                <a:lnTo>
                  <a:pt x="0" y="0"/>
                </a:lnTo>
                <a:lnTo>
                  <a:pt x="0" y="1783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 67">
            <a:extLst>
              <a:ext uri="{FF2B5EF4-FFF2-40B4-BE49-F238E27FC236}">
                <a16:creationId xmlns:a16="http://schemas.microsoft.com/office/drawing/2014/main" id="{E573CFE1-ABEF-45A1-A516-0960C332C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4618" y="1013237"/>
            <a:ext cx="449087" cy="777651"/>
          </a:xfrm>
          <a:custGeom>
            <a:avLst/>
            <a:gdLst>
              <a:gd name="T0" fmla="*/ 453 w 1248"/>
              <a:gd name="T1" fmla="*/ 0 h 1785"/>
              <a:gd name="T2" fmla="*/ 0 w 1248"/>
              <a:gd name="T3" fmla="*/ 0 h 1785"/>
              <a:gd name="T4" fmla="*/ 798 w 1248"/>
              <a:gd name="T5" fmla="*/ 892 h 1785"/>
              <a:gd name="T6" fmla="*/ 0 w 1248"/>
              <a:gd name="T7" fmla="*/ 1784 h 1785"/>
              <a:gd name="T8" fmla="*/ 453 w 1248"/>
              <a:gd name="T9" fmla="*/ 1784 h 1785"/>
              <a:gd name="T10" fmla="*/ 1247 w 1248"/>
              <a:gd name="T11" fmla="*/ 892 h 1785"/>
              <a:gd name="T12" fmla="*/ 453 w 1248"/>
              <a:gd name="T13" fmla="*/ 0 h 1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8" h="1785">
                <a:moveTo>
                  <a:pt x="453" y="0"/>
                </a:moveTo>
                <a:lnTo>
                  <a:pt x="0" y="0"/>
                </a:lnTo>
                <a:lnTo>
                  <a:pt x="798" y="892"/>
                </a:lnTo>
                <a:lnTo>
                  <a:pt x="0" y="1784"/>
                </a:lnTo>
                <a:lnTo>
                  <a:pt x="453" y="1784"/>
                </a:lnTo>
                <a:lnTo>
                  <a:pt x="1247" y="892"/>
                </a:lnTo>
                <a:lnTo>
                  <a:pt x="453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 70">
            <a:extLst>
              <a:ext uri="{FF2B5EF4-FFF2-40B4-BE49-F238E27FC236}">
                <a16:creationId xmlns:a16="http://schemas.microsoft.com/office/drawing/2014/main" id="{A253A9B8-54A4-4B0A-8019-662FA6959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6587" y="1013237"/>
            <a:ext cx="452261" cy="777651"/>
          </a:xfrm>
          <a:custGeom>
            <a:avLst/>
            <a:gdLst>
              <a:gd name="T0" fmla="*/ 455 w 1255"/>
              <a:gd name="T1" fmla="*/ 0 h 1785"/>
              <a:gd name="T2" fmla="*/ 0 w 1255"/>
              <a:gd name="T3" fmla="*/ 0 h 1785"/>
              <a:gd name="T4" fmla="*/ 800 w 1255"/>
              <a:gd name="T5" fmla="*/ 892 h 1785"/>
              <a:gd name="T6" fmla="*/ 0 w 1255"/>
              <a:gd name="T7" fmla="*/ 1784 h 1785"/>
              <a:gd name="T8" fmla="*/ 455 w 1255"/>
              <a:gd name="T9" fmla="*/ 1784 h 1785"/>
              <a:gd name="T10" fmla="*/ 1254 w 1255"/>
              <a:gd name="T11" fmla="*/ 892 h 1785"/>
              <a:gd name="T12" fmla="*/ 455 w 1255"/>
              <a:gd name="T13" fmla="*/ 0 h 1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5" h="1785">
                <a:moveTo>
                  <a:pt x="455" y="0"/>
                </a:moveTo>
                <a:lnTo>
                  <a:pt x="0" y="0"/>
                </a:lnTo>
                <a:lnTo>
                  <a:pt x="800" y="892"/>
                </a:lnTo>
                <a:lnTo>
                  <a:pt x="0" y="1784"/>
                </a:lnTo>
                <a:lnTo>
                  <a:pt x="455" y="1784"/>
                </a:lnTo>
                <a:lnTo>
                  <a:pt x="1254" y="892"/>
                </a:lnTo>
                <a:lnTo>
                  <a:pt x="455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74">
            <a:extLst>
              <a:ext uri="{FF2B5EF4-FFF2-40B4-BE49-F238E27FC236}">
                <a16:creationId xmlns:a16="http://schemas.microsoft.com/office/drawing/2014/main" id="{C5C772A0-82DD-45F6-B555-B04BEA8FE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6" y="1847180"/>
            <a:ext cx="160276" cy="204707"/>
          </a:xfrm>
          <a:custGeom>
            <a:avLst/>
            <a:gdLst>
              <a:gd name="T0" fmla="*/ 444 w 445"/>
              <a:gd name="T1" fmla="*/ 0 h 570"/>
              <a:gd name="T2" fmla="*/ 0 w 445"/>
              <a:gd name="T3" fmla="*/ 569 h 570"/>
              <a:gd name="T4" fmla="*/ 0 w 445"/>
              <a:gd name="T5" fmla="*/ 0 h 570"/>
              <a:gd name="T6" fmla="*/ 444 w 445"/>
              <a:gd name="T7" fmla="*/ 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5" h="570">
                <a:moveTo>
                  <a:pt x="444" y="0"/>
                </a:moveTo>
                <a:lnTo>
                  <a:pt x="0" y="569"/>
                </a:lnTo>
                <a:lnTo>
                  <a:pt x="0" y="0"/>
                </a:lnTo>
                <a:lnTo>
                  <a:pt x="444" y="0"/>
                </a:ln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Freeform 76">
            <a:extLst>
              <a:ext uri="{FF2B5EF4-FFF2-40B4-BE49-F238E27FC236}">
                <a16:creationId xmlns:a16="http://schemas.microsoft.com/office/drawing/2014/main" id="{BC198EAE-215B-4991-AF1C-12C1C01E9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517" y="1864471"/>
            <a:ext cx="158688" cy="204707"/>
          </a:xfrm>
          <a:custGeom>
            <a:avLst/>
            <a:gdLst>
              <a:gd name="T0" fmla="*/ 0 w 439"/>
              <a:gd name="T1" fmla="*/ 0 h 570"/>
              <a:gd name="T2" fmla="*/ 438 w 439"/>
              <a:gd name="T3" fmla="*/ 569 h 570"/>
              <a:gd name="T4" fmla="*/ 438 w 439"/>
              <a:gd name="T5" fmla="*/ 0 h 570"/>
              <a:gd name="T6" fmla="*/ 0 w 439"/>
              <a:gd name="T7" fmla="*/ 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9" h="570">
                <a:moveTo>
                  <a:pt x="0" y="0"/>
                </a:moveTo>
                <a:lnTo>
                  <a:pt x="438" y="569"/>
                </a:lnTo>
                <a:lnTo>
                  <a:pt x="438" y="0"/>
                </a:lnTo>
                <a:lnTo>
                  <a:pt x="0" y="0"/>
                </a:ln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 83">
            <a:extLst>
              <a:ext uri="{FF2B5EF4-FFF2-40B4-BE49-F238E27FC236}">
                <a16:creationId xmlns:a16="http://schemas.microsoft.com/office/drawing/2014/main" id="{1BBADA2F-91FF-4A6B-B215-66D0056A5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479" y="833627"/>
            <a:ext cx="1475910" cy="970381"/>
          </a:xfrm>
          <a:custGeom>
            <a:avLst/>
            <a:gdLst>
              <a:gd name="T0" fmla="*/ 0 w 2316"/>
              <a:gd name="T1" fmla="*/ 2140 h 2141"/>
              <a:gd name="T2" fmla="*/ 0 w 2316"/>
              <a:gd name="T3" fmla="*/ 0 h 2141"/>
              <a:gd name="T4" fmla="*/ 2315 w 2316"/>
              <a:gd name="T5" fmla="*/ 0 h 2141"/>
              <a:gd name="T6" fmla="*/ 2315 w 2316"/>
              <a:gd name="T7" fmla="*/ 2140 h 2141"/>
              <a:gd name="T8" fmla="*/ 0 w 2316"/>
              <a:gd name="T9" fmla="*/ 2140 h 2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16" h="2141">
                <a:moveTo>
                  <a:pt x="0" y="2140"/>
                </a:moveTo>
                <a:lnTo>
                  <a:pt x="0" y="0"/>
                </a:lnTo>
                <a:lnTo>
                  <a:pt x="2315" y="0"/>
                </a:lnTo>
                <a:lnTo>
                  <a:pt x="2315" y="2140"/>
                </a:lnTo>
                <a:lnTo>
                  <a:pt x="0" y="214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721F0F2-43B6-429F-A98B-76893E48256B}"/>
              </a:ext>
            </a:extLst>
          </p:cNvPr>
          <p:cNvSpPr/>
          <p:nvPr/>
        </p:nvSpPr>
        <p:spPr>
          <a:xfrm>
            <a:off x="760479" y="1118911"/>
            <a:ext cx="1147911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2060"/>
                </a:solidFill>
                <a:latin typeface="Rockwell" panose="02060603020205020403" pitchFamily="18" charset="0"/>
              </a:rPr>
              <a:t>Antenna </a:t>
            </a:r>
          </a:p>
        </p:txBody>
      </p:sp>
      <p:sp>
        <p:nvSpPr>
          <p:cNvPr id="57" name="Text Box 9">
            <a:extLst>
              <a:ext uri="{FF2B5EF4-FFF2-40B4-BE49-F238E27FC236}">
                <a16:creationId xmlns:a16="http://schemas.microsoft.com/office/drawing/2014/main" id="{26560394-17F6-4D9A-B962-35948571C549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286001" y="1209702"/>
            <a:ext cx="6698382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4488" lvl="1" indent="-344488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1900" dirty="0">
                <a:latin typeface="+mn-lt"/>
              </a:rPr>
              <a:t>Converts electrical impulses into </a:t>
            </a:r>
            <a:r>
              <a:rPr lang="en-US" sz="1900" b="1" dirty="0">
                <a:solidFill>
                  <a:srgbClr val="FF0000"/>
                </a:solidFill>
                <a:latin typeface="+mn-lt"/>
              </a:rPr>
              <a:t>radio waves </a:t>
            </a:r>
            <a:r>
              <a:rPr lang="en-US" sz="1900" dirty="0">
                <a:latin typeface="+mn-lt"/>
              </a:rPr>
              <a:t>and vice versa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41F58BF-C085-4582-BC20-B73A95EFBA95}"/>
              </a:ext>
            </a:extLst>
          </p:cNvPr>
          <p:cNvGrpSpPr/>
          <p:nvPr/>
        </p:nvGrpSpPr>
        <p:grpSpPr>
          <a:xfrm>
            <a:off x="8532128" y="2566740"/>
            <a:ext cx="2600810" cy="565293"/>
            <a:chOff x="8834871" y="2588348"/>
            <a:chExt cx="2600810" cy="565293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B9DAF3F-E52B-4AA6-8062-FBD029CDE9F2}"/>
                </a:ext>
              </a:extLst>
            </p:cNvPr>
            <p:cNvSpPr/>
            <p:nvPr/>
          </p:nvSpPr>
          <p:spPr>
            <a:xfrm>
              <a:off x="9492520" y="2686328"/>
              <a:ext cx="1943161" cy="369332"/>
            </a:xfrm>
            <a:prstGeom prst="rect">
              <a:avLst/>
            </a:prstGeom>
            <a:ln>
              <a:noFill/>
            </a:ln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  <a:latin typeface="Rockwell" panose="02060603020205020403" pitchFamily="18" charset="0"/>
                </a:rPr>
                <a:t>Dipole Antenna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AC6B4BF-C675-47FB-8E60-730762EBD525}"/>
                </a:ext>
              </a:extLst>
            </p:cNvPr>
            <p:cNvGrpSpPr/>
            <p:nvPr/>
          </p:nvGrpSpPr>
          <p:grpSpPr>
            <a:xfrm>
              <a:off x="8834871" y="2588348"/>
              <a:ext cx="565293" cy="565293"/>
              <a:chOff x="8834871" y="2588312"/>
              <a:chExt cx="565293" cy="565293"/>
            </a:xfrm>
          </p:grpSpPr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0EFF2D3C-CF7E-490E-9712-F87A08C55BF1}"/>
                  </a:ext>
                </a:extLst>
              </p:cNvPr>
              <p:cNvSpPr/>
              <p:nvPr/>
            </p:nvSpPr>
            <p:spPr>
              <a:xfrm flipH="1">
                <a:off x="8834871" y="2588312"/>
                <a:ext cx="565293" cy="56529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28575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dirty="0"/>
              </a:p>
            </p:txBody>
          </p:sp>
          <p:sp>
            <p:nvSpPr>
              <p:cNvPr id="58" name="Freeform 245">
                <a:extLst>
                  <a:ext uri="{FF2B5EF4-FFF2-40B4-BE49-F238E27FC236}">
                    <a16:creationId xmlns:a16="http://schemas.microsoft.com/office/drawing/2014/main" id="{D7E17BB6-DEE0-41DA-91E3-0ADEB1ED8F8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974422" y="2727863"/>
                <a:ext cx="286191" cy="286191"/>
              </a:xfrm>
              <a:custGeom>
                <a:avLst/>
                <a:gdLst>
                  <a:gd name="T0" fmla="*/ 233363 w 68"/>
                  <a:gd name="T1" fmla="*/ 10295 h 68"/>
                  <a:gd name="T2" fmla="*/ 199045 w 68"/>
                  <a:gd name="T3" fmla="*/ 209340 h 68"/>
                  <a:gd name="T4" fmla="*/ 195613 w 68"/>
                  <a:gd name="T5" fmla="*/ 216204 h 68"/>
                  <a:gd name="T6" fmla="*/ 192181 w 68"/>
                  <a:gd name="T7" fmla="*/ 216204 h 68"/>
                  <a:gd name="T8" fmla="*/ 188749 w 68"/>
                  <a:gd name="T9" fmla="*/ 216204 h 68"/>
                  <a:gd name="T10" fmla="*/ 130409 w 68"/>
                  <a:gd name="T11" fmla="*/ 192181 h 68"/>
                  <a:gd name="T12" fmla="*/ 96091 w 68"/>
                  <a:gd name="T13" fmla="*/ 229931 h 68"/>
                  <a:gd name="T14" fmla="*/ 89227 w 68"/>
                  <a:gd name="T15" fmla="*/ 233363 h 68"/>
                  <a:gd name="T16" fmla="*/ 89227 w 68"/>
                  <a:gd name="T17" fmla="*/ 233363 h 68"/>
                  <a:gd name="T18" fmla="*/ 82363 w 68"/>
                  <a:gd name="T19" fmla="*/ 223068 h 68"/>
                  <a:gd name="T20" fmla="*/ 82363 w 68"/>
                  <a:gd name="T21" fmla="*/ 178454 h 68"/>
                  <a:gd name="T22" fmla="*/ 195613 w 68"/>
                  <a:gd name="T23" fmla="*/ 41182 h 68"/>
                  <a:gd name="T24" fmla="*/ 54909 w 68"/>
                  <a:gd name="T25" fmla="*/ 161295 h 68"/>
                  <a:gd name="T26" fmla="*/ 3432 w 68"/>
                  <a:gd name="T27" fmla="*/ 140704 h 68"/>
                  <a:gd name="T28" fmla="*/ 0 w 68"/>
                  <a:gd name="T29" fmla="*/ 133841 h 68"/>
                  <a:gd name="T30" fmla="*/ 3432 w 68"/>
                  <a:gd name="T31" fmla="*/ 123545 h 68"/>
                  <a:gd name="T32" fmla="*/ 219636 w 68"/>
                  <a:gd name="T33" fmla="*/ 0 h 68"/>
                  <a:gd name="T34" fmla="*/ 223068 w 68"/>
                  <a:gd name="T35" fmla="*/ 0 h 68"/>
                  <a:gd name="T36" fmla="*/ 229931 w 68"/>
                  <a:gd name="T37" fmla="*/ 0 h 68"/>
                  <a:gd name="T38" fmla="*/ 233363 w 68"/>
                  <a:gd name="T39" fmla="*/ 10295 h 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8" h="68">
                    <a:moveTo>
                      <a:pt x="68" y="3"/>
                    </a:moveTo>
                    <a:cubicBezTo>
                      <a:pt x="58" y="61"/>
                      <a:pt x="58" y="61"/>
                      <a:pt x="58" y="61"/>
                    </a:cubicBezTo>
                    <a:cubicBezTo>
                      <a:pt x="58" y="62"/>
                      <a:pt x="57" y="62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8" y="67"/>
                      <a:pt x="27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5" y="67"/>
                      <a:pt x="24" y="66"/>
                      <a:pt x="24" y="65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0"/>
                      <a:pt x="0" y="40"/>
                      <a:pt x="0" y="39"/>
                    </a:cubicBezTo>
                    <a:cubicBezTo>
                      <a:pt x="0" y="38"/>
                      <a:pt x="0" y="37"/>
                      <a:pt x="1" y="36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6" y="0"/>
                      <a:pt x="66" y="0"/>
                      <a:pt x="67" y="0"/>
                    </a:cubicBezTo>
                    <a:cubicBezTo>
                      <a:pt x="68" y="1"/>
                      <a:pt x="68" y="2"/>
                      <a:pt x="68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82346F0-C297-4D40-BB0B-C8D89BC5494D}"/>
              </a:ext>
            </a:extLst>
          </p:cNvPr>
          <p:cNvGrpSpPr/>
          <p:nvPr/>
        </p:nvGrpSpPr>
        <p:grpSpPr>
          <a:xfrm>
            <a:off x="8532128" y="4483975"/>
            <a:ext cx="2973635" cy="565293"/>
            <a:chOff x="8849762" y="4505583"/>
            <a:chExt cx="2973635" cy="565293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2F1065E0-3CF8-4EAA-AA44-DCED6E0DB61B}"/>
                </a:ext>
              </a:extLst>
            </p:cNvPr>
            <p:cNvSpPr/>
            <p:nvPr/>
          </p:nvSpPr>
          <p:spPr>
            <a:xfrm>
              <a:off x="9476280" y="4603563"/>
              <a:ext cx="2347117" cy="369332"/>
            </a:xfrm>
            <a:prstGeom prst="rect">
              <a:avLst/>
            </a:prstGeom>
            <a:ln>
              <a:noFill/>
            </a:ln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  <a:latin typeface="Rockwell" panose="02060603020205020403" pitchFamily="18" charset="0"/>
                </a:rPr>
                <a:t>Reflector Antennas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B3FBDEA-ED81-4D20-93B2-6D1C0A4B7156}"/>
                </a:ext>
              </a:extLst>
            </p:cNvPr>
            <p:cNvGrpSpPr/>
            <p:nvPr/>
          </p:nvGrpSpPr>
          <p:grpSpPr>
            <a:xfrm>
              <a:off x="8849762" y="4505583"/>
              <a:ext cx="565293" cy="565293"/>
              <a:chOff x="8849762" y="4505583"/>
              <a:chExt cx="565293" cy="565293"/>
            </a:xfrm>
          </p:grpSpPr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C7B7B8A6-B30F-4EC2-925C-F2327B268092}"/>
                  </a:ext>
                </a:extLst>
              </p:cNvPr>
              <p:cNvSpPr/>
              <p:nvPr/>
            </p:nvSpPr>
            <p:spPr>
              <a:xfrm flipH="1">
                <a:off x="8849762" y="4505583"/>
                <a:ext cx="565293" cy="565293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8575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dirty="0"/>
              </a:p>
            </p:txBody>
          </p:sp>
          <p:sp>
            <p:nvSpPr>
              <p:cNvPr id="59" name="Freeform 36">
                <a:extLst>
                  <a:ext uri="{FF2B5EF4-FFF2-40B4-BE49-F238E27FC236}">
                    <a16:creationId xmlns:a16="http://schemas.microsoft.com/office/drawing/2014/main" id="{52EC0D17-6954-4B9C-875F-0481FBBC847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952755" y="4607854"/>
                <a:ext cx="359307" cy="360678"/>
              </a:xfrm>
              <a:custGeom>
                <a:avLst/>
                <a:gdLst>
                  <a:gd name="T0" fmla="*/ 415925 w 256"/>
                  <a:gd name="T1" fmla="*/ 208756 h 256"/>
                  <a:gd name="T2" fmla="*/ 409426 w 256"/>
                  <a:gd name="T3" fmla="*/ 223434 h 256"/>
                  <a:gd name="T4" fmla="*/ 344438 w 256"/>
                  <a:gd name="T5" fmla="*/ 282147 h 256"/>
                  <a:gd name="T6" fmla="*/ 331440 w 256"/>
                  <a:gd name="T7" fmla="*/ 287040 h 256"/>
                  <a:gd name="T8" fmla="*/ 311944 w 256"/>
                  <a:gd name="T9" fmla="*/ 267469 h 256"/>
                  <a:gd name="T10" fmla="*/ 318443 w 256"/>
                  <a:gd name="T11" fmla="*/ 252790 h 256"/>
                  <a:gd name="T12" fmla="*/ 346063 w 256"/>
                  <a:gd name="T13" fmla="*/ 228327 h 256"/>
                  <a:gd name="T14" fmla="*/ 227459 w 256"/>
                  <a:gd name="T15" fmla="*/ 228327 h 256"/>
                  <a:gd name="T16" fmla="*/ 227459 w 256"/>
                  <a:gd name="T17" fmla="*/ 347383 h 256"/>
                  <a:gd name="T18" fmla="*/ 251830 w 256"/>
                  <a:gd name="T19" fmla="*/ 319658 h 256"/>
                  <a:gd name="T20" fmla="*/ 266452 w 256"/>
                  <a:gd name="T21" fmla="*/ 313134 h 256"/>
                  <a:gd name="T22" fmla="*/ 285948 w 256"/>
                  <a:gd name="T23" fmla="*/ 332705 h 256"/>
                  <a:gd name="T24" fmla="*/ 281074 w 256"/>
                  <a:gd name="T25" fmla="*/ 345752 h 256"/>
                  <a:gd name="T26" fmla="*/ 222585 w 256"/>
                  <a:gd name="T27" fmla="*/ 410988 h 256"/>
                  <a:gd name="T28" fmla="*/ 207963 w 256"/>
                  <a:gd name="T29" fmla="*/ 417512 h 256"/>
                  <a:gd name="T30" fmla="*/ 193340 w 256"/>
                  <a:gd name="T31" fmla="*/ 410988 h 256"/>
                  <a:gd name="T32" fmla="*/ 134851 w 256"/>
                  <a:gd name="T33" fmla="*/ 345752 h 256"/>
                  <a:gd name="T34" fmla="*/ 129977 w 256"/>
                  <a:gd name="T35" fmla="*/ 332705 h 256"/>
                  <a:gd name="T36" fmla="*/ 149473 w 256"/>
                  <a:gd name="T37" fmla="*/ 313134 h 256"/>
                  <a:gd name="T38" fmla="*/ 164095 w 256"/>
                  <a:gd name="T39" fmla="*/ 319658 h 256"/>
                  <a:gd name="T40" fmla="*/ 188466 w 256"/>
                  <a:gd name="T41" fmla="*/ 347383 h 256"/>
                  <a:gd name="T42" fmla="*/ 188466 w 256"/>
                  <a:gd name="T43" fmla="*/ 228327 h 256"/>
                  <a:gd name="T44" fmla="*/ 69862 w 256"/>
                  <a:gd name="T45" fmla="*/ 228327 h 256"/>
                  <a:gd name="T46" fmla="*/ 97482 w 256"/>
                  <a:gd name="T47" fmla="*/ 252790 h 256"/>
                  <a:gd name="T48" fmla="*/ 103981 w 256"/>
                  <a:gd name="T49" fmla="*/ 267469 h 256"/>
                  <a:gd name="T50" fmla="*/ 84485 w 256"/>
                  <a:gd name="T51" fmla="*/ 287040 h 256"/>
                  <a:gd name="T52" fmla="*/ 71487 w 256"/>
                  <a:gd name="T53" fmla="*/ 282147 h 256"/>
                  <a:gd name="T54" fmla="*/ 6499 w 256"/>
                  <a:gd name="T55" fmla="*/ 223434 h 256"/>
                  <a:gd name="T56" fmla="*/ 0 w 256"/>
                  <a:gd name="T57" fmla="*/ 208756 h 256"/>
                  <a:gd name="T58" fmla="*/ 6499 w 256"/>
                  <a:gd name="T59" fmla="*/ 194078 h 256"/>
                  <a:gd name="T60" fmla="*/ 71487 w 256"/>
                  <a:gd name="T61" fmla="*/ 135365 h 256"/>
                  <a:gd name="T62" fmla="*/ 84485 w 256"/>
                  <a:gd name="T63" fmla="*/ 130473 h 256"/>
                  <a:gd name="T64" fmla="*/ 103981 w 256"/>
                  <a:gd name="T65" fmla="*/ 150043 h 256"/>
                  <a:gd name="T66" fmla="*/ 97482 w 256"/>
                  <a:gd name="T67" fmla="*/ 164722 h 256"/>
                  <a:gd name="T68" fmla="*/ 69862 w 256"/>
                  <a:gd name="T69" fmla="*/ 189185 h 256"/>
                  <a:gd name="T70" fmla="*/ 188466 w 256"/>
                  <a:gd name="T71" fmla="*/ 189185 h 256"/>
                  <a:gd name="T72" fmla="*/ 188466 w 256"/>
                  <a:gd name="T73" fmla="*/ 70129 h 256"/>
                  <a:gd name="T74" fmla="*/ 164095 w 256"/>
                  <a:gd name="T75" fmla="*/ 97854 h 256"/>
                  <a:gd name="T76" fmla="*/ 149473 w 256"/>
                  <a:gd name="T77" fmla="*/ 104378 h 256"/>
                  <a:gd name="T78" fmla="*/ 129977 w 256"/>
                  <a:gd name="T79" fmla="*/ 84807 h 256"/>
                  <a:gd name="T80" fmla="*/ 134851 w 256"/>
                  <a:gd name="T81" fmla="*/ 71760 h 256"/>
                  <a:gd name="T82" fmla="*/ 193340 w 256"/>
                  <a:gd name="T83" fmla="*/ 6524 h 256"/>
                  <a:gd name="T84" fmla="*/ 207963 w 256"/>
                  <a:gd name="T85" fmla="*/ 0 h 256"/>
                  <a:gd name="T86" fmla="*/ 222585 w 256"/>
                  <a:gd name="T87" fmla="*/ 6524 h 256"/>
                  <a:gd name="T88" fmla="*/ 281074 w 256"/>
                  <a:gd name="T89" fmla="*/ 71760 h 256"/>
                  <a:gd name="T90" fmla="*/ 285948 w 256"/>
                  <a:gd name="T91" fmla="*/ 84807 h 256"/>
                  <a:gd name="T92" fmla="*/ 266452 w 256"/>
                  <a:gd name="T93" fmla="*/ 104378 h 256"/>
                  <a:gd name="T94" fmla="*/ 251830 w 256"/>
                  <a:gd name="T95" fmla="*/ 97854 h 256"/>
                  <a:gd name="T96" fmla="*/ 227459 w 256"/>
                  <a:gd name="T97" fmla="*/ 70129 h 256"/>
                  <a:gd name="T98" fmla="*/ 227459 w 256"/>
                  <a:gd name="T99" fmla="*/ 189185 h 256"/>
                  <a:gd name="T100" fmla="*/ 346063 w 256"/>
                  <a:gd name="T101" fmla="*/ 189185 h 256"/>
                  <a:gd name="T102" fmla="*/ 318443 w 256"/>
                  <a:gd name="T103" fmla="*/ 164722 h 256"/>
                  <a:gd name="T104" fmla="*/ 311944 w 256"/>
                  <a:gd name="T105" fmla="*/ 150043 h 256"/>
                  <a:gd name="T106" fmla="*/ 331440 w 256"/>
                  <a:gd name="T107" fmla="*/ 130473 h 256"/>
                  <a:gd name="T108" fmla="*/ 344438 w 256"/>
                  <a:gd name="T109" fmla="*/ 135365 h 256"/>
                  <a:gd name="T110" fmla="*/ 409426 w 256"/>
                  <a:gd name="T111" fmla="*/ 194078 h 256"/>
                  <a:gd name="T112" fmla="*/ 415925 w 256"/>
                  <a:gd name="T113" fmla="*/ 208756 h 25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56" h="256">
                    <a:moveTo>
                      <a:pt x="256" y="128"/>
                    </a:moveTo>
                    <a:cubicBezTo>
                      <a:pt x="256" y="132"/>
                      <a:pt x="254" y="135"/>
                      <a:pt x="252" y="137"/>
                    </a:cubicBezTo>
                    <a:cubicBezTo>
                      <a:pt x="212" y="173"/>
                      <a:pt x="212" y="173"/>
                      <a:pt x="212" y="173"/>
                    </a:cubicBezTo>
                    <a:cubicBezTo>
                      <a:pt x="210" y="175"/>
                      <a:pt x="207" y="176"/>
                      <a:pt x="204" y="176"/>
                    </a:cubicBezTo>
                    <a:cubicBezTo>
                      <a:pt x="197" y="176"/>
                      <a:pt x="192" y="171"/>
                      <a:pt x="192" y="164"/>
                    </a:cubicBezTo>
                    <a:cubicBezTo>
                      <a:pt x="192" y="160"/>
                      <a:pt x="194" y="157"/>
                      <a:pt x="196" y="155"/>
                    </a:cubicBezTo>
                    <a:cubicBezTo>
                      <a:pt x="213" y="140"/>
                      <a:pt x="213" y="140"/>
                      <a:pt x="213" y="140"/>
                    </a:cubicBezTo>
                    <a:cubicBezTo>
                      <a:pt x="140" y="140"/>
                      <a:pt x="140" y="140"/>
                      <a:pt x="140" y="140"/>
                    </a:cubicBezTo>
                    <a:cubicBezTo>
                      <a:pt x="140" y="213"/>
                      <a:pt x="140" y="213"/>
                      <a:pt x="140" y="213"/>
                    </a:cubicBezTo>
                    <a:cubicBezTo>
                      <a:pt x="155" y="196"/>
                      <a:pt x="155" y="196"/>
                      <a:pt x="155" y="196"/>
                    </a:cubicBezTo>
                    <a:cubicBezTo>
                      <a:pt x="157" y="194"/>
                      <a:pt x="160" y="192"/>
                      <a:pt x="164" y="192"/>
                    </a:cubicBezTo>
                    <a:cubicBezTo>
                      <a:pt x="171" y="192"/>
                      <a:pt x="176" y="197"/>
                      <a:pt x="176" y="204"/>
                    </a:cubicBezTo>
                    <a:cubicBezTo>
                      <a:pt x="176" y="207"/>
                      <a:pt x="175" y="210"/>
                      <a:pt x="173" y="212"/>
                    </a:cubicBezTo>
                    <a:cubicBezTo>
                      <a:pt x="137" y="252"/>
                      <a:pt x="137" y="252"/>
                      <a:pt x="137" y="252"/>
                    </a:cubicBezTo>
                    <a:cubicBezTo>
                      <a:pt x="135" y="254"/>
                      <a:pt x="132" y="256"/>
                      <a:pt x="128" y="256"/>
                    </a:cubicBezTo>
                    <a:cubicBezTo>
                      <a:pt x="124" y="256"/>
                      <a:pt x="121" y="254"/>
                      <a:pt x="119" y="252"/>
                    </a:cubicBezTo>
                    <a:cubicBezTo>
                      <a:pt x="83" y="212"/>
                      <a:pt x="83" y="212"/>
                      <a:pt x="83" y="212"/>
                    </a:cubicBezTo>
                    <a:cubicBezTo>
                      <a:pt x="81" y="210"/>
                      <a:pt x="80" y="207"/>
                      <a:pt x="80" y="204"/>
                    </a:cubicBezTo>
                    <a:cubicBezTo>
                      <a:pt x="80" y="197"/>
                      <a:pt x="85" y="192"/>
                      <a:pt x="92" y="192"/>
                    </a:cubicBezTo>
                    <a:cubicBezTo>
                      <a:pt x="96" y="192"/>
                      <a:pt x="99" y="194"/>
                      <a:pt x="101" y="196"/>
                    </a:cubicBezTo>
                    <a:cubicBezTo>
                      <a:pt x="116" y="213"/>
                      <a:pt x="116" y="213"/>
                      <a:pt x="116" y="213"/>
                    </a:cubicBezTo>
                    <a:cubicBezTo>
                      <a:pt x="116" y="140"/>
                      <a:pt x="116" y="140"/>
                      <a:pt x="116" y="140"/>
                    </a:cubicBezTo>
                    <a:cubicBezTo>
                      <a:pt x="43" y="140"/>
                      <a:pt x="43" y="140"/>
                      <a:pt x="43" y="140"/>
                    </a:cubicBezTo>
                    <a:cubicBezTo>
                      <a:pt x="60" y="155"/>
                      <a:pt x="60" y="155"/>
                      <a:pt x="60" y="155"/>
                    </a:cubicBezTo>
                    <a:cubicBezTo>
                      <a:pt x="62" y="157"/>
                      <a:pt x="64" y="160"/>
                      <a:pt x="64" y="164"/>
                    </a:cubicBezTo>
                    <a:cubicBezTo>
                      <a:pt x="64" y="171"/>
                      <a:pt x="59" y="176"/>
                      <a:pt x="52" y="176"/>
                    </a:cubicBezTo>
                    <a:cubicBezTo>
                      <a:pt x="49" y="176"/>
                      <a:pt x="46" y="175"/>
                      <a:pt x="44" y="173"/>
                    </a:cubicBezTo>
                    <a:cubicBezTo>
                      <a:pt x="4" y="137"/>
                      <a:pt x="4" y="137"/>
                      <a:pt x="4" y="137"/>
                    </a:cubicBezTo>
                    <a:cubicBezTo>
                      <a:pt x="2" y="135"/>
                      <a:pt x="0" y="132"/>
                      <a:pt x="0" y="128"/>
                    </a:cubicBezTo>
                    <a:cubicBezTo>
                      <a:pt x="0" y="124"/>
                      <a:pt x="2" y="121"/>
                      <a:pt x="4" y="119"/>
                    </a:cubicBezTo>
                    <a:cubicBezTo>
                      <a:pt x="44" y="83"/>
                      <a:pt x="44" y="83"/>
                      <a:pt x="44" y="83"/>
                    </a:cubicBezTo>
                    <a:cubicBezTo>
                      <a:pt x="46" y="81"/>
                      <a:pt x="49" y="80"/>
                      <a:pt x="52" y="80"/>
                    </a:cubicBezTo>
                    <a:cubicBezTo>
                      <a:pt x="59" y="80"/>
                      <a:pt x="64" y="85"/>
                      <a:pt x="64" y="92"/>
                    </a:cubicBezTo>
                    <a:cubicBezTo>
                      <a:pt x="64" y="96"/>
                      <a:pt x="62" y="99"/>
                      <a:pt x="60" y="101"/>
                    </a:cubicBezTo>
                    <a:cubicBezTo>
                      <a:pt x="43" y="116"/>
                      <a:pt x="43" y="116"/>
                      <a:pt x="43" y="116"/>
                    </a:cubicBezTo>
                    <a:cubicBezTo>
                      <a:pt x="116" y="116"/>
                      <a:pt x="116" y="116"/>
                      <a:pt x="116" y="116"/>
                    </a:cubicBezTo>
                    <a:cubicBezTo>
                      <a:pt x="116" y="43"/>
                      <a:pt x="116" y="43"/>
                      <a:pt x="116" y="43"/>
                    </a:cubicBezTo>
                    <a:cubicBezTo>
                      <a:pt x="101" y="60"/>
                      <a:pt x="101" y="60"/>
                      <a:pt x="101" y="60"/>
                    </a:cubicBezTo>
                    <a:cubicBezTo>
                      <a:pt x="99" y="62"/>
                      <a:pt x="96" y="64"/>
                      <a:pt x="92" y="64"/>
                    </a:cubicBezTo>
                    <a:cubicBezTo>
                      <a:pt x="85" y="64"/>
                      <a:pt x="80" y="59"/>
                      <a:pt x="80" y="52"/>
                    </a:cubicBezTo>
                    <a:cubicBezTo>
                      <a:pt x="80" y="49"/>
                      <a:pt x="81" y="46"/>
                      <a:pt x="83" y="44"/>
                    </a:cubicBezTo>
                    <a:cubicBezTo>
                      <a:pt x="119" y="4"/>
                      <a:pt x="119" y="4"/>
                      <a:pt x="119" y="4"/>
                    </a:cubicBezTo>
                    <a:cubicBezTo>
                      <a:pt x="121" y="2"/>
                      <a:pt x="124" y="0"/>
                      <a:pt x="128" y="0"/>
                    </a:cubicBezTo>
                    <a:cubicBezTo>
                      <a:pt x="132" y="0"/>
                      <a:pt x="135" y="2"/>
                      <a:pt x="137" y="4"/>
                    </a:cubicBezTo>
                    <a:cubicBezTo>
                      <a:pt x="173" y="44"/>
                      <a:pt x="173" y="44"/>
                      <a:pt x="173" y="44"/>
                    </a:cubicBezTo>
                    <a:cubicBezTo>
                      <a:pt x="175" y="46"/>
                      <a:pt x="176" y="49"/>
                      <a:pt x="176" y="52"/>
                    </a:cubicBezTo>
                    <a:cubicBezTo>
                      <a:pt x="176" y="59"/>
                      <a:pt x="171" y="64"/>
                      <a:pt x="164" y="64"/>
                    </a:cubicBezTo>
                    <a:cubicBezTo>
                      <a:pt x="160" y="64"/>
                      <a:pt x="157" y="62"/>
                      <a:pt x="155" y="60"/>
                    </a:cubicBezTo>
                    <a:cubicBezTo>
                      <a:pt x="140" y="43"/>
                      <a:pt x="140" y="43"/>
                      <a:pt x="140" y="43"/>
                    </a:cubicBezTo>
                    <a:cubicBezTo>
                      <a:pt x="140" y="116"/>
                      <a:pt x="140" y="116"/>
                      <a:pt x="140" y="116"/>
                    </a:cubicBezTo>
                    <a:cubicBezTo>
                      <a:pt x="213" y="116"/>
                      <a:pt x="213" y="116"/>
                      <a:pt x="213" y="116"/>
                    </a:cubicBezTo>
                    <a:cubicBezTo>
                      <a:pt x="196" y="101"/>
                      <a:pt x="196" y="101"/>
                      <a:pt x="196" y="101"/>
                    </a:cubicBezTo>
                    <a:cubicBezTo>
                      <a:pt x="194" y="99"/>
                      <a:pt x="192" y="96"/>
                      <a:pt x="192" y="92"/>
                    </a:cubicBezTo>
                    <a:cubicBezTo>
                      <a:pt x="192" y="85"/>
                      <a:pt x="197" y="80"/>
                      <a:pt x="204" y="80"/>
                    </a:cubicBezTo>
                    <a:cubicBezTo>
                      <a:pt x="207" y="80"/>
                      <a:pt x="210" y="81"/>
                      <a:pt x="212" y="83"/>
                    </a:cubicBezTo>
                    <a:cubicBezTo>
                      <a:pt x="252" y="119"/>
                      <a:pt x="252" y="119"/>
                      <a:pt x="252" y="119"/>
                    </a:cubicBezTo>
                    <a:cubicBezTo>
                      <a:pt x="254" y="121"/>
                      <a:pt x="256" y="124"/>
                      <a:pt x="256" y="12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B7E94FF-3BCC-4C8C-864F-33B02CE130EF}"/>
              </a:ext>
            </a:extLst>
          </p:cNvPr>
          <p:cNvGrpSpPr/>
          <p:nvPr/>
        </p:nvGrpSpPr>
        <p:grpSpPr>
          <a:xfrm>
            <a:off x="4282662" y="2566740"/>
            <a:ext cx="3540767" cy="565293"/>
            <a:chOff x="4585416" y="2588348"/>
            <a:chExt cx="3540767" cy="565293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259AB823-7906-42BA-83FE-425C5922E361}"/>
                </a:ext>
              </a:extLst>
            </p:cNvPr>
            <p:cNvSpPr/>
            <p:nvPr/>
          </p:nvSpPr>
          <p:spPr>
            <a:xfrm>
              <a:off x="5242809" y="2686328"/>
              <a:ext cx="2883374" cy="369332"/>
            </a:xfrm>
            <a:prstGeom prst="rect">
              <a:avLst/>
            </a:prstGeom>
            <a:ln>
              <a:noFill/>
            </a:ln>
          </p:spPr>
          <p:txBody>
            <a:bodyPr wrap="square" anchor="ctr">
              <a:spAutoFit/>
            </a:bodyPr>
            <a:lstStyle/>
            <a:p>
              <a:pPr>
                <a:defRPr/>
              </a:pPr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Rockwell" panose="02060603020205020403" pitchFamily="18" charset="0"/>
                </a:rPr>
                <a:t>Parabolic Grid Antenna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0EAB7AD-758A-4516-8E49-48CA4D09B10F}"/>
                </a:ext>
              </a:extLst>
            </p:cNvPr>
            <p:cNvGrpSpPr/>
            <p:nvPr/>
          </p:nvGrpSpPr>
          <p:grpSpPr>
            <a:xfrm>
              <a:off x="4585416" y="2588348"/>
              <a:ext cx="566928" cy="565293"/>
              <a:chOff x="4585416" y="2588312"/>
              <a:chExt cx="566928" cy="565293"/>
            </a:xfrm>
          </p:grpSpPr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B32F5F8C-C1C2-4BBD-9430-51A38AF40702}"/>
                  </a:ext>
                </a:extLst>
              </p:cNvPr>
              <p:cNvSpPr/>
              <p:nvPr/>
            </p:nvSpPr>
            <p:spPr>
              <a:xfrm flipH="1">
                <a:off x="4585416" y="2588312"/>
                <a:ext cx="566928" cy="565293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28575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dirty="0"/>
              </a:p>
            </p:txBody>
          </p:sp>
          <p:sp>
            <p:nvSpPr>
              <p:cNvPr id="60" name="Freeform 118">
                <a:extLst>
                  <a:ext uri="{FF2B5EF4-FFF2-40B4-BE49-F238E27FC236}">
                    <a16:creationId xmlns:a16="http://schemas.microsoft.com/office/drawing/2014/main" id="{796A7FCD-F78A-4B70-A6A8-1901341D2AF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rot="10800000">
                <a:off x="4724556" y="2716680"/>
                <a:ext cx="288649" cy="308556"/>
              </a:xfrm>
              <a:custGeom>
                <a:avLst/>
                <a:gdLst>
                  <a:gd name="T0" fmla="*/ 115713 w 409"/>
                  <a:gd name="T1" fmla="*/ 184208 h 436"/>
                  <a:gd name="T2" fmla="*/ 115713 w 409"/>
                  <a:gd name="T3" fmla="*/ 184208 h 436"/>
                  <a:gd name="T4" fmla="*/ 123817 w 409"/>
                  <a:gd name="T5" fmla="*/ 192335 h 436"/>
                  <a:gd name="T6" fmla="*/ 167491 w 409"/>
                  <a:gd name="T7" fmla="*/ 196399 h 436"/>
                  <a:gd name="T8" fmla="*/ 176046 w 409"/>
                  <a:gd name="T9" fmla="*/ 188272 h 436"/>
                  <a:gd name="T10" fmla="*/ 176046 w 409"/>
                  <a:gd name="T11" fmla="*/ 152152 h 436"/>
                  <a:gd name="T12" fmla="*/ 119765 w 409"/>
                  <a:gd name="T13" fmla="*/ 148089 h 436"/>
                  <a:gd name="T14" fmla="*/ 115713 w 409"/>
                  <a:gd name="T15" fmla="*/ 184208 h 436"/>
                  <a:gd name="T16" fmla="*/ 8104 w 409"/>
                  <a:gd name="T17" fmla="*/ 152152 h 436"/>
                  <a:gd name="T18" fmla="*/ 8104 w 409"/>
                  <a:gd name="T19" fmla="*/ 152152 h 436"/>
                  <a:gd name="T20" fmla="*/ 8104 w 409"/>
                  <a:gd name="T21" fmla="*/ 188272 h 436"/>
                  <a:gd name="T22" fmla="*/ 15759 w 409"/>
                  <a:gd name="T23" fmla="*/ 196399 h 436"/>
                  <a:gd name="T24" fmla="*/ 59883 w 409"/>
                  <a:gd name="T25" fmla="*/ 192335 h 436"/>
                  <a:gd name="T26" fmla="*/ 67987 w 409"/>
                  <a:gd name="T27" fmla="*/ 184208 h 436"/>
                  <a:gd name="T28" fmla="*/ 63935 w 409"/>
                  <a:gd name="T29" fmla="*/ 148089 h 436"/>
                  <a:gd name="T30" fmla="*/ 8104 w 409"/>
                  <a:gd name="T31" fmla="*/ 152152 h 436"/>
                  <a:gd name="T32" fmla="*/ 0 w 409"/>
                  <a:gd name="T33" fmla="*/ 92556 h 436"/>
                  <a:gd name="T34" fmla="*/ 0 w 409"/>
                  <a:gd name="T35" fmla="*/ 92556 h 436"/>
                  <a:gd name="T36" fmla="*/ 4052 w 409"/>
                  <a:gd name="T37" fmla="*/ 132287 h 436"/>
                  <a:gd name="T38" fmla="*/ 59883 w 409"/>
                  <a:gd name="T39" fmla="*/ 124160 h 436"/>
                  <a:gd name="T40" fmla="*/ 59883 w 409"/>
                  <a:gd name="T41" fmla="*/ 88492 h 436"/>
                  <a:gd name="T42" fmla="*/ 59883 w 409"/>
                  <a:gd name="T43" fmla="*/ 84429 h 436"/>
                  <a:gd name="T44" fmla="*/ 91850 w 409"/>
                  <a:gd name="T45" fmla="*/ 52373 h 436"/>
                  <a:gd name="T46" fmla="*/ 123817 w 409"/>
                  <a:gd name="T47" fmla="*/ 84429 h 436"/>
                  <a:gd name="T48" fmla="*/ 123817 w 409"/>
                  <a:gd name="T49" fmla="*/ 88492 h 436"/>
                  <a:gd name="T50" fmla="*/ 119765 w 409"/>
                  <a:gd name="T51" fmla="*/ 124160 h 436"/>
                  <a:gd name="T52" fmla="*/ 179648 w 409"/>
                  <a:gd name="T53" fmla="*/ 132287 h 436"/>
                  <a:gd name="T54" fmla="*/ 183700 w 409"/>
                  <a:gd name="T55" fmla="*/ 92556 h 436"/>
                  <a:gd name="T56" fmla="*/ 183700 w 409"/>
                  <a:gd name="T57" fmla="*/ 84429 h 436"/>
                  <a:gd name="T58" fmla="*/ 91850 w 409"/>
                  <a:gd name="T59" fmla="*/ 0 h 436"/>
                  <a:gd name="T60" fmla="*/ 0 w 409"/>
                  <a:gd name="T61" fmla="*/ 84429 h 436"/>
                  <a:gd name="T62" fmla="*/ 0 w 409"/>
                  <a:gd name="T63" fmla="*/ 92556 h 4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09" h="436">
                    <a:moveTo>
                      <a:pt x="257" y="408"/>
                    </a:moveTo>
                    <a:lnTo>
                      <a:pt x="257" y="408"/>
                    </a:lnTo>
                    <a:cubicBezTo>
                      <a:pt x="257" y="417"/>
                      <a:pt x="266" y="426"/>
                      <a:pt x="275" y="426"/>
                    </a:cubicBezTo>
                    <a:cubicBezTo>
                      <a:pt x="372" y="435"/>
                      <a:pt x="372" y="435"/>
                      <a:pt x="372" y="435"/>
                    </a:cubicBezTo>
                    <a:cubicBezTo>
                      <a:pt x="382" y="435"/>
                      <a:pt x="382" y="426"/>
                      <a:pt x="391" y="417"/>
                    </a:cubicBezTo>
                    <a:cubicBezTo>
                      <a:pt x="391" y="337"/>
                      <a:pt x="391" y="337"/>
                      <a:pt x="391" y="337"/>
                    </a:cubicBezTo>
                    <a:cubicBezTo>
                      <a:pt x="266" y="328"/>
                      <a:pt x="266" y="328"/>
                      <a:pt x="266" y="328"/>
                    </a:cubicBezTo>
                    <a:lnTo>
                      <a:pt x="257" y="408"/>
                    </a:lnTo>
                    <a:close/>
                    <a:moveTo>
                      <a:pt x="18" y="337"/>
                    </a:moveTo>
                    <a:lnTo>
                      <a:pt x="18" y="337"/>
                    </a:lnTo>
                    <a:cubicBezTo>
                      <a:pt x="18" y="417"/>
                      <a:pt x="18" y="417"/>
                      <a:pt x="18" y="417"/>
                    </a:cubicBezTo>
                    <a:cubicBezTo>
                      <a:pt x="18" y="426"/>
                      <a:pt x="27" y="435"/>
                      <a:pt x="35" y="435"/>
                    </a:cubicBezTo>
                    <a:cubicBezTo>
                      <a:pt x="133" y="426"/>
                      <a:pt x="133" y="426"/>
                      <a:pt x="133" y="426"/>
                    </a:cubicBezTo>
                    <a:cubicBezTo>
                      <a:pt x="142" y="426"/>
                      <a:pt x="151" y="417"/>
                      <a:pt x="151" y="408"/>
                    </a:cubicBezTo>
                    <a:cubicBezTo>
                      <a:pt x="142" y="328"/>
                      <a:pt x="142" y="328"/>
                      <a:pt x="142" y="328"/>
                    </a:cubicBezTo>
                    <a:lnTo>
                      <a:pt x="18" y="337"/>
                    </a:lnTo>
                    <a:close/>
                    <a:moveTo>
                      <a:pt x="0" y="205"/>
                    </a:moveTo>
                    <a:lnTo>
                      <a:pt x="0" y="205"/>
                    </a:lnTo>
                    <a:cubicBezTo>
                      <a:pt x="9" y="293"/>
                      <a:pt x="9" y="293"/>
                      <a:pt x="9" y="293"/>
                    </a:cubicBezTo>
                    <a:cubicBezTo>
                      <a:pt x="133" y="275"/>
                      <a:pt x="133" y="275"/>
                      <a:pt x="133" y="275"/>
                    </a:cubicBezTo>
                    <a:cubicBezTo>
                      <a:pt x="133" y="196"/>
                      <a:pt x="133" y="196"/>
                      <a:pt x="133" y="196"/>
                    </a:cubicBezTo>
                    <a:lnTo>
                      <a:pt x="133" y="187"/>
                    </a:lnTo>
                    <a:cubicBezTo>
                      <a:pt x="133" y="152"/>
                      <a:pt x="160" y="116"/>
                      <a:pt x="204" y="116"/>
                    </a:cubicBezTo>
                    <a:cubicBezTo>
                      <a:pt x="248" y="116"/>
                      <a:pt x="275" y="152"/>
                      <a:pt x="275" y="187"/>
                    </a:cubicBezTo>
                    <a:lnTo>
                      <a:pt x="275" y="196"/>
                    </a:lnTo>
                    <a:cubicBezTo>
                      <a:pt x="266" y="275"/>
                      <a:pt x="266" y="275"/>
                      <a:pt x="266" y="275"/>
                    </a:cubicBezTo>
                    <a:cubicBezTo>
                      <a:pt x="399" y="293"/>
                      <a:pt x="399" y="293"/>
                      <a:pt x="399" y="293"/>
                    </a:cubicBezTo>
                    <a:cubicBezTo>
                      <a:pt x="408" y="205"/>
                      <a:pt x="408" y="205"/>
                      <a:pt x="408" y="205"/>
                    </a:cubicBezTo>
                    <a:cubicBezTo>
                      <a:pt x="408" y="196"/>
                      <a:pt x="408" y="196"/>
                      <a:pt x="408" y="187"/>
                    </a:cubicBezTo>
                    <a:cubicBezTo>
                      <a:pt x="408" y="80"/>
                      <a:pt x="319" y="0"/>
                      <a:pt x="204" y="0"/>
                    </a:cubicBezTo>
                    <a:cubicBezTo>
                      <a:pt x="88" y="0"/>
                      <a:pt x="0" y="80"/>
                      <a:pt x="0" y="187"/>
                    </a:cubicBezTo>
                    <a:cubicBezTo>
                      <a:pt x="0" y="196"/>
                      <a:pt x="0" y="196"/>
                      <a:pt x="0" y="20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45443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2A4BFBB-C361-4E6E-B6BA-2683BA96D092}"/>
              </a:ext>
            </a:extLst>
          </p:cNvPr>
          <p:cNvSpPr/>
          <p:nvPr/>
        </p:nvSpPr>
        <p:spPr>
          <a:xfrm flipH="1">
            <a:off x="1073717" y="1748178"/>
            <a:ext cx="3415356" cy="106565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50000">
                <a:schemeClr val="bg1">
                  <a:alpha val="75000"/>
                </a:schemeClr>
              </a:gs>
              <a:gs pos="100000">
                <a:schemeClr val="bg1">
                  <a:alpha val="1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perspectiveAbove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Freeform 41"/>
          <p:cNvSpPr>
            <a:spLocks/>
          </p:cNvSpPr>
          <p:nvPr/>
        </p:nvSpPr>
        <p:spPr bwMode="auto">
          <a:xfrm>
            <a:off x="3346590" y="5513731"/>
            <a:ext cx="1962880" cy="1048708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  <a:gd name="T110" fmla="*/ 908 w 6953"/>
              <a:gd name="T111" fmla="*/ 908 w 6953"/>
              <a:gd name="T112" fmla="*/ 908 w 6953"/>
              <a:gd name="T113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07" h="912">
                <a:moveTo>
                  <a:pt x="0" y="912"/>
                </a:moveTo>
                <a:lnTo>
                  <a:pt x="69" y="912"/>
                </a:lnTo>
                <a:lnTo>
                  <a:pt x="139" y="912"/>
                </a:lnTo>
                <a:lnTo>
                  <a:pt x="209" y="912"/>
                </a:lnTo>
                <a:lnTo>
                  <a:pt x="279" y="912"/>
                </a:lnTo>
                <a:lnTo>
                  <a:pt x="350" y="912"/>
                </a:lnTo>
                <a:lnTo>
                  <a:pt x="419" y="912"/>
                </a:lnTo>
                <a:lnTo>
                  <a:pt x="490" y="912"/>
                </a:lnTo>
                <a:lnTo>
                  <a:pt x="560" y="912"/>
                </a:lnTo>
                <a:lnTo>
                  <a:pt x="630" y="912"/>
                </a:lnTo>
                <a:lnTo>
                  <a:pt x="700" y="912"/>
                </a:lnTo>
                <a:lnTo>
                  <a:pt x="769" y="912"/>
                </a:lnTo>
                <a:lnTo>
                  <a:pt x="840" y="912"/>
                </a:lnTo>
                <a:lnTo>
                  <a:pt x="910" y="912"/>
                </a:lnTo>
                <a:lnTo>
                  <a:pt x="980" y="912"/>
                </a:lnTo>
                <a:lnTo>
                  <a:pt x="1050" y="912"/>
                </a:lnTo>
                <a:lnTo>
                  <a:pt x="1121" y="912"/>
                </a:lnTo>
                <a:lnTo>
                  <a:pt x="1179" y="821"/>
                </a:lnTo>
                <a:lnTo>
                  <a:pt x="1235" y="733"/>
                </a:lnTo>
                <a:lnTo>
                  <a:pt x="1287" y="652"/>
                </a:lnTo>
                <a:lnTo>
                  <a:pt x="1337" y="575"/>
                </a:lnTo>
                <a:lnTo>
                  <a:pt x="1384" y="503"/>
                </a:lnTo>
                <a:lnTo>
                  <a:pt x="1427" y="437"/>
                </a:lnTo>
                <a:lnTo>
                  <a:pt x="1467" y="372"/>
                </a:lnTo>
                <a:lnTo>
                  <a:pt x="1506" y="314"/>
                </a:lnTo>
                <a:lnTo>
                  <a:pt x="1536" y="268"/>
                </a:lnTo>
                <a:lnTo>
                  <a:pt x="1564" y="224"/>
                </a:lnTo>
                <a:lnTo>
                  <a:pt x="1590" y="183"/>
                </a:lnTo>
                <a:lnTo>
                  <a:pt x="1616" y="143"/>
                </a:lnTo>
                <a:lnTo>
                  <a:pt x="1640" y="105"/>
                </a:lnTo>
                <a:lnTo>
                  <a:pt x="1663" y="68"/>
                </a:lnTo>
                <a:lnTo>
                  <a:pt x="1686" y="33"/>
                </a:lnTo>
                <a:lnTo>
                  <a:pt x="1707" y="0"/>
                </a:lnTo>
                <a:lnTo>
                  <a:pt x="1634" y="0"/>
                </a:lnTo>
                <a:lnTo>
                  <a:pt x="1561" y="0"/>
                </a:lnTo>
                <a:lnTo>
                  <a:pt x="1488" y="0"/>
                </a:lnTo>
                <a:lnTo>
                  <a:pt x="1414" y="0"/>
                </a:lnTo>
                <a:lnTo>
                  <a:pt x="1341" y="0"/>
                </a:lnTo>
                <a:lnTo>
                  <a:pt x="1268" y="0"/>
                </a:lnTo>
                <a:lnTo>
                  <a:pt x="1195" y="0"/>
                </a:lnTo>
                <a:lnTo>
                  <a:pt x="1121" y="0"/>
                </a:lnTo>
                <a:lnTo>
                  <a:pt x="1081" y="33"/>
                </a:lnTo>
                <a:lnTo>
                  <a:pt x="1038" y="68"/>
                </a:lnTo>
                <a:lnTo>
                  <a:pt x="993" y="105"/>
                </a:lnTo>
                <a:lnTo>
                  <a:pt x="946" y="143"/>
                </a:lnTo>
                <a:lnTo>
                  <a:pt x="897" y="183"/>
                </a:lnTo>
                <a:lnTo>
                  <a:pt x="846" y="224"/>
                </a:lnTo>
                <a:lnTo>
                  <a:pt x="792" y="268"/>
                </a:lnTo>
                <a:lnTo>
                  <a:pt x="737" y="314"/>
                </a:lnTo>
                <a:lnTo>
                  <a:pt x="664" y="372"/>
                </a:lnTo>
                <a:lnTo>
                  <a:pt x="585" y="437"/>
                </a:lnTo>
                <a:lnTo>
                  <a:pt x="502" y="503"/>
                </a:lnTo>
                <a:lnTo>
                  <a:pt x="413" y="575"/>
                </a:lnTo>
                <a:lnTo>
                  <a:pt x="319" y="652"/>
                </a:lnTo>
                <a:lnTo>
                  <a:pt x="218" y="733"/>
                </a:lnTo>
                <a:lnTo>
                  <a:pt x="111" y="821"/>
                </a:lnTo>
                <a:lnTo>
                  <a:pt x="0" y="91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Freeform 42"/>
          <p:cNvSpPr>
            <a:spLocks/>
          </p:cNvSpPr>
          <p:nvPr/>
        </p:nvSpPr>
        <p:spPr bwMode="auto">
          <a:xfrm>
            <a:off x="4747168" y="5513731"/>
            <a:ext cx="1310886" cy="1048708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  <a:gd name="T110" fmla="*/ 908 w 6953"/>
              <a:gd name="T111" fmla="*/ 908 w 6953"/>
              <a:gd name="T112" fmla="*/ 908 w 6953"/>
              <a:gd name="T113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40" h="912">
                <a:moveTo>
                  <a:pt x="0" y="912"/>
                </a:moveTo>
                <a:lnTo>
                  <a:pt x="71" y="912"/>
                </a:lnTo>
                <a:lnTo>
                  <a:pt x="140" y="912"/>
                </a:lnTo>
                <a:lnTo>
                  <a:pt x="211" y="912"/>
                </a:lnTo>
                <a:lnTo>
                  <a:pt x="281" y="912"/>
                </a:lnTo>
                <a:lnTo>
                  <a:pt x="350" y="912"/>
                </a:lnTo>
                <a:lnTo>
                  <a:pt x="421" y="912"/>
                </a:lnTo>
                <a:lnTo>
                  <a:pt x="492" y="912"/>
                </a:lnTo>
                <a:lnTo>
                  <a:pt x="561" y="912"/>
                </a:lnTo>
                <a:lnTo>
                  <a:pt x="631" y="912"/>
                </a:lnTo>
                <a:lnTo>
                  <a:pt x="702" y="912"/>
                </a:lnTo>
                <a:lnTo>
                  <a:pt x="771" y="912"/>
                </a:lnTo>
                <a:lnTo>
                  <a:pt x="842" y="912"/>
                </a:lnTo>
                <a:lnTo>
                  <a:pt x="912" y="912"/>
                </a:lnTo>
                <a:lnTo>
                  <a:pt x="982" y="912"/>
                </a:lnTo>
                <a:lnTo>
                  <a:pt x="1052" y="912"/>
                </a:lnTo>
                <a:lnTo>
                  <a:pt x="1123" y="912"/>
                </a:lnTo>
                <a:lnTo>
                  <a:pt x="1124" y="821"/>
                </a:lnTo>
                <a:lnTo>
                  <a:pt x="1126" y="733"/>
                </a:lnTo>
                <a:lnTo>
                  <a:pt x="1128" y="652"/>
                </a:lnTo>
                <a:lnTo>
                  <a:pt x="1129" y="575"/>
                </a:lnTo>
                <a:lnTo>
                  <a:pt x="1130" y="503"/>
                </a:lnTo>
                <a:lnTo>
                  <a:pt x="1131" y="437"/>
                </a:lnTo>
                <a:lnTo>
                  <a:pt x="1132" y="372"/>
                </a:lnTo>
                <a:lnTo>
                  <a:pt x="1134" y="314"/>
                </a:lnTo>
                <a:lnTo>
                  <a:pt x="1135" y="268"/>
                </a:lnTo>
                <a:lnTo>
                  <a:pt x="1135" y="224"/>
                </a:lnTo>
                <a:lnTo>
                  <a:pt x="1136" y="183"/>
                </a:lnTo>
                <a:lnTo>
                  <a:pt x="1137" y="143"/>
                </a:lnTo>
                <a:lnTo>
                  <a:pt x="1137" y="105"/>
                </a:lnTo>
                <a:lnTo>
                  <a:pt x="1139" y="68"/>
                </a:lnTo>
                <a:lnTo>
                  <a:pt x="1139" y="33"/>
                </a:lnTo>
                <a:lnTo>
                  <a:pt x="1140" y="0"/>
                </a:lnTo>
                <a:lnTo>
                  <a:pt x="1067" y="0"/>
                </a:lnTo>
                <a:lnTo>
                  <a:pt x="993" y="0"/>
                </a:lnTo>
                <a:lnTo>
                  <a:pt x="920" y="0"/>
                </a:lnTo>
                <a:lnTo>
                  <a:pt x="847" y="0"/>
                </a:lnTo>
                <a:lnTo>
                  <a:pt x="774" y="0"/>
                </a:lnTo>
                <a:lnTo>
                  <a:pt x="699" y="0"/>
                </a:lnTo>
                <a:lnTo>
                  <a:pt x="627" y="0"/>
                </a:lnTo>
                <a:lnTo>
                  <a:pt x="554" y="0"/>
                </a:lnTo>
                <a:lnTo>
                  <a:pt x="533" y="33"/>
                </a:lnTo>
                <a:lnTo>
                  <a:pt x="512" y="68"/>
                </a:lnTo>
                <a:lnTo>
                  <a:pt x="490" y="105"/>
                </a:lnTo>
                <a:lnTo>
                  <a:pt x="467" y="143"/>
                </a:lnTo>
                <a:lnTo>
                  <a:pt x="443" y="183"/>
                </a:lnTo>
                <a:lnTo>
                  <a:pt x="417" y="224"/>
                </a:lnTo>
                <a:lnTo>
                  <a:pt x="391" y="268"/>
                </a:lnTo>
                <a:lnTo>
                  <a:pt x="364" y="314"/>
                </a:lnTo>
                <a:lnTo>
                  <a:pt x="327" y="372"/>
                </a:lnTo>
                <a:lnTo>
                  <a:pt x="290" y="437"/>
                </a:lnTo>
                <a:lnTo>
                  <a:pt x="248" y="503"/>
                </a:lnTo>
                <a:lnTo>
                  <a:pt x="204" y="575"/>
                </a:lnTo>
                <a:lnTo>
                  <a:pt x="158" y="652"/>
                </a:lnTo>
                <a:lnTo>
                  <a:pt x="108" y="733"/>
                </a:lnTo>
                <a:lnTo>
                  <a:pt x="56" y="821"/>
                </a:lnTo>
                <a:lnTo>
                  <a:pt x="0" y="9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Полилиния 53"/>
          <p:cNvSpPr>
            <a:spLocks/>
          </p:cNvSpPr>
          <p:nvPr/>
        </p:nvSpPr>
        <p:spPr bwMode="auto">
          <a:xfrm>
            <a:off x="4526388" y="1750108"/>
            <a:ext cx="1531668" cy="3763622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7857" h="5646304">
                <a:moveTo>
                  <a:pt x="760778" y="0"/>
                </a:moveTo>
                <a:lnTo>
                  <a:pt x="760778" y="274295"/>
                </a:lnTo>
                <a:lnTo>
                  <a:pt x="2297854" y="274295"/>
                </a:lnTo>
                <a:lnTo>
                  <a:pt x="2297854" y="1242083"/>
                </a:lnTo>
                <a:lnTo>
                  <a:pt x="2297857" y="1242083"/>
                </a:lnTo>
                <a:lnTo>
                  <a:pt x="2297857" y="5646304"/>
                </a:lnTo>
                <a:lnTo>
                  <a:pt x="1288663" y="5646304"/>
                </a:lnTo>
                <a:lnTo>
                  <a:pt x="1288663" y="1288663"/>
                </a:lnTo>
                <a:lnTo>
                  <a:pt x="760778" y="1288663"/>
                </a:lnTo>
                <a:lnTo>
                  <a:pt x="760778" y="1568131"/>
                </a:lnTo>
                <a:lnTo>
                  <a:pt x="0" y="78234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Freeform 46"/>
          <p:cNvSpPr>
            <a:spLocks/>
          </p:cNvSpPr>
          <p:nvPr/>
        </p:nvSpPr>
        <p:spPr bwMode="auto">
          <a:xfrm>
            <a:off x="6133947" y="5513731"/>
            <a:ext cx="1307437" cy="1048708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  <a:gd name="T110" fmla="*/ 908 w 6953"/>
              <a:gd name="T111" fmla="*/ 908 w 6953"/>
              <a:gd name="T112" fmla="*/ 908 w 6953"/>
              <a:gd name="T113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39" h="912">
                <a:moveTo>
                  <a:pt x="16" y="912"/>
                </a:moveTo>
                <a:lnTo>
                  <a:pt x="87" y="912"/>
                </a:lnTo>
                <a:lnTo>
                  <a:pt x="156" y="912"/>
                </a:lnTo>
                <a:lnTo>
                  <a:pt x="226" y="912"/>
                </a:lnTo>
                <a:lnTo>
                  <a:pt x="297" y="912"/>
                </a:lnTo>
                <a:lnTo>
                  <a:pt x="366" y="912"/>
                </a:lnTo>
                <a:lnTo>
                  <a:pt x="437" y="912"/>
                </a:lnTo>
                <a:lnTo>
                  <a:pt x="507" y="912"/>
                </a:lnTo>
                <a:lnTo>
                  <a:pt x="577" y="912"/>
                </a:lnTo>
                <a:lnTo>
                  <a:pt x="647" y="912"/>
                </a:lnTo>
                <a:lnTo>
                  <a:pt x="718" y="912"/>
                </a:lnTo>
                <a:lnTo>
                  <a:pt x="787" y="912"/>
                </a:lnTo>
                <a:lnTo>
                  <a:pt x="858" y="912"/>
                </a:lnTo>
                <a:lnTo>
                  <a:pt x="928" y="912"/>
                </a:lnTo>
                <a:lnTo>
                  <a:pt x="998" y="912"/>
                </a:lnTo>
                <a:lnTo>
                  <a:pt x="1068" y="912"/>
                </a:lnTo>
                <a:lnTo>
                  <a:pt x="1139" y="912"/>
                </a:lnTo>
                <a:lnTo>
                  <a:pt x="1083" y="821"/>
                </a:lnTo>
                <a:lnTo>
                  <a:pt x="1030" y="733"/>
                </a:lnTo>
                <a:lnTo>
                  <a:pt x="981" y="652"/>
                </a:lnTo>
                <a:lnTo>
                  <a:pt x="934" y="575"/>
                </a:lnTo>
                <a:lnTo>
                  <a:pt x="891" y="503"/>
                </a:lnTo>
                <a:lnTo>
                  <a:pt x="849" y="437"/>
                </a:lnTo>
                <a:lnTo>
                  <a:pt x="811" y="372"/>
                </a:lnTo>
                <a:lnTo>
                  <a:pt x="775" y="314"/>
                </a:lnTo>
                <a:lnTo>
                  <a:pt x="748" y="268"/>
                </a:lnTo>
                <a:lnTo>
                  <a:pt x="721" y="224"/>
                </a:lnTo>
                <a:lnTo>
                  <a:pt x="696" y="183"/>
                </a:lnTo>
                <a:lnTo>
                  <a:pt x="672" y="143"/>
                </a:lnTo>
                <a:lnTo>
                  <a:pt x="648" y="105"/>
                </a:lnTo>
                <a:lnTo>
                  <a:pt x="627" y="68"/>
                </a:lnTo>
                <a:lnTo>
                  <a:pt x="606" y="33"/>
                </a:lnTo>
                <a:lnTo>
                  <a:pt x="586" y="0"/>
                </a:lnTo>
                <a:lnTo>
                  <a:pt x="512" y="0"/>
                </a:lnTo>
                <a:lnTo>
                  <a:pt x="439" y="0"/>
                </a:lnTo>
                <a:lnTo>
                  <a:pt x="366" y="0"/>
                </a:lnTo>
                <a:lnTo>
                  <a:pt x="293" y="0"/>
                </a:lnTo>
                <a:lnTo>
                  <a:pt x="219" y="0"/>
                </a:lnTo>
                <a:lnTo>
                  <a:pt x="146" y="0"/>
                </a:lnTo>
                <a:lnTo>
                  <a:pt x="73" y="0"/>
                </a:lnTo>
                <a:lnTo>
                  <a:pt x="0" y="0"/>
                </a:lnTo>
                <a:lnTo>
                  <a:pt x="0" y="33"/>
                </a:lnTo>
                <a:lnTo>
                  <a:pt x="1" y="68"/>
                </a:lnTo>
                <a:lnTo>
                  <a:pt x="1" y="105"/>
                </a:lnTo>
                <a:lnTo>
                  <a:pt x="3" y="143"/>
                </a:lnTo>
                <a:lnTo>
                  <a:pt x="3" y="183"/>
                </a:lnTo>
                <a:lnTo>
                  <a:pt x="4" y="224"/>
                </a:lnTo>
                <a:lnTo>
                  <a:pt x="4" y="268"/>
                </a:lnTo>
                <a:lnTo>
                  <a:pt x="5" y="314"/>
                </a:lnTo>
                <a:lnTo>
                  <a:pt x="6" y="372"/>
                </a:lnTo>
                <a:lnTo>
                  <a:pt x="8" y="437"/>
                </a:lnTo>
                <a:lnTo>
                  <a:pt x="9" y="503"/>
                </a:lnTo>
                <a:lnTo>
                  <a:pt x="10" y="575"/>
                </a:lnTo>
                <a:lnTo>
                  <a:pt x="11" y="652"/>
                </a:lnTo>
                <a:lnTo>
                  <a:pt x="12" y="733"/>
                </a:lnTo>
                <a:lnTo>
                  <a:pt x="15" y="821"/>
                </a:lnTo>
                <a:lnTo>
                  <a:pt x="16" y="91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Полилиния 54"/>
          <p:cNvSpPr>
            <a:spLocks noChangeArrowheads="1"/>
          </p:cNvSpPr>
          <p:nvPr/>
        </p:nvSpPr>
        <p:spPr bwMode="auto">
          <a:xfrm>
            <a:off x="6133947" y="1750109"/>
            <a:ext cx="1531669" cy="3763622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7858" h="5646304">
                <a:moveTo>
                  <a:pt x="1537080" y="0"/>
                </a:moveTo>
                <a:lnTo>
                  <a:pt x="2297858" y="782342"/>
                </a:lnTo>
                <a:lnTo>
                  <a:pt x="1537080" y="1568131"/>
                </a:lnTo>
                <a:lnTo>
                  <a:pt x="1537080" y="1288663"/>
                </a:lnTo>
                <a:lnTo>
                  <a:pt x="1009194" y="1288663"/>
                </a:lnTo>
                <a:lnTo>
                  <a:pt x="1009194" y="5646304"/>
                </a:lnTo>
                <a:lnTo>
                  <a:pt x="0" y="5646304"/>
                </a:lnTo>
                <a:lnTo>
                  <a:pt x="0" y="1288663"/>
                </a:lnTo>
                <a:lnTo>
                  <a:pt x="0" y="1242083"/>
                </a:lnTo>
                <a:lnTo>
                  <a:pt x="0" y="274295"/>
                </a:lnTo>
                <a:lnTo>
                  <a:pt x="1537080" y="27429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Полилиния 52"/>
          <p:cNvSpPr>
            <a:spLocks noChangeArrowheads="1"/>
          </p:cNvSpPr>
          <p:nvPr/>
        </p:nvSpPr>
        <p:spPr bwMode="auto">
          <a:xfrm>
            <a:off x="3777804" y="3257628"/>
            <a:ext cx="1531666" cy="2256103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7854" h="3384677">
                <a:moveTo>
                  <a:pt x="760778" y="0"/>
                </a:moveTo>
                <a:lnTo>
                  <a:pt x="760778" y="274292"/>
                </a:lnTo>
                <a:lnTo>
                  <a:pt x="2297854" y="274292"/>
                </a:lnTo>
                <a:lnTo>
                  <a:pt x="2297854" y="1236907"/>
                </a:lnTo>
                <a:lnTo>
                  <a:pt x="2297854" y="1288660"/>
                </a:lnTo>
                <a:lnTo>
                  <a:pt x="2297854" y="3384677"/>
                </a:lnTo>
                <a:lnTo>
                  <a:pt x="1288660" y="3384677"/>
                </a:lnTo>
                <a:lnTo>
                  <a:pt x="1288660" y="1288660"/>
                </a:lnTo>
                <a:lnTo>
                  <a:pt x="760778" y="1288660"/>
                </a:lnTo>
                <a:lnTo>
                  <a:pt x="760778" y="1568131"/>
                </a:lnTo>
                <a:lnTo>
                  <a:pt x="0" y="78234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Freeform 53"/>
          <p:cNvSpPr>
            <a:spLocks/>
          </p:cNvSpPr>
          <p:nvPr/>
        </p:nvSpPr>
        <p:spPr bwMode="auto">
          <a:xfrm>
            <a:off x="6879082" y="5513731"/>
            <a:ext cx="1966328" cy="1048708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  <a:gd name="T110" fmla="*/ 908 w 6953"/>
              <a:gd name="T111" fmla="*/ 908 w 6953"/>
              <a:gd name="T112" fmla="*/ 908 w 6953"/>
              <a:gd name="T113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08" h="912">
                <a:moveTo>
                  <a:pt x="586" y="912"/>
                </a:moveTo>
                <a:lnTo>
                  <a:pt x="656" y="912"/>
                </a:lnTo>
                <a:lnTo>
                  <a:pt x="726" y="912"/>
                </a:lnTo>
                <a:lnTo>
                  <a:pt x="796" y="912"/>
                </a:lnTo>
                <a:lnTo>
                  <a:pt x="867" y="912"/>
                </a:lnTo>
                <a:lnTo>
                  <a:pt x="936" y="912"/>
                </a:lnTo>
                <a:lnTo>
                  <a:pt x="1007" y="912"/>
                </a:lnTo>
                <a:lnTo>
                  <a:pt x="1077" y="912"/>
                </a:lnTo>
                <a:lnTo>
                  <a:pt x="1147" y="912"/>
                </a:lnTo>
                <a:lnTo>
                  <a:pt x="1217" y="912"/>
                </a:lnTo>
                <a:lnTo>
                  <a:pt x="1288" y="912"/>
                </a:lnTo>
                <a:lnTo>
                  <a:pt x="1358" y="912"/>
                </a:lnTo>
                <a:lnTo>
                  <a:pt x="1428" y="912"/>
                </a:lnTo>
                <a:lnTo>
                  <a:pt x="1498" y="912"/>
                </a:lnTo>
                <a:lnTo>
                  <a:pt x="1569" y="912"/>
                </a:lnTo>
                <a:lnTo>
                  <a:pt x="1639" y="912"/>
                </a:lnTo>
                <a:lnTo>
                  <a:pt x="1708" y="912"/>
                </a:lnTo>
                <a:lnTo>
                  <a:pt x="1597" y="821"/>
                </a:lnTo>
                <a:lnTo>
                  <a:pt x="1490" y="733"/>
                </a:lnTo>
                <a:lnTo>
                  <a:pt x="1389" y="652"/>
                </a:lnTo>
                <a:lnTo>
                  <a:pt x="1295" y="575"/>
                </a:lnTo>
                <a:lnTo>
                  <a:pt x="1206" y="503"/>
                </a:lnTo>
                <a:lnTo>
                  <a:pt x="1122" y="435"/>
                </a:lnTo>
                <a:lnTo>
                  <a:pt x="1044" y="372"/>
                </a:lnTo>
                <a:lnTo>
                  <a:pt x="971" y="314"/>
                </a:lnTo>
                <a:lnTo>
                  <a:pt x="916" y="268"/>
                </a:lnTo>
                <a:lnTo>
                  <a:pt x="862" y="224"/>
                </a:lnTo>
                <a:lnTo>
                  <a:pt x="811" y="183"/>
                </a:lnTo>
                <a:lnTo>
                  <a:pt x="762" y="143"/>
                </a:lnTo>
                <a:lnTo>
                  <a:pt x="715" y="105"/>
                </a:lnTo>
                <a:lnTo>
                  <a:pt x="670" y="68"/>
                </a:lnTo>
                <a:lnTo>
                  <a:pt x="627" y="33"/>
                </a:lnTo>
                <a:lnTo>
                  <a:pt x="587" y="0"/>
                </a:lnTo>
                <a:lnTo>
                  <a:pt x="513" y="0"/>
                </a:lnTo>
                <a:lnTo>
                  <a:pt x="440" y="0"/>
                </a:lnTo>
                <a:lnTo>
                  <a:pt x="367" y="0"/>
                </a:lnTo>
                <a:lnTo>
                  <a:pt x="293" y="0"/>
                </a:lnTo>
                <a:lnTo>
                  <a:pt x="220" y="0"/>
                </a:lnTo>
                <a:lnTo>
                  <a:pt x="147" y="0"/>
                </a:lnTo>
                <a:lnTo>
                  <a:pt x="74" y="0"/>
                </a:lnTo>
                <a:lnTo>
                  <a:pt x="0" y="0"/>
                </a:lnTo>
                <a:lnTo>
                  <a:pt x="22" y="33"/>
                </a:lnTo>
                <a:lnTo>
                  <a:pt x="43" y="68"/>
                </a:lnTo>
                <a:lnTo>
                  <a:pt x="67" y="105"/>
                </a:lnTo>
                <a:lnTo>
                  <a:pt x="92" y="143"/>
                </a:lnTo>
                <a:lnTo>
                  <a:pt x="118" y="183"/>
                </a:lnTo>
                <a:lnTo>
                  <a:pt x="144" y="224"/>
                </a:lnTo>
                <a:lnTo>
                  <a:pt x="171" y="268"/>
                </a:lnTo>
                <a:lnTo>
                  <a:pt x="202" y="314"/>
                </a:lnTo>
                <a:lnTo>
                  <a:pt x="239" y="372"/>
                </a:lnTo>
                <a:lnTo>
                  <a:pt x="279" y="437"/>
                </a:lnTo>
                <a:lnTo>
                  <a:pt x="323" y="503"/>
                </a:lnTo>
                <a:lnTo>
                  <a:pt x="369" y="575"/>
                </a:lnTo>
                <a:lnTo>
                  <a:pt x="419" y="652"/>
                </a:lnTo>
                <a:lnTo>
                  <a:pt x="472" y="733"/>
                </a:lnTo>
                <a:lnTo>
                  <a:pt x="526" y="821"/>
                </a:lnTo>
                <a:lnTo>
                  <a:pt x="586" y="91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Полилиния 55"/>
          <p:cNvSpPr>
            <a:spLocks/>
          </p:cNvSpPr>
          <p:nvPr/>
        </p:nvSpPr>
        <p:spPr bwMode="auto">
          <a:xfrm>
            <a:off x="6879081" y="3257628"/>
            <a:ext cx="1535116" cy="2256103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03030" h="3384677">
                <a:moveTo>
                  <a:pt x="1537079" y="0"/>
                </a:moveTo>
                <a:lnTo>
                  <a:pt x="2303030" y="782342"/>
                </a:lnTo>
                <a:lnTo>
                  <a:pt x="1537079" y="1568131"/>
                </a:lnTo>
                <a:lnTo>
                  <a:pt x="1537079" y="1288660"/>
                </a:lnTo>
                <a:lnTo>
                  <a:pt x="1014368" y="1288660"/>
                </a:lnTo>
                <a:lnTo>
                  <a:pt x="1014368" y="3384677"/>
                </a:lnTo>
                <a:lnTo>
                  <a:pt x="0" y="3384677"/>
                </a:lnTo>
                <a:lnTo>
                  <a:pt x="0" y="1288660"/>
                </a:lnTo>
                <a:lnTo>
                  <a:pt x="0" y="1236907"/>
                </a:lnTo>
                <a:lnTo>
                  <a:pt x="0" y="274292"/>
                </a:lnTo>
                <a:lnTo>
                  <a:pt x="1537079" y="27429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827B9D5-D03C-46F8-A593-DFC93E254F1A}"/>
              </a:ext>
            </a:extLst>
          </p:cNvPr>
          <p:cNvSpPr/>
          <p:nvPr/>
        </p:nvSpPr>
        <p:spPr>
          <a:xfrm>
            <a:off x="883104" y="3446940"/>
            <a:ext cx="2831272" cy="66973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Bef>
                <a:spcPts val="600"/>
              </a:spcBef>
            </a:pPr>
            <a:r>
              <a:rPr lang="en-US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ckwell" panose="02060603020205020403" pitchFamily="18" charset="0"/>
                <a:cs typeface="Calibri" panose="020F0502020204030204" pitchFamily="34" charset="0"/>
              </a:rPr>
              <a:t>Understand Wireless Network Fundamentals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FE0D83A-2504-413F-8B53-8387A204BD5C}"/>
              </a:ext>
            </a:extLst>
          </p:cNvPr>
          <p:cNvSpPr/>
          <p:nvPr/>
        </p:nvSpPr>
        <p:spPr>
          <a:xfrm>
            <a:off x="1143000" y="1933987"/>
            <a:ext cx="3354659" cy="69403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Bef>
                <a:spcPts val="600"/>
              </a:spcBef>
            </a:pPr>
            <a:r>
              <a:rPr lang="en-US" sz="1700" b="1" dirty="0">
                <a:solidFill>
                  <a:srgbClr val="C00000"/>
                </a:solidFill>
                <a:latin typeface="Rockwell" panose="02060603020205020403" pitchFamily="18" charset="0"/>
                <a:cs typeface="Calibri" panose="020F0502020204030204" pitchFamily="34" charset="0"/>
              </a:rPr>
              <a:t>Understand Wireless Network Encryption Mechanisms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C8215BC-9DD7-49EB-9F41-BE8A16C65768}"/>
              </a:ext>
            </a:extLst>
          </p:cNvPr>
          <p:cNvSpPr/>
          <p:nvPr/>
        </p:nvSpPr>
        <p:spPr>
          <a:xfrm>
            <a:off x="7692009" y="1764903"/>
            <a:ext cx="2899791" cy="99488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Calibri" panose="020F0502020204030204" pitchFamily="34" charset="0"/>
              </a:rPr>
              <a:t>Discuss Different Types of Wireless Network Authentication Methods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3036941-B089-436D-B391-E345816B3D2E}"/>
              </a:ext>
            </a:extLst>
          </p:cNvPr>
          <p:cNvSpPr/>
          <p:nvPr/>
        </p:nvSpPr>
        <p:spPr>
          <a:xfrm>
            <a:off x="8437708" y="3296516"/>
            <a:ext cx="2798036" cy="9705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and Implement Wireless Network Security Measures</a:t>
            </a:r>
          </a:p>
        </p:txBody>
      </p:sp>
      <p:sp>
        <p:nvSpPr>
          <p:cNvPr id="45" name="TextBox 233">
            <a:extLst>
              <a:ext uri="{FF2B5EF4-FFF2-40B4-BE49-F238E27FC236}">
                <a16:creationId xmlns:a16="http://schemas.microsoft.com/office/drawing/2014/main" id="{D2C83458-1901-474B-9E2A-C9DC0F13A7B4}"/>
              </a:ext>
            </a:extLst>
          </p:cNvPr>
          <p:cNvSpPr txBox="1"/>
          <p:nvPr/>
        </p:nvSpPr>
        <p:spPr>
          <a:xfrm>
            <a:off x="4181027" y="3520198"/>
            <a:ext cx="58221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46" name="TextBox 236">
            <a:extLst>
              <a:ext uri="{FF2B5EF4-FFF2-40B4-BE49-F238E27FC236}">
                <a16:creationId xmlns:a16="http://schemas.microsoft.com/office/drawing/2014/main" id="{11853C0C-58F0-496E-AB5D-5E233E368967}"/>
              </a:ext>
            </a:extLst>
          </p:cNvPr>
          <p:cNvSpPr txBox="1"/>
          <p:nvPr/>
        </p:nvSpPr>
        <p:spPr>
          <a:xfrm>
            <a:off x="4882061" y="2000735"/>
            <a:ext cx="58221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 panose="02060603020205020403" pitchFamily="18" charset="0"/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47" name="TextBox 239">
            <a:extLst>
              <a:ext uri="{FF2B5EF4-FFF2-40B4-BE49-F238E27FC236}">
                <a16:creationId xmlns:a16="http://schemas.microsoft.com/office/drawing/2014/main" id="{223D2F0E-50CE-4808-B46F-102A45313A1C}"/>
              </a:ext>
            </a:extLst>
          </p:cNvPr>
          <p:cNvSpPr txBox="1"/>
          <p:nvPr/>
        </p:nvSpPr>
        <p:spPr>
          <a:xfrm>
            <a:off x="6725550" y="2000735"/>
            <a:ext cx="58221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03</a:t>
            </a:r>
          </a:p>
        </p:txBody>
      </p:sp>
      <p:sp>
        <p:nvSpPr>
          <p:cNvPr id="48" name="TextBox 242">
            <a:extLst>
              <a:ext uri="{FF2B5EF4-FFF2-40B4-BE49-F238E27FC236}">
                <a16:creationId xmlns:a16="http://schemas.microsoft.com/office/drawing/2014/main" id="{AA4E27D4-EEE8-4B83-B156-55A4E53DDCB9}"/>
              </a:ext>
            </a:extLst>
          </p:cNvPr>
          <p:cNvSpPr txBox="1"/>
          <p:nvPr/>
        </p:nvSpPr>
        <p:spPr>
          <a:xfrm>
            <a:off x="7485371" y="3520198"/>
            <a:ext cx="58221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04</a:t>
            </a:r>
          </a:p>
        </p:txBody>
      </p:sp>
      <p:sp>
        <p:nvSpPr>
          <p:cNvPr id="21" name="Title 6">
            <a:extLst>
              <a:ext uri="{FF2B5EF4-FFF2-40B4-BE49-F238E27FC236}">
                <a16:creationId xmlns:a16="http://schemas.microsoft.com/office/drawing/2014/main" id="{0B2AB870-E193-412B-A385-7B724DF91EDE}"/>
              </a:ext>
            </a:extLst>
          </p:cNvPr>
          <p:cNvSpPr txBox="1">
            <a:spLocks/>
          </p:cNvSpPr>
          <p:nvPr/>
        </p:nvSpPr>
        <p:spPr>
          <a:xfrm>
            <a:off x="3785756" y="336463"/>
            <a:ext cx="4620489" cy="70757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Module Flow</a:t>
            </a:r>
          </a:p>
        </p:txBody>
      </p:sp>
    </p:spTree>
    <p:extLst>
      <p:ext uri="{BB962C8B-B14F-4D97-AF65-F5344CB8AC3E}">
        <p14:creationId xmlns:p14="http://schemas.microsoft.com/office/powerpoint/2010/main" val="3777266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C3752016-EF5D-4ED2-97E4-A941962769CC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1" r="17411"/>
          <a:stretch>
            <a:fillRect/>
          </a:stretch>
        </p:blipFill>
        <p:spPr>
          <a:xfrm>
            <a:off x="-15875" y="1066800"/>
            <a:ext cx="5632450" cy="5487040"/>
          </a:xfrm>
        </p:spPr>
      </p:pic>
      <p:sp>
        <p:nvSpPr>
          <p:cNvPr id="5" name="Rectangle 4"/>
          <p:cNvSpPr/>
          <p:nvPr/>
        </p:nvSpPr>
        <p:spPr>
          <a:xfrm>
            <a:off x="3838040" y="1066802"/>
            <a:ext cx="1780392" cy="5487084"/>
          </a:xfrm>
          <a:prstGeom prst="rect">
            <a:avLst/>
          </a:prstGeom>
          <a:solidFill>
            <a:schemeClr val="tx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79394DF1-6F20-4EE3-85DC-43D80A20B3A0}"/>
              </a:ext>
            </a:extLst>
          </p:cNvPr>
          <p:cNvSpPr txBox="1">
            <a:spLocks/>
          </p:cNvSpPr>
          <p:nvPr/>
        </p:nvSpPr>
        <p:spPr>
          <a:xfrm>
            <a:off x="2160338" y="139201"/>
            <a:ext cx="7811968" cy="689435"/>
          </a:xfrm>
          <a:prstGeom prst="rect">
            <a:avLst/>
          </a:prstGeom>
        </p:spPr>
        <p:txBody>
          <a:bodyPr anchor="ctr"/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Types of Wireless Encryption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D35E6A1-9805-4F64-95F3-73B649AF9AB7}"/>
              </a:ext>
            </a:extLst>
          </p:cNvPr>
          <p:cNvSpPr txBox="1"/>
          <p:nvPr/>
        </p:nvSpPr>
        <p:spPr>
          <a:xfrm>
            <a:off x="4040317" y="1367192"/>
            <a:ext cx="1065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</a:pPr>
            <a:r>
              <a:rPr lang="en-US" sz="1800" b="1" dirty="0">
                <a:solidFill>
                  <a:srgbClr val="FFFF00"/>
                </a:solidFill>
                <a:latin typeface="Rockwell" panose="02060603020205020403" pitchFamily="18" charset="0"/>
              </a:rPr>
              <a:t>802.11i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94302BD-70EB-42EC-9D25-28245D863AF5}"/>
              </a:ext>
            </a:extLst>
          </p:cNvPr>
          <p:cNvSpPr txBox="1"/>
          <p:nvPr/>
        </p:nvSpPr>
        <p:spPr>
          <a:xfrm>
            <a:off x="4193430" y="2290910"/>
            <a:ext cx="758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ts val="900"/>
              </a:spcBef>
              <a:defRPr b="1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 dirty="0">
                <a:solidFill>
                  <a:srgbClr val="FFFF00"/>
                </a:solidFill>
              </a:rPr>
              <a:t>WEP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990C490-6E0B-4C48-8DE3-3964AA069FFC}"/>
              </a:ext>
            </a:extLst>
          </p:cNvPr>
          <p:cNvSpPr txBox="1"/>
          <p:nvPr/>
        </p:nvSpPr>
        <p:spPr>
          <a:xfrm>
            <a:off x="4203979" y="3219383"/>
            <a:ext cx="7377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FF00"/>
                </a:solidFill>
                <a:latin typeface="Rockwell" panose="02060603020205020403" pitchFamily="18" charset="0"/>
              </a:rPr>
              <a:t>EAP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3BDC889-3921-4C2D-9988-6206FC5C2D5B}"/>
              </a:ext>
            </a:extLst>
          </p:cNvPr>
          <p:cNvSpPr txBox="1"/>
          <p:nvPr/>
        </p:nvSpPr>
        <p:spPr>
          <a:xfrm>
            <a:off x="4146940" y="4111050"/>
            <a:ext cx="851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</a:pPr>
            <a:r>
              <a:rPr lang="en-US" sz="1800" b="1" dirty="0">
                <a:solidFill>
                  <a:srgbClr val="FFFF00"/>
                </a:solidFill>
                <a:latin typeface="Rockwell" panose="02060603020205020403" pitchFamily="18" charset="0"/>
              </a:rPr>
              <a:t>LEAP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31780EC-09DE-4623-8A34-C9EA9782018F}"/>
              </a:ext>
            </a:extLst>
          </p:cNvPr>
          <p:cNvSpPr txBox="1"/>
          <p:nvPr/>
        </p:nvSpPr>
        <p:spPr>
          <a:xfrm>
            <a:off x="4203979" y="5030013"/>
            <a:ext cx="7377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</a:pPr>
            <a:r>
              <a:rPr lang="en-US" sz="1800" b="1" dirty="0">
                <a:solidFill>
                  <a:srgbClr val="FFFF00"/>
                </a:solidFill>
                <a:latin typeface="Rockwell" panose="02060603020205020403" pitchFamily="18" charset="0"/>
              </a:rPr>
              <a:t>WPA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9110DEF-FAC2-40A7-A3B8-21B6A3C4A711}"/>
              </a:ext>
            </a:extLst>
          </p:cNvPr>
          <p:cNvSpPr txBox="1"/>
          <p:nvPr/>
        </p:nvSpPr>
        <p:spPr>
          <a:xfrm>
            <a:off x="4146940" y="5934350"/>
            <a:ext cx="851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</a:pPr>
            <a:r>
              <a:rPr lang="en-US" sz="1800" b="1" dirty="0">
                <a:solidFill>
                  <a:srgbClr val="FFFF00"/>
                </a:solidFill>
                <a:latin typeface="Rockwell" panose="02060603020205020403" pitchFamily="18" charset="0"/>
              </a:rPr>
              <a:t>TKIP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7EC7E81-C5C1-428C-AAB3-BA8E0ACEE2DE}"/>
              </a:ext>
            </a:extLst>
          </p:cNvPr>
          <p:cNvSpPr txBox="1"/>
          <p:nvPr/>
        </p:nvSpPr>
        <p:spPr>
          <a:xfrm>
            <a:off x="6066322" y="1228692"/>
            <a:ext cx="5694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</a:pPr>
            <a:r>
              <a:rPr lang="en-US" sz="1800" dirty="0"/>
              <a:t>An IEEE amendment that specifies security mechanisms for </a:t>
            </a:r>
            <a:r>
              <a:rPr lang="en-US" b="1" dirty="0">
                <a:solidFill>
                  <a:srgbClr val="FF0000"/>
                </a:solidFill>
                <a:cs typeface="Arial" pitchFamily="34" charset="0"/>
              </a:rPr>
              <a:t>802.11</a:t>
            </a:r>
            <a:r>
              <a:rPr lang="en-US" sz="1800" dirty="0"/>
              <a:t> wireless networks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76AE43F-45CF-420D-98E3-3D67DB2DF6EB}"/>
              </a:ext>
            </a:extLst>
          </p:cNvPr>
          <p:cNvSpPr txBox="1"/>
          <p:nvPr/>
        </p:nvSpPr>
        <p:spPr>
          <a:xfrm>
            <a:off x="6066322" y="2290910"/>
            <a:ext cx="5694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</a:pPr>
            <a:r>
              <a:rPr lang="en-US" sz="1800" dirty="0"/>
              <a:t>An </a:t>
            </a:r>
            <a:r>
              <a:rPr lang="en-US" b="1" dirty="0">
                <a:solidFill>
                  <a:srgbClr val="FF0000"/>
                </a:solidFill>
                <a:cs typeface="Arial" pitchFamily="34" charset="0"/>
              </a:rPr>
              <a:t>encryption</a:t>
            </a:r>
            <a:r>
              <a:rPr lang="en-US" sz="1800" dirty="0"/>
              <a:t> algorithm for IEEE 802.11 wireless networks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778A89B-ED1E-48DF-8425-288C8D38ACBD}"/>
              </a:ext>
            </a:extLst>
          </p:cNvPr>
          <p:cNvSpPr txBox="1"/>
          <p:nvPr/>
        </p:nvSpPr>
        <p:spPr>
          <a:xfrm>
            <a:off x="6066322" y="3076128"/>
            <a:ext cx="53879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</a:pPr>
            <a:r>
              <a:rPr lang="en-US" sz="1800" dirty="0"/>
              <a:t>Supports multiple authentication methods, such as </a:t>
            </a:r>
            <a:r>
              <a:rPr lang="en-US" b="1" dirty="0">
                <a:solidFill>
                  <a:srgbClr val="FF0000"/>
                </a:solidFill>
                <a:cs typeface="Arial" pitchFamily="34" charset="0"/>
              </a:rPr>
              <a:t>token cards</a:t>
            </a:r>
            <a:r>
              <a:rPr lang="en-US" sz="1800" dirty="0"/>
              <a:t>, </a:t>
            </a:r>
            <a:r>
              <a:rPr lang="en-US" b="1" dirty="0">
                <a:solidFill>
                  <a:srgbClr val="FF0000"/>
                </a:solidFill>
                <a:cs typeface="Arial" pitchFamily="34" charset="0"/>
              </a:rPr>
              <a:t>Kerberos</a:t>
            </a:r>
            <a:r>
              <a:rPr lang="en-US" sz="1800" dirty="0"/>
              <a:t>, and certificates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5239ACC-80A6-4B68-B55A-4AB4EC5C8E3C}"/>
              </a:ext>
            </a:extLst>
          </p:cNvPr>
          <p:cNvSpPr txBox="1"/>
          <p:nvPr/>
        </p:nvSpPr>
        <p:spPr>
          <a:xfrm>
            <a:off x="6066322" y="4111050"/>
            <a:ext cx="4800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</a:pPr>
            <a:r>
              <a:rPr lang="en-US" sz="1800" dirty="0"/>
              <a:t>A proprietary version of </a:t>
            </a:r>
            <a:r>
              <a:rPr lang="en-US" b="1" dirty="0">
                <a:solidFill>
                  <a:srgbClr val="FF0000"/>
                </a:solidFill>
                <a:cs typeface="Arial" pitchFamily="34" charset="0"/>
              </a:rPr>
              <a:t>EAP</a:t>
            </a:r>
            <a:r>
              <a:rPr lang="en-US" sz="1800" dirty="0"/>
              <a:t> developed by Cisco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D7D7111-19D2-46B2-B468-1EEBC2AB47B4}"/>
              </a:ext>
            </a:extLst>
          </p:cNvPr>
          <p:cNvSpPr txBox="1"/>
          <p:nvPr/>
        </p:nvSpPr>
        <p:spPr>
          <a:xfrm>
            <a:off x="6066322" y="4896269"/>
            <a:ext cx="57689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</a:pPr>
            <a:r>
              <a:rPr lang="en-US" sz="1800" dirty="0"/>
              <a:t>An advanced wireless encryption protocol using </a:t>
            </a:r>
            <a:r>
              <a:rPr lang="en-US" b="1" dirty="0">
                <a:solidFill>
                  <a:srgbClr val="FF0000"/>
                </a:solidFill>
                <a:cs typeface="Arial" pitchFamily="34" charset="0"/>
              </a:rPr>
              <a:t>TKIP</a:t>
            </a:r>
            <a:r>
              <a:rPr lang="en-US" sz="1800" dirty="0"/>
              <a:t> and </a:t>
            </a:r>
            <a:r>
              <a:rPr lang="en-US" b="1" dirty="0">
                <a:solidFill>
                  <a:srgbClr val="FF0000"/>
                </a:solidFill>
                <a:cs typeface="Arial" pitchFamily="34" charset="0"/>
              </a:rPr>
              <a:t>MIC</a:t>
            </a:r>
            <a:r>
              <a:rPr lang="en-US" sz="1800" dirty="0"/>
              <a:t> to provide stronger encryption and authentication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EB91C7-BB88-49E9-960A-175ABDB0FF22}"/>
              </a:ext>
            </a:extLst>
          </p:cNvPr>
          <p:cNvSpPr txBox="1"/>
          <p:nvPr/>
        </p:nvSpPr>
        <p:spPr>
          <a:xfrm>
            <a:off x="6066322" y="5934350"/>
            <a:ext cx="5768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</a:pPr>
            <a:r>
              <a:rPr lang="en-US" sz="1800" dirty="0"/>
              <a:t>A security protocol used in </a:t>
            </a:r>
            <a:r>
              <a:rPr lang="en-US" b="1" dirty="0">
                <a:solidFill>
                  <a:srgbClr val="FF0000"/>
                </a:solidFill>
                <a:cs typeface="Arial" pitchFamily="34" charset="0"/>
              </a:rPr>
              <a:t>WPA</a:t>
            </a:r>
            <a:r>
              <a:rPr lang="en-US" sz="1800" dirty="0"/>
              <a:t> as a replacement for WEP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34B56BA-BF2F-4782-A4E5-1D7EDCAF9330}"/>
              </a:ext>
            </a:extLst>
          </p:cNvPr>
          <p:cNvGrpSpPr/>
          <p:nvPr/>
        </p:nvGrpSpPr>
        <p:grpSpPr>
          <a:xfrm>
            <a:off x="5240090" y="3916288"/>
            <a:ext cx="758856" cy="758856"/>
            <a:chOff x="5240090" y="3820752"/>
            <a:chExt cx="758856" cy="758856"/>
          </a:xfrm>
        </p:grpSpPr>
        <p:sp>
          <p:nvSpPr>
            <p:cNvPr id="9" name="Oval 8"/>
            <p:cNvSpPr/>
            <p:nvPr/>
          </p:nvSpPr>
          <p:spPr>
            <a:xfrm>
              <a:off x="5240090" y="3820752"/>
              <a:ext cx="758856" cy="7588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32">
              <a:extLst>
                <a:ext uri="{FF2B5EF4-FFF2-40B4-BE49-F238E27FC236}">
                  <a16:creationId xmlns:a16="http://schemas.microsoft.com/office/drawing/2014/main" id="{66F91874-1DB1-4F52-A1E9-D56E41F3199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407869" y="4027120"/>
              <a:ext cx="423299" cy="346121"/>
            </a:xfrm>
            <a:custGeom>
              <a:avLst/>
              <a:gdLst/>
              <a:ahLst/>
              <a:cxnLst>
                <a:cxn ang="0">
                  <a:pos x="254" y="0"/>
                </a:cxn>
                <a:cxn ang="0">
                  <a:pos x="239" y="2"/>
                </a:cxn>
                <a:cxn ang="0">
                  <a:pos x="210" y="15"/>
                </a:cxn>
                <a:cxn ang="0">
                  <a:pos x="74" y="149"/>
                </a:cxn>
                <a:cxn ang="0">
                  <a:pos x="69" y="154"/>
                </a:cxn>
                <a:cxn ang="0">
                  <a:pos x="65" y="165"/>
                </a:cxn>
                <a:cxn ang="0">
                  <a:pos x="65" y="178"/>
                </a:cxn>
                <a:cxn ang="0">
                  <a:pos x="69" y="189"/>
                </a:cxn>
                <a:cxn ang="0">
                  <a:pos x="167" y="288"/>
                </a:cxn>
                <a:cxn ang="0">
                  <a:pos x="172" y="292"/>
                </a:cxn>
                <a:cxn ang="0">
                  <a:pos x="183" y="297"/>
                </a:cxn>
                <a:cxn ang="0">
                  <a:pos x="196" y="297"/>
                </a:cxn>
                <a:cxn ang="0">
                  <a:pos x="208" y="292"/>
                </a:cxn>
                <a:cxn ang="0">
                  <a:pos x="339" y="162"/>
                </a:cxn>
                <a:cxn ang="0">
                  <a:pos x="348" y="151"/>
                </a:cxn>
                <a:cxn ang="0">
                  <a:pos x="359" y="122"/>
                </a:cxn>
                <a:cxn ang="0">
                  <a:pos x="361" y="33"/>
                </a:cxn>
                <a:cxn ang="0">
                  <a:pos x="361" y="26"/>
                </a:cxn>
                <a:cxn ang="0">
                  <a:pos x="355" y="15"/>
                </a:cxn>
                <a:cxn ang="0">
                  <a:pos x="346" y="6"/>
                </a:cxn>
                <a:cxn ang="0">
                  <a:pos x="335" y="2"/>
                </a:cxn>
                <a:cxn ang="0">
                  <a:pos x="330" y="0"/>
                </a:cxn>
                <a:cxn ang="0">
                  <a:pos x="286" y="107"/>
                </a:cxn>
                <a:cxn ang="0">
                  <a:pos x="274" y="105"/>
                </a:cxn>
                <a:cxn ang="0">
                  <a:pos x="263" y="98"/>
                </a:cxn>
                <a:cxn ang="0">
                  <a:pos x="257" y="87"/>
                </a:cxn>
                <a:cxn ang="0">
                  <a:pos x="254" y="74"/>
                </a:cxn>
                <a:cxn ang="0">
                  <a:pos x="256" y="69"/>
                </a:cxn>
                <a:cxn ang="0">
                  <a:pos x="259" y="58"/>
                </a:cxn>
                <a:cxn ang="0">
                  <a:pos x="268" y="49"/>
                </a:cxn>
                <a:cxn ang="0">
                  <a:pos x="279" y="44"/>
                </a:cxn>
                <a:cxn ang="0">
                  <a:pos x="286" y="44"/>
                </a:cxn>
                <a:cxn ang="0">
                  <a:pos x="299" y="45"/>
                </a:cxn>
                <a:cxn ang="0">
                  <a:pos x="308" y="53"/>
                </a:cxn>
                <a:cxn ang="0">
                  <a:pos x="315" y="64"/>
                </a:cxn>
                <a:cxn ang="0">
                  <a:pos x="319" y="74"/>
                </a:cxn>
                <a:cxn ang="0">
                  <a:pos x="317" y="82"/>
                </a:cxn>
                <a:cxn ang="0">
                  <a:pos x="314" y="93"/>
                </a:cxn>
                <a:cxn ang="0">
                  <a:pos x="304" y="102"/>
                </a:cxn>
                <a:cxn ang="0">
                  <a:pos x="292" y="107"/>
                </a:cxn>
                <a:cxn ang="0">
                  <a:pos x="286" y="107"/>
                </a:cxn>
                <a:cxn ang="0">
                  <a:pos x="141" y="294"/>
                </a:cxn>
                <a:cxn ang="0">
                  <a:pos x="130" y="297"/>
                </a:cxn>
                <a:cxn ang="0">
                  <a:pos x="112" y="294"/>
                </a:cxn>
                <a:cxn ang="0">
                  <a:pos x="9" y="194"/>
                </a:cxn>
                <a:cxn ang="0">
                  <a:pos x="5" y="189"/>
                </a:cxn>
                <a:cxn ang="0">
                  <a:pos x="0" y="178"/>
                </a:cxn>
                <a:cxn ang="0">
                  <a:pos x="0" y="165"/>
                </a:cxn>
                <a:cxn ang="0">
                  <a:pos x="5" y="154"/>
                </a:cxn>
                <a:cxn ang="0">
                  <a:pos x="136" y="24"/>
                </a:cxn>
                <a:cxn ang="0">
                  <a:pos x="147" y="15"/>
                </a:cxn>
                <a:cxn ang="0">
                  <a:pos x="176" y="2"/>
                </a:cxn>
                <a:cxn ang="0">
                  <a:pos x="27" y="163"/>
                </a:cxn>
                <a:cxn ang="0">
                  <a:pos x="23" y="167"/>
                </a:cxn>
                <a:cxn ang="0">
                  <a:pos x="23" y="176"/>
                </a:cxn>
                <a:cxn ang="0">
                  <a:pos x="27" y="180"/>
                </a:cxn>
              </a:cxnLst>
              <a:rect l="0" t="0" r="r" b="b"/>
              <a:pathLst>
                <a:path w="361" h="297">
                  <a:moveTo>
                    <a:pt x="330" y="0"/>
                  </a:moveTo>
                  <a:lnTo>
                    <a:pt x="254" y="0"/>
                  </a:lnTo>
                  <a:lnTo>
                    <a:pt x="254" y="0"/>
                  </a:lnTo>
                  <a:lnTo>
                    <a:pt x="239" y="2"/>
                  </a:lnTo>
                  <a:lnTo>
                    <a:pt x="225" y="7"/>
                  </a:lnTo>
                  <a:lnTo>
                    <a:pt x="210" y="15"/>
                  </a:lnTo>
                  <a:lnTo>
                    <a:pt x="199" y="24"/>
                  </a:lnTo>
                  <a:lnTo>
                    <a:pt x="74" y="149"/>
                  </a:lnTo>
                  <a:lnTo>
                    <a:pt x="74" y="149"/>
                  </a:lnTo>
                  <a:lnTo>
                    <a:pt x="69" y="154"/>
                  </a:lnTo>
                  <a:lnTo>
                    <a:pt x="67" y="160"/>
                  </a:lnTo>
                  <a:lnTo>
                    <a:pt x="65" y="165"/>
                  </a:lnTo>
                  <a:lnTo>
                    <a:pt x="63" y="172"/>
                  </a:lnTo>
                  <a:lnTo>
                    <a:pt x="65" y="178"/>
                  </a:lnTo>
                  <a:lnTo>
                    <a:pt x="67" y="183"/>
                  </a:lnTo>
                  <a:lnTo>
                    <a:pt x="69" y="189"/>
                  </a:lnTo>
                  <a:lnTo>
                    <a:pt x="74" y="194"/>
                  </a:lnTo>
                  <a:lnTo>
                    <a:pt x="167" y="288"/>
                  </a:lnTo>
                  <a:lnTo>
                    <a:pt x="167" y="288"/>
                  </a:lnTo>
                  <a:lnTo>
                    <a:pt x="172" y="292"/>
                  </a:lnTo>
                  <a:lnTo>
                    <a:pt x="178" y="296"/>
                  </a:lnTo>
                  <a:lnTo>
                    <a:pt x="183" y="297"/>
                  </a:lnTo>
                  <a:lnTo>
                    <a:pt x="190" y="297"/>
                  </a:lnTo>
                  <a:lnTo>
                    <a:pt x="196" y="297"/>
                  </a:lnTo>
                  <a:lnTo>
                    <a:pt x="201" y="296"/>
                  </a:lnTo>
                  <a:lnTo>
                    <a:pt x="208" y="292"/>
                  </a:lnTo>
                  <a:lnTo>
                    <a:pt x="212" y="288"/>
                  </a:lnTo>
                  <a:lnTo>
                    <a:pt x="339" y="162"/>
                  </a:lnTo>
                  <a:lnTo>
                    <a:pt x="339" y="162"/>
                  </a:lnTo>
                  <a:lnTo>
                    <a:pt x="348" y="151"/>
                  </a:lnTo>
                  <a:lnTo>
                    <a:pt x="355" y="136"/>
                  </a:lnTo>
                  <a:lnTo>
                    <a:pt x="359" y="122"/>
                  </a:lnTo>
                  <a:lnTo>
                    <a:pt x="361" y="107"/>
                  </a:lnTo>
                  <a:lnTo>
                    <a:pt x="361" y="33"/>
                  </a:lnTo>
                  <a:lnTo>
                    <a:pt x="361" y="33"/>
                  </a:lnTo>
                  <a:lnTo>
                    <a:pt x="361" y="26"/>
                  </a:lnTo>
                  <a:lnTo>
                    <a:pt x="359" y="20"/>
                  </a:lnTo>
                  <a:lnTo>
                    <a:pt x="355" y="15"/>
                  </a:lnTo>
                  <a:lnTo>
                    <a:pt x="352" y="9"/>
                  </a:lnTo>
                  <a:lnTo>
                    <a:pt x="346" y="6"/>
                  </a:lnTo>
                  <a:lnTo>
                    <a:pt x="341" y="4"/>
                  </a:lnTo>
                  <a:lnTo>
                    <a:pt x="335" y="2"/>
                  </a:lnTo>
                  <a:lnTo>
                    <a:pt x="330" y="0"/>
                  </a:lnTo>
                  <a:lnTo>
                    <a:pt x="330" y="0"/>
                  </a:lnTo>
                  <a:close/>
                  <a:moveTo>
                    <a:pt x="286" y="107"/>
                  </a:moveTo>
                  <a:lnTo>
                    <a:pt x="286" y="107"/>
                  </a:lnTo>
                  <a:lnTo>
                    <a:pt x="279" y="107"/>
                  </a:lnTo>
                  <a:lnTo>
                    <a:pt x="274" y="105"/>
                  </a:lnTo>
                  <a:lnTo>
                    <a:pt x="268" y="102"/>
                  </a:lnTo>
                  <a:lnTo>
                    <a:pt x="263" y="98"/>
                  </a:lnTo>
                  <a:lnTo>
                    <a:pt x="259" y="93"/>
                  </a:lnTo>
                  <a:lnTo>
                    <a:pt x="257" y="87"/>
                  </a:lnTo>
                  <a:lnTo>
                    <a:pt x="256" y="82"/>
                  </a:lnTo>
                  <a:lnTo>
                    <a:pt x="254" y="74"/>
                  </a:lnTo>
                  <a:lnTo>
                    <a:pt x="254" y="74"/>
                  </a:lnTo>
                  <a:lnTo>
                    <a:pt x="256" y="69"/>
                  </a:lnTo>
                  <a:lnTo>
                    <a:pt x="257" y="64"/>
                  </a:lnTo>
                  <a:lnTo>
                    <a:pt x="259" y="58"/>
                  </a:lnTo>
                  <a:lnTo>
                    <a:pt x="263" y="53"/>
                  </a:lnTo>
                  <a:lnTo>
                    <a:pt x="268" y="49"/>
                  </a:lnTo>
                  <a:lnTo>
                    <a:pt x="274" y="45"/>
                  </a:lnTo>
                  <a:lnTo>
                    <a:pt x="279" y="44"/>
                  </a:lnTo>
                  <a:lnTo>
                    <a:pt x="286" y="44"/>
                  </a:lnTo>
                  <a:lnTo>
                    <a:pt x="286" y="44"/>
                  </a:lnTo>
                  <a:lnTo>
                    <a:pt x="292" y="44"/>
                  </a:lnTo>
                  <a:lnTo>
                    <a:pt x="299" y="45"/>
                  </a:lnTo>
                  <a:lnTo>
                    <a:pt x="304" y="49"/>
                  </a:lnTo>
                  <a:lnTo>
                    <a:pt x="308" y="53"/>
                  </a:lnTo>
                  <a:lnTo>
                    <a:pt x="314" y="58"/>
                  </a:lnTo>
                  <a:lnTo>
                    <a:pt x="315" y="64"/>
                  </a:lnTo>
                  <a:lnTo>
                    <a:pt x="317" y="69"/>
                  </a:lnTo>
                  <a:lnTo>
                    <a:pt x="319" y="74"/>
                  </a:lnTo>
                  <a:lnTo>
                    <a:pt x="319" y="74"/>
                  </a:lnTo>
                  <a:lnTo>
                    <a:pt x="317" y="82"/>
                  </a:lnTo>
                  <a:lnTo>
                    <a:pt x="315" y="87"/>
                  </a:lnTo>
                  <a:lnTo>
                    <a:pt x="314" y="93"/>
                  </a:lnTo>
                  <a:lnTo>
                    <a:pt x="308" y="98"/>
                  </a:lnTo>
                  <a:lnTo>
                    <a:pt x="304" y="102"/>
                  </a:lnTo>
                  <a:lnTo>
                    <a:pt x="299" y="105"/>
                  </a:lnTo>
                  <a:lnTo>
                    <a:pt x="292" y="107"/>
                  </a:lnTo>
                  <a:lnTo>
                    <a:pt x="286" y="107"/>
                  </a:lnTo>
                  <a:lnTo>
                    <a:pt x="286" y="107"/>
                  </a:lnTo>
                  <a:close/>
                  <a:moveTo>
                    <a:pt x="27" y="180"/>
                  </a:moveTo>
                  <a:lnTo>
                    <a:pt x="141" y="294"/>
                  </a:lnTo>
                  <a:lnTo>
                    <a:pt x="141" y="294"/>
                  </a:lnTo>
                  <a:lnTo>
                    <a:pt x="130" y="297"/>
                  </a:lnTo>
                  <a:lnTo>
                    <a:pt x="121" y="297"/>
                  </a:lnTo>
                  <a:lnTo>
                    <a:pt x="112" y="294"/>
                  </a:lnTo>
                  <a:lnTo>
                    <a:pt x="103" y="288"/>
                  </a:lnTo>
                  <a:lnTo>
                    <a:pt x="9" y="194"/>
                  </a:lnTo>
                  <a:lnTo>
                    <a:pt x="9" y="194"/>
                  </a:lnTo>
                  <a:lnTo>
                    <a:pt x="5" y="189"/>
                  </a:lnTo>
                  <a:lnTo>
                    <a:pt x="2" y="183"/>
                  </a:lnTo>
                  <a:lnTo>
                    <a:pt x="0" y="178"/>
                  </a:lnTo>
                  <a:lnTo>
                    <a:pt x="0" y="172"/>
                  </a:lnTo>
                  <a:lnTo>
                    <a:pt x="0" y="165"/>
                  </a:lnTo>
                  <a:lnTo>
                    <a:pt x="2" y="160"/>
                  </a:lnTo>
                  <a:lnTo>
                    <a:pt x="5" y="154"/>
                  </a:lnTo>
                  <a:lnTo>
                    <a:pt x="9" y="149"/>
                  </a:lnTo>
                  <a:lnTo>
                    <a:pt x="136" y="24"/>
                  </a:lnTo>
                  <a:lnTo>
                    <a:pt x="136" y="24"/>
                  </a:lnTo>
                  <a:lnTo>
                    <a:pt x="147" y="15"/>
                  </a:lnTo>
                  <a:lnTo>
                    <a:pt x="161" y="7"/>
                  </a:lnTo>
                  <a:lnTo>
                    <a:pt x="176" y="2"/>
                  </a:lnTo>
                  <a:lnTo>
                    <a:pt x="190" y="0"/>
                  </a:lnTo>
                  <a:lnTo>
                    <a:pt x="27" y="163"/>
                  </a:lnTo>
                  <a:lnTo>
                    <a:pt x="27" y="163"/>
                  </a:lnTo>
                  <a:lnTo>
                    <a:pt x="23" y="167"/>
                  </a:lnTo>
                  <a:lnTo>
                    <a:pt x="23" y="172"/>
                  </a:lnTo>
                  <a:lnTo>
                    <a:pt x="23" y="176"/>
                  </a:lnTo>
                  <a:lnTo>
                    <a:pt x="27" y="180"/>
                  </a:lnTo>
                  <a:lnTo>
                    <a:pt x="27" y="18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6984D31-8CE8-40A6-B33B-691DF6F8C7B3}"/>
              </a:ext>
            </a:extLst>
          </p:cNvPr>
          <p:cNvGrpSpPr/>
          <p:nvPr/>
        </p:nvGrpSpPr>
        <p:grpSpPr>
          <a:xfrm>
            <a:off x="5240090" y="4840006"/>
            <a:ext cx="758856" cy="758856"/>
            <a:chOff x="5240090" y="4771766"/>
            <a:chExt cx="758856" cy="758856"/>
          </a:xfrm>
        </p:grpSpPr>
        <p:sp>
          <p:nvSpPr>
            <p:cNvPr id="10" name="Oval 9"/>
            <p:cNvSpPr/>
            <p:nvPr/>
          </p:nvSpPr>
          <p:spPr>
            <a:xfrm>
              <a:off x="5240090" y="4771766"/>
              <a:ext cx="758856" cy="75885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 95">
              <a:extLst>
                <a:ext uri="{FF2B5EF4-FFF2-40B4-BE49-F238E27FC236}">
                  <a16:creationId xmlns:a16="http://schemas.microsoft.com/office/drawing/2014/main" id="{6C7DCF38-43C8-472F-8788-06BFBAC0212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402412" y="4959239"/>
              <a:ext cx="434213" cy="383910"/>
            </a:xfrm>
            <a:custGeom>
              <a:avLst/>
              <a:gdLst/>
              <a:ahLst/>
              <a:cxnLst>
                <a:cxn ang="0">
                  <a:pos x="296" y="7"/>
                </a:cxn>
                <a:cxn ang="0">
                  <a:pos x="285" y="5"/>
                </a:cxn>
                <a:cxn ang="0">
                  <a:pos x="279" y="11"/>
                </a:cxn>
                <a:cxn ang="0">
                  <a:pos x="276" y="16"/>
                </a:cxn>
                <a:cxn ang="0">
                  <a:pos x="196" y="94"/>
                </a:cxn>
                <a:cxn ang="0">
                  <a:pos x="192" y="112"/>
                </a:cxn>
                <a:cxn ang="0">
                  <a:pos x="200" y="121"/>
                </a:cxn>
                <a:cxn ang="0">
                  <a:pos x="129" y="83"/>
                </a:cxn>
                <a:cxn ang="0">
                  <a:pos x="131" y="58"/>
                </a:cxn>
                <a:cxn ang="0">
                  <a:pos x="124" y="33"/>
                </a:cxn>
                <a:cxn ang="0">
                  <a:pos x="113" y="18"/>
                </a:cxn>
                <a:cxn ang="0">
                  <a:pos x="91" y="4"/>
                </a:cxn>
                <a:cxn ang="0">
                  <a:pos x="66" y="0"/>
                </a:cxn>
                <a:cxn ang="0">
                  <a:pos x="86" y="40"/>
                </a:cxn>
                <a:cxn ang="0">
                  <a:pos x="2" y="49"/>
                </a:cxn>
                <a:cxn ang="0">
                  <a:pos x="0" y="65"/>
                </a:cxn>
                <a:cxn ang="0">
                  <a:pos x="4" y="91"/>
                </a:cxn>
                <a:cxn ang="0">
                  <a:pos x="18" y="112"/>
                </a:cxn>
                <a:cxn ang="0">
                  <a:pos x="35" y="123"/>
                </a:cxn>
                <a:cxn ang="0">
                  <a:pos x="60" y="131"/>
                </a:cxn>
                <a:cxn ang="0">
                  <a:pos x="86" y="129"/>
                </a:cxn>
                <a:cxn ang="0">
                  <a:pos x="89" y="234"/>
                </a:cxn>
                <a:cxn ang="0">
                  <a:pos x="47" y="281"/>
                </a:cxn>
                <a:cxn ang="0">
                  <a:pos x="104" y="248"/>
                </a:cxn>
                <a:cxn ang="0">
                  <a:pos x="240" y="281"/>
                </a:cxn>
                <a:cxn ang="0">
                  <a:pos x="250" y="288"/>
                </a:cxn>
                <a:cxn ang="0">
                  <a:pos x="261" y="290"/>
                </a:cxn>
                <a:cxn ang="0">
                  <a:pos x="278" y="285"/>
                </a:cxn>
                <a:cxn ang="0">
                  <a:pos x="287" y="277"/>
                </a:cxn>
                <a:cxn ang="0">
                  <a:pos x="292" y="259"/>
                </a:cxn>
                <a:cxn ang="0">
                  <a:pos x="287" y="243"/>
                </a:cxn>
                <a:cxn ang="0">
                  <a:pos x="212" y="134"/>
                </a:cxn>
                <a:cxn ang="0">
                  <a:pos x="229" y="136"/>
                </a:cxn>
                <a:cxn ang="0">
                  <a:pos x="314" y="60"/>
                </a:cxn>
                <a:cxn ang="0">
                  <a:pos x="316" y="56"/>
                </a:cxn>
                <a:cxn ang="0">
                  <a:pos x="321" y="53"/>
                </a:cxn>
                <a:cxn ang="0">
                  <a:pos x="328" y="47"/>
                </a:cxn>
                <a:cxn ang="0">
                  <a:pos x="325" y="36"/>
                </a:cxn>
                <a:cxn ang="0">
                  <a:pos x="263" y="252"/>
                </a:cxn>
                <a:cxn ang="0">
                  <a:pos x="276" y="259"/>
                </a:cxn>
                <a:cxn ang="0">
                  <a:pos x="276" y="268"/>
                </a:cxn>
                <a:cxn ang="0">
                  <a:pos x="263" y="276"/>
                </a:cxn>
                <a:cxn ang="0">
                  <a:pos x="256" y="272"/>
                </a:cxn>
                <a:cxn ang="0">
                  <a:pos x="252" y="265"/>
                </a:cxn>
                <a:cxn ang="0">
                  <a:pos x="260" y="254"/>
                </a:cxn>
                <a:cxn ang="0">
                  <a:pos x="221" y="98"/>
                </a:cxn>
                <a:cxn ang="0">
                  <a:pos x="278" y="42"/>
                </a:cxn>
                <a:cxn ang="0">
                  <a:pos x="234" y="111"/>
                </a:cxn>
                <a:cxn ang="0">
                  <a:pos x="240" y="116"/>
                </a:cxn>
              </a:cxnLst>
              <a:rect l="0" t="0" r="r" b="b"/>
              <a:pathLst>
                <a:path w="328" h="290">
                  <a:moveTo>
                    <a:pt x="325" y="36"/>
                  </a:moveTo>
                  <a:lnTo>
                    <a:pt x="296" y="7"/>
                  </a:lnTo>
                  <a:lnTo>
                    <a:pt x="296" y="7"/>
                  </a:lnTo>
                  <a:lnTo>
                    <a:pt x="292" y="5"/>
                  </a:lnTo>
                  <a:lnTo>
                    <a:pt x="289" y="4"/>
                  </a:lnTo>
                  <a:lnTo>
                    <a:pt x="285" y="5"/>
                  </a:lnTo>
                  <a:lnTo>
                    <a:pt x="281" y="7"/>
                  </a:lnTo>
                  <a:lnTo>
                    <a:pt x="281" y="7"/>
                  </a:lnTo>
                  <a:lnTo>
                    <a:pt x="279" y="11"/>
                  </a:lnTo>
                  <a:lnTo>
                    <a:pt x="279" y="16"/>
                  </a:lnTo>
                  <a:lnTo>
                    <a:pt x="279" y="16"/>
                  </a:lnTo>
                  <a:lnTo>
                    <a:pt x="276" y="16"/>
                  </a:lnTo>
                  <a:lnTo>
                    <a:pt x="272" y="18"/>
                  </a:lnTo>
                  <a:lnTo>
                    <a:pt x="272" y="18"/>
                  </a:lnTo>
                  <a:lnTo>
                    <a:pt x="196" y="94"/>
                  </a:lnTo>
                  <a:lnTo>
                    <a:pt x="196" y="94"/>
                  </a:lnTo>
                  <a:lnTo>
                    <a:pt x="196" y="103"/>
                  </a:lnTo>
                  <a:lnTo>
                    <a:pt x="192" y="112"/>
                  </a:lnTo>
                  <a:lnTo>
                    <a:pt x="200" y="121"/>
                  </a:lnTo>
                  <a:lnTo>
                    <a:pt x="200" y="121"/>
                  </a:lnTo>
                  <a:lnTo>
                    <a:pt x="200" y="121"/>
                  </a:lnTo>
                  <a:lnTo>
                    <a:pt x="183" y="138"/>
                  </a:lnTo>
                  <a:lnTo>
                    <a:pt x="129" y="83"/>
                  </a:lnTo>
                  <a:lnTo>
                    <a:pt x="129" y="83"/>
                  </a:lnTo>
                  <a:lnTo>
                    <a:pt x="131" y="74"/>
                  </a:lnTo>
                  <a:lnTo>
                    <a:pt x="131" y="67"/>
                  </a:lnTo>
                  <a:lnTo>
                    <a:pt x="131" y="58"/>
                  </a:lnTo>
                  <a:lnTo>
                    <a:pt x="129" y="49"/>
                  </a:lnTo>
                  <a:lnTo>
                    <a:pt x="127" y="42"/>
                  </a:lnTo>
                  <a:lnTo>
                    <a:pt x="124" y="33"/>
                  </a:lnTo>
                  <a:lnTo>
                    <a:pt x="118" y="25"/>
                  </a:lnTo>
                  <a:lnTo>
                    <a:pt x="113" y="18"/>
                  </a:lnTo>
                  <a:lnTo>
                    <a:pt x="113" y="18"/>
                  </a:lnTo>
                  <a:lnTo>
                    <a:pt x="105" y="13"/>
                  </a:lnTo>
                  <a:lnTo>
                    <a:pt x="98" y="9"/>
                  </a:lnTo>
                  <a:lnTo>
                    <a:pt x="91" y="4"/>
                  </a:lnTo>
                  <a:lnTo>
                    <a:pt x="82" y="2"/>
                  </a:lnTo>
                  <a:lnTo>
                    <a:pt x="73" y="0"/>
                  </a:lnTo>
                  <a:lnTo>
                    <a:pt x="66" y="0"/>
                  </a:lnTo>
                  <a:lnTo>
                    <a:pt x="57" y="0"/>
                  </a:lnTo>
                  <a:lnTo>
                    <a:pt x="47" y="2"/>
                  </a:lnTo>
                  <a:lnTo>
                    <a:pt x="86" y="40"/>
                  </a:lnTo>
                  <a:lnTo>
                    <a:pt x="76" y="76"/>
                  </a:lnTo>
                  <a:lnTo>
                    <a:pt x="38" y="85"/>
                  </a:lnTo>
                  <a:lnTo>
                    <a:pt x="2" y="49"/>
                  </a:lnTo>
                  <a:lnTo>
                    <a:pt x="2" y="49"/>
                  </a:lnTo>
                  <a:lnTo>
                    <a:pt x="0" y="56"/>
                  </a:lnTo>
                  <a:lnTo>
                    <a:pt x="0" y="65"/>
                  </a:lnTo>
                  <a:lnTo>
                    <a:pt x="0" y="74"/>
                  </a:lnTo>
                  <a:lnTo>
                    <a:pt x="2" y="82"/>
                  </a:lnTo>
                  <a:lnTo>
                    <a:pt x="4" y="91"/>
                  </a:lnTo>
                  <a:lnTo>
                    <a:pt x="8" y="98"/>
                  </a:lnTo>
                  <a:lnTo>
                    <a:pt x="13" y="105"/>
                  </a:lnTo>
                  <a:lnTo>
                    <a:pt x="18" y="112"/>
                  </a:lnTo>
                  <a:lnTo>
                    <a:pt x="18" y="112"/>
                  </a:lnTo>
                  <a:lnTo>
                    <a:pt x="26" y="118"/>
                  </a:lnTo>
                  <a:lnTo>
                    <a:pt x="35" y="123"/>
                  </a:lnTo>
                  <a:lnTo>
                    <a:pt x="42" y="127"/>
                  </a:lnTo>
                  <a:lnTo>
                    <a:pt x="51" y="129"/>
                  </a:lnTo>
                  <a:lnTo>
                    <a:pt x="60" y="131"/>
                  </a:lnTo>
                  <a:lnTo>
                    <a:pt x="69" y="131"/>
                  </a:lnTo>
                  <a:lnTo>
                    <a:pt x="76" y="131"/>
                  </a:lnTo>
                  <a:lnTo>
                    <a:pt x="86" y="129"/>
                  </a:lnTo>
                  <a:lnTo>
                    <a:pt x="86" y="129"/>
                  </a:lnTo>
                  <a:lnTo>
                    <a:pt x="140" y="181"/>
                  </a:lnTo>
                  <a:lnTo>
                    <a:pt x="89" y="234"/>
                  </a:lnTo>
                  <a:lnTo>
                    <a:pt x="86" y="230"/>
                  </a:lnTo>
                  <a:lnTo>
                    <a:pt x="71" y="243"/>
                  </a:lnTo>
                  <a:lnTo>
                    <a:pt x="47" y="281"/>
                  </a:lnTo>
                  <a:lnTo>
                    <a:pt x="53" y="286"/>
                  </a:lnTo>
                  <a:lnTo>
                    <a:pt x="91" y="263"/>
                  </a:lnTo>
                  <a:lnTo>
                    <a:pt x="104" y="248"/>
                  </a:lnTo>
                  <a:lnTo>
                    <a:pt x="100" y="245"/>
                  </a:lnTo>
                  <a:lnTo>
                    <a:pt x="153" y="194"/>
                  </a:lnTo>
                  <a:lnTo>
                    <a:pt x="240" y="281"/>
                  </a:lnTo>
                  <a:lnTo>
                    <a:pt x="240" y="281"/>
                  </a:lnTo>
                  <a:lnTo>
                    <a:pt x="245" y="285"/>
                  </a:lnTo>
                  <a:lnTo>
                    <a:pt x="250" y="288"/>
                  </a:lnTo>
                  <a:lnTo>
                    <a:pt x="256" y="290"/>
                  </a:lnTo>
                  <a:lnTo>
                    <a:pt x="261" y="290"/>
                  </a:lnTo>
                  <a:lnTo>
                    <a:pt x="261" y="290"/>
                  </a:lnTo>
                  <a:lnTo>
                    <a:pt x="267" y="290"/>
                  </a:lnTo>
                  <a:lnTo>
                    <a:pt x="272" y="288"/>
                  </a:lnTo>
                  <a:lnTo>
                    <a:pt x="278" y="285"/>
                  </a:lnTo>
                  <a:lnTo>
                    <a:pt x="283" y="281"/>
                  </a:lnTo>
                  <a:lnTo>
                    <a:pt x="283" y="281"/>
                  </a:lnTo>
                  <a:lnTo>
                    <a:pt x="287" y="277"/>
                  </a:lnTo>
                  <a:lnTo>
                    <a:pt x="290" y="272"/>
                  </a:lnTo>
                  <a:lnTo>
                    <a:pt x="292" y="265"/>
                  </a:lnTo>
                  <a:lnTo>
                    <a:pt x="292" y="259"/>
                  </a:lnTo>
                  <a:lnTo>
                    <a:pt x="292" y="254"/>
                  </a:lnTo>
                  <a:lnTo>
                    <a:pt x="290" y="248"/>
                  </a:lnTo>
                  <a:lnTo>
                    <a:pt x="287" y="243"/>
                  </a:lnTo>
                  <a:lnTo>
                    <a:pt x="283" y="237"/>
                  </a:lnTo>
                  <a:lnTo>
                    <a:pt x="196" y="150"/>
                  </a:lnTo>
                  <a:lnTo>
                    <a:pt x="212" y="134"/>
                  </a:lnTo>
                  <a:lnTo>
                    <a:pt x="220" y="141"/>
                  </a:lnTo>
                  <a:lnTo>
                    <a:pt x="220" y="141"/>
                  </a:lnTo>
                  <a:lnTo>
                    <a:pt x="229" y="136"/>
                  </a:lnTo>
                  <a:lnTo>
                    <a:pt x="240" y="136"/>
                  </a:lnTo>
                  <a:lnTo>
                    <a:pt x="314" y="62"/>
                  </a:lnTo>
                  <a:lnTo>
                    <a:pt x="314" y="60"/>
                  </a:lnTo>
                  <a:lnTo>
                    <a:pt x="314" y="60"/>
                  </a:lnTo>
                  <a:lnTo>
                    <a:pt x="314" y="60"/>
                  </a:lnTo>
                  <a:lnTo>
                    <a:pt x="316" y="56"/>
                  </a:lnTo>
                  <a:lnTo>
                    <a:pt x="318" y="54"/>
                  </a:lnTo>
                  <a:lnTo>
                    <a:pt x="318" y="54"/>
                  </a:lnTo>
                  <a:lnTo>
                    <a:pt x="321" y="53"/>
                  </a:lnTo>
                  <a:lnTo>
                    <a:pt x="325" y="51"/>
                  </a:lnTo>
                  <a:lnTo>
                    <a:pt x="325" y="51"/>
                  </a:lnTo>
                  <a:lnTo>
                    <a:pt x="328" y="47"/>
                  </a:lnTo>
                  <a:lnTo>
                    <a:pt x="328" y="44"/>
                  </a:lnTo>
                  <a:lnTo>
                    <a:pt x="328" y="40"/>
                  </a:lnTo>
                  <a:lnTo>
                    <a:pt x="325" y="36"/>
                  </a:lnTo>
                  <a:lnTo>
                    <a:pt x="325" y="36"/>
                  </a:lnTo>
                  <a:close/>
                  <a:moveTo>
                    <a:pt x="263" y="252"/>
                  </a:moveTo>
                  <a:lnTo>
                    <a:pt x="263" y="252"/>
                  </a:lnTo>
                  <a:lnTo>
                    <a:pt x="269" y="254"/>
                  </a:lnTo>
                  <a:lnTo>
                    <a:pt x="272" y="256"/>
                  </a:lnTo>
                  <a:lnTo>
                    <a:pt x="276" y="259"/>
                  </a:lnTo>
                  <a:lnTo>
                    <a:pt x="276" y="265"/>
                  </a:lnTo>
                  <a:lnTo>
                    <a:pt x="276" y="265"/>
                  </a:lnTo>
                  <a:lnTo>
                    <a:pt x="276" y="268"/>
                  </a:lnTo>
                  <a:lnTo>
                    <a:pt x="272" y="272"/>
                  </a:lnTo>
                  <a:lnTo>
                    <a:pt x="269" y="276"/>
                  </a:lnTo>
                  <a:lnTo>
                    <a:pt x="263" y="276"/>
                  </a:lnTo>
                  <a:lnTo>
                    <a:pt x="263" y="276"/>
                  </a:lnTo>
                  <a:lnTo>
                    <a:pt x="260" y="276"/>
                  </a:lnTo>
                  <a:lnTo>
                    <a:pt x="256" y="272"/>
                  </a:lnTo>
                  <a:lnTo>
                    <a:pt x="252" y="268"/>
                  </a:lnTo>
                  <a:lnTo>
                    <a:pt x="252" y="265"/>
                  </a:lnTo>
                  <a:lnTo>
                    <a:pt x="252" y="265"/>
                  </a:lnTo>
                  <a:lnTo>
                    <a:pt x="252" y="259"/>
                  </a:lnTo>
                  <a:lnTo>
                    <a:pt x="256" y="256"/>
                  </a:lnTo>
                  <a:lnTo>
                    <a:pt x="260" y="254"/>
                  </a:lnTo>
                  <a:lnTo>
                    <a:pt x="263" y="252"/>
                  </a:lnTo>
                  <a:lnTo>
                    <a:pt x="263" y="252"/>
                  </a:lnTo>
                  <a:close/>
                  <a:moveTo>
                    <a:pt x="221" y="98"/>
                  </a:moveTo>
                  <a:lnTo>
                    <a:pt x="216" y="92"/>
                  </a:lnTo>
                  <a:lnTo>
                    <a:pt x="272" y="36"/>
                  </a:lnTo>
                  <a:lnTo>
                    <a:pt x="278" y="42"/>
                  </a:lnTo>
                  <a:lnTo>
                    <a:pt x="221" y="98"/>
                  </a:lnTo>
                  <a:close/>
                  <a:moveTo>
                    <a:pt x="240" y="116"/>
                  </a:moveTo>
                  <a:lnTo>
                    <a:pt x="234" y="111"/>
                  </a:lnTo>
                  <a:lnTo>
                    <a:pt x="290" y="54"/>
                  </a:lnTo>
                  <a:lnTo>
                    <a:pt x="296" y="60"/>
                  </a:lnTo>
                  <a:lnTo>
                    <a:pt x="240" y="1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0F7520-6D74-40EA-8084-13089D37BF93}"/>
              </a:ext>
            </a:extLst>
          </p:cNvPr>
          <p:cNvGrpSpPr/>
          <p:nvPr/>
        </p:nvGrpSpPr>
        <p:grpSpPr>
          <a:xfrm>
            <a:off x="5240090" y="2096148"/>
            <a:ext cx="758856" cy="758856"/>
            <a:chOff x="5240090" y="1918724"/>
            <a:chExt cx="758856" cy="758856"/>
          </a:xfrm>
        </p:grpSpPr>
        <p:sp>
          <p:nvSpPr>
            <p:cNvPr id="7" name="Oval 6"/>
            <p:cNvSpPr/>
            <p:nvPr/>
          </p:nvSpPr>
          <p:spPr>
            <a:xfrm>
              <a:off x="5240090" y="1918724"/>
              <a:ext cx="758856" cy="7588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5" name="Group 115">
              <a:extLst>
                <a:ext uri="{FF2B5EF4-FFF2-40B4-BE49-F238E27FC236}">
                  <a16:creationId xmlns:a16="http://schemas.microsoft.com/office/drawing/2014/main" id="{96EC14A2-B11E-4EA7-8774-DF2F392B399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401854" y="2115905"/>
              <a:ext cx="435329" cy="364495"/>
              <a:chOff x="2951142" y="2589225"/>
              <a:chExt cx="468313" cy="392113"/>
            </a:xfrm>
            <a:solidFill>
              <a:schemeClr val="bg1"/>
            </a:solidFill>
          </p:grpSpPr>
          <p:sp>
            <p:nvSpPr>
              <p:cNvPr id="66" name="Freeform 13">
                <a:extLst>
                  <a:ext uri="{FF2B5EF4-FFF2-40B4-BE49-F238E27FC236}">
                    <a16:creationId xmlns:a16="http://schemas.microsoft.com/office/drawing/2014/main" id="{8A849385-B510-4184-B075-154D3957C6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51142" y="2646375"/>
                <a:ext cx="284163" cy="284163"/>
              </a:xfrm>
              <a:custGeom>
                <a:avLst/>
                <a:gdLst/>
                <a:ahLst/>
                <a:cxnLst>
                  <a:cxn ang="0">
                    <a:pos x="208" y="331"/>
                  </a:cxn>
                  <a:cxn ang="0">
                    <a:pos x="239" y="322"/>
                  </a:cxn>
                  <a:cxn ang="0">
                    <a:pos x="286" y="326"/>
                  </a:cxn>
                  <a:cxn ang="0">
                    <a:pos x="307" y="267"/>
                  </a:cxn>
                  <a:cxn ang="0">
                    <a:pos x="328" y="223"/>
                  </a:cxn>
                  <a:cxn ang="0">
                    <a:pos x="359" y="150"/>
                  </a:cxn>
                  <a:cxn ang="0">
                    <a:pos x="328" y="136"/>
                  </a:cxn>
                  <a:cxn ang="0">
                    <a:pos x="307" y="91"/>
                  </a:cxn>
                  <a:cxn ang="0">
                    <a:pos x="267" y="51"/>
                  </a:cxn>
                  <a:cxn ang="0">
                    <a:pos x="239" y="37"/>
                  </a:cxn>
                  <a:cxn ang="0">
                    <a:pos x="208" y="0"/>
                  </a:cxn>
                  <a:cxn ang="0">
                    <a:pos x="179" y="65"/>
                  </a:cxn>
                  <a:cxn ang="0">
                    <a:pos x="213" y="70"/>
                  </a:cxn>
                  <a:cxn ang="0">
                    <a:pos x="244" y="85"/>
                  </a:cxn>
                  <a:cxn ang="0">
                    <a:pos x="267" y="106"/>
                  </a:cxn>
                  <a:cxn ang="0">
                    <a:pos x="284" y="134"/>
                  </a:cxn>
                  <a:cxn ang="0">
                    <a:pos x="293" y="168"/>
                  </a:cxn>
                  <a:cxn ang="0">
                    <a:pos x="293" y="191"/>
                  </a:cxn>
                  <a:cxn ang="0">
                    <a:pos x="284" y="223"/>
                  </a:cxn>
                  <a:cxn ang="0">
                    <a:pos x="267" y="252"/>
                  </a:cxn>
                  <a:cxn ang="0">
                    <a:pos x="244" y="274"/>
                  </a:cxn>
                  <a:cxn ang="0">
                    <a:pos x="213" y="289"/>
                  </a:cxn>
                  <a:cxn ang="0">
                    <a:pos x="179" y="294"/>
                  </a:cxn>
                  <a:cxn ang="0">
                    <a:pos x="32" y="286"/>
                  </a:cxn>
                  <a:cxn ang="0">
                    <a:pos x="92" y="307"/>
                  </a:cxn>
                  <a:cxn ang="0">
                    <a:pos x="135" y="327"/>
                  </a:cxn>
                  <a:cxn ang="0">
                    <a:pos x="179" y="358"/>
                  </a:cxn>
                  <a:cxn ang="0">
                    <a:pos x="179" y="294"/>
                  </a:cxn>
                  <a:cxn ang="0">
                    <a:pos x="145" y="289"/>
                  </a:cxn>
                  <a:cxn ang="0">
                    <a:pos x="115" y="274"/>
                  </a:cxn>
                  <a:cxn ang="0">
                    <a:pos x="92" y="252"/>
                  </a:cxn>
                  <a:cxn ang="0">
                    <a:pos x="74" y="223"/>
                  </a:cxn>
                  <a:cxn ang="0">
                    <a:pos x="66" y="191"/>
                  </a:cxn>
                  <a:cxn ang="0">
                    <a:pos x="66" y="168"/>
                  </a:cxn>
                  <a:cxn ang="0">
                    <a:pos x="74" y="134"/>
                  </a:cxn>
                  <a:cxn ang="0">
                    <a:pos x="92" y="106"/>
                  </a:cxn>
                  <a:cxn ang="0">
                    <a:pos x="115" y="85"/>
                  </a:cxn>
                  <a:cxn ang="0">
                    <a:pos x="145" y="70"/>
                  </a:cxn>
                  <a:cxn ang="0">
                    <a:pos x="179" y="65"/>
                  </a:cxn>
                  <a:cxn ang="0">
                    <a:pos x="179" y="0"/>
                  </a:cxn>
                  <a:cxn ang="0">
                    <a:pos x="151" y="27"/>
                  </a:cxn>
                  <a:cxn ang="0">
                    <a:pos x="105" y="43"/>
                  </a:cxn>
                  <a:cxn ang="0">
                    <a:pos x="32" y="72"/>
                  </a:cxn>
                  <a:cxn ang="0">
                    <a:pos x="43" y="105"/>
                  </a:cxn>
                  <a:cxn ang="0">
                    <a:pos x="27" y="150"/>
                  </a:cxn>
                  <a:cxn ang="0">
                    <a:pos x="27" y="207"/>
                  </a:cxn>
                  <a:cxn ang="0">
                    <a:pos x="36" y="238"/>
                  </a:cxn>
                  <a:cxn ang="0">
                    <a:pos x="52" y="267"/>
                  </a:cxn>
                </a:cxnLst>
                <a:rect l="0" t="0" r="r" b="b"/>
                <a:pathLst>
                  <a:path w="359" h="358">
                    <a:moveTo>
                      <a:pt x="179" y="358"/>
                    </a:moveTo>
                    <a:lnTo>
                      <a:pt x="208" y="358"/>
                    </a:lnTo>
                    <a:lnTo>
                      <a:pt x="208" y="331"/>
                    </a:lnTo>
                    <a:lnTo>
                      <a:pt x="208" y="331"/>
                    </a:lnTo>
                    <a:lnTo>
                      <a:pt x="224" y="327"/>
                    </a:lnTo>
                    <a:lnTo>
                      <a:pt x="239" y="322"/>
                    </a:lnTo>
                    <a:lnTo>
                      <a:pt x="254" y="315"/>
                    </a:lnTo>
                    <a:lnTo>
                      <a:pt x="267" y="307"/>
                    </a:lnTo>
                    <a:lnTo>
                      <a:pt x="286" y="326"/>
                    </a:lnTo>
                    <a:lnTo>
                      <a:pt x="326" y="286"/>
                    </a:lnTo>
                    <a:lnTo>
                      <a:pt x="307" y="267"/>
                    </a:lnTo>
                    <a:lnTo>
                      <a:pt x="307" y="267"/>
                    </a:lnTo>
                    <a:lnTo>
                      <a:pt x="315" y="253"/>
                    </a:lnTo>
                    <a:lnTo>
                      <a:pt x="323" y="238"/>
                    </a:lnTo>
                    <a:lnTo>
                      <a:pt x="328" y="223"/>
                    </a:lnTo>
                    <a:lnTo>
                      <a:pt x="331" y="207"/>
                    </a:lnTo>
                    <a:lnTo>
                      <a:pt x="359" y="207"/>
                    </a:lnTo>
                    <a:lnTo>
                      <a:pt x="359" y="150"/>
                    </a:lnTo>
                    <a:lnTo>
                      <a:pt x="331" y="150"/>
                    </a:lnTo>
                    <a:lnTo>
                      <a:pt x="331" y="150"/>
                    </a:lnTo>
                    <a:lnTo>
                      <a:pt x="328" y="136"/>
                    </a:lnTo>
                    <a:lnTo>
                      <a:pt x="323" y="119"/>
                    </a:lnTo>
                    <a:lnTo>
                      <a:pt x="315" y="105"/>
                    </a:lnTo>
                    <a:lnTo>
                      <a:pt x="307" y="91"/>
                    </a:lnTo>
                    <a:lnTo>
                      <a:pt x="326" y="72"/>
                    </a:lnTo>
                    <a:lnTo>
                      <a:pt x="286" y="33"/>
                    </a:lnTo>
                    <a:lnTo>
                      <a:pt x="267" y="51"/>
                    </a:lnTo>
                    <a:lnTo>
                      <a:pt x="267" y="51"/>
                    </a:lnTo>
                    <a:lnTo>
                      <a:pt x="254" y="43"/>
                    </a:lnTo>
                    <a:lnTo>
                      <a:pt x="239" y="37"/>
                    </a:lnTo>
                    <a:lnTo>
                      <a:pt x="224" y="30"/>
                    </a:lnTo>
                    <a:lnTo>
                      <a:pt x="208" y="27"/>
                    </a:lnTo>
                    <a:lnTo>
                      <a:pt x="208" y="0"/>
                    </a:lnTo>
                    <a:lnTo>
                      <a:pt x="179" y="0"/>
                    </a:lnTo>
                    <a:lnTo>
                      <a:pt x="179" y="65"/>
                    </a:lnTo>
                    <a:lnTo>
                      <a:pt x="179" y="65"/>
                    </a:lnTo>
                    <a:lnTo>
                      <a:pt x="190" y="65"/>
                    </a:lnTo>
                    <a:lnTo>
                      <a:pt x="203" y="68"/>
                    </a:lnTo>
                    <a:lnTo>
                      <a:pt x="213" y="70"/>
                    </a:lnTo>
                    <a:lnTo>
                      <a:pt x="224" y="74"/>
                    </a:lnTo>
                    <a:lnTo>
                      <a:pt x="234" y="79"/>
                    </a:lnTo>
                    <a:lnTo>
                      <a:pt x="244" y="85"/>
                    </a:lnTo>
                    <a:lnTo>
                      <a:pt x="252" y="91"/>
                    </a:lnTo>
                    <a:lnTo>
                      <a:pt x="260" y="98"/>
                    </a:lnTo>
                    <a:lnTo>
                      <a:pt x="267" y="106"/>
                    </a:lnTo>
                    <a:lnTo>
                      <a:pt x="275" y="116"/>
                    </a:lnTo>
                    <a:lnTo>
                      <a:pt x="279" y="124"/>
                    </a:lnTo>
                    <a:lnTo>
                      <a:pt x="284" y="134"/>
                    </a:lnTo>
                    <a:lnTo>
                      <a:pt x="288" y="145"/>
                    </a:lnTo>
                    <a:lnTo>
                      <a:pt x="292" y="157"/>
                    </a:lnTo>
                    <a:lnTo>
                      <a:pt x="293" y="168"/>
                    </a:lnTo>
                    <a:lnTo>
                      <a:pt x="293" y="179"/>
                    </a:lnTo>
                    <a:lnTo>
                      <a:pt x="293" y="179"/>
                    </a:lnTo>
                    <a:lnTo>
                      <a:pt x="293" y="191"/>
                    </a:lnTo>
                    <a:lnTo>
                      <a:pt x="292" y="202"/>
                    </a:lnTo>
                    <a:lnTo>
                      <a:pt x="288" y="213"/>
                    </a:lnTo>
                    <a:lnTo>
                      <a:pt x="284" y="223"/>
                    </a:lnTo>
                    <a:lnTo>
                      <a:pt x="279" y="233"/>
                    </a:lnTo>
                    <a:lnTo>
                      <a:pt x="275" y="243"/>
                    </a:lnTo>
                    <a:lnTo>
                      <a:pt x="267" y="252"/>
                    </a:lnTo>
                    <a:lnTo>
                      <a:pt x="260" y="260"/>
                    </a:lnTo>
                    <a:lnTo>
                      <a:pt x="252" y="268"/>
                    </a:lnTo>
                    <a:lnTo>
                      <a:pt x="244" y="274"/>
                    </a:lnTo>
                    <a:lnTo>
                      <a:pt x="234" y="280"/>
                    </a:lnTo>
                    <a:lnTo>
                      <a:pt x="224" y="285"/>
                    </a:lnTo>
                    <a:lnTo>
                      <a:pt x="213" y="289"/>
                    </a:lnTo>
                    <a:lnTo>
                      <a:pt x="203" y="291"/>
                    </a:lnTo>
                    <a:lnTo>
                      <a:pt x="190" y="293"/>
                    </a:lnTo>
                    <a:lnTo>
                      <a:pt x="179" y="294"/>
                    </a:lnTo>
                    <a:lnTo>
                      <a:pt x="179" y="358"/>
                    </a:lnTo>
                    <a:close/>
                    <a:moveTo>
                      <a:pt x="52" y="267"/>
                    </a:moveTo>
                    <a:lnTo>
                      <a:pt x="32" y="286"/>
                    </a:lnTo>
                    <a:lnTo>
                      <a:pt x="73" y="326"/>
                    </a:lnTo>
                    <a:lnTo>
                      <a:pt x="92" y="307"/>
                    </a:lnTo>
                    <a:lnTo>
                      <a:pt x="92" y="307"/>
                    </a:lnTo>
                    <a:lnTo>
                      <a:pt x="105" y="315"/>
                    </a:lnTo>
                    <a:lnTo>
                      <a:pt x="120" y="322"/>
                    </a:lnTo>
                    <a:lnTo>
                      <a:pt x="135" y="327"/>
                    </a:lnTo>
                    <a:lnTo>
                      <a:pt x="151" y="331"/>
                    </a:lnTo>
                    <a:lnTo>
                      <a:pt x="151" y="358"/>
                    </a:lnTo>
                    <a:lnTo>
                      <a:pt x="179" y="358"/>
                    </a:lnTo>
                    <a:lnTo>
                      <a:pt x="179" y="294"/>
                    </a:lnTo>
                    <a:lnTo>
                      <a:pt x="179" y="294"/>
                    </a:lnTo>
                    <a:lnTo>
                      <a:pt x="179" y="294"/>
                    </a:lnTo>
                    <a:lnTo>
                      <a:pt x="168" y="293"/>
                    </a:lnTo>
                    <a:lnTo>
                      <a:pt x="156" y="291"/>
                    </a:lnTo>
                    <a:lnTo>
                      <a:pt x="145" y="289"/>
                    </a:lnTo>
                    <a:lnTo>
                      <a:pt x="135" y="285"/>
                    </a:lnTo>
                    <a:lnTo>
                      <a:pt x="125" y="280"/>
                    </a:lnTo>
                    <a:lnTo>
                      <a:pt x="115" y="274"/>
                    </a:lnTo>
                    <a:lnTo>
                      <a:pt x="106" y="268"/>
                    </a:lnTo>
                    <a:lnTo>
                      <a:pt x="99" y="260"/>
                    </a:lnTo>
                    <a:lnTo>
                      <a:pt x="92" y="252"/>
                    </a:lnTo>
                    <a:lnTo>
                      <a:pt x="84" y="243"/>
                    </a:lnTo>
                    <a:lnTo>
                      <a:pt x="79" y="233"/>
                    </a:lnTo>
                    <a:lnTo>
                      <a:pt x="74" y="223"/>
                    </a:lnTo>
                    <a:lnTo>
                      <a:pt x="71" y="213"/>
                    </a:lnTo>
                    <a:lnTo>
                      <a:pt x="67" y="202"/>
                    </a:lnTo>
                    <a:lnTo>
                      <a:pt x="66" y="191"/>
                    </a:lnTo>
                    <a:lnTo>
                      <a:pt x="64" y="179"/>
                    </a:lnTo>
                    <a:lnTo>
                      <a:pt x="64" y="179"/>
                    </a:lnTo>
                    <a:lnTo>
                      <a:pt x="66" y="168"/>
                    </a:lnTo>
                    <a:lnTo>
                      <a:pt x="67" y="157"/>
                    </a:lnTo>
                    <a:lnTo>
                      <a:pt x="71" y="145"/>
                    </a:lnTo>
                    <a:lnTo>
                      <a:pt x="74" y="134"/>
                    </a:lnTo>
                    <a:lnTo>
                      <a:pt x="79" y="124"/>
                    </a:lnTo>
                    <a:lnTo>
                      <a:pt x="84" y="116"/>
                    </a:lnTo>
                    <a:lnTo>
                      <a:pt x="92" y="106"/>
                    </a:lnTo>
                    <a:lnTo>
                      <a:pt x="99" y="98"/>
                    </a:lnTo>
                    <a:lnTo>
                      <a:pt x="106" y="91"/>
                    </a:lnTo>
                    <a:lnTo>
                      <a:pt x="115" y="85"/>
                    </a:lnTo>
                    <a:lnTo>
                      <a:pt x="125" y="79"/>
                    </a:lnTo>
                    <a:lnTo>
                      <a:pt x="135" y="74"/>
                    </a:lnTo>
                    <a:lnTo>
                      <a:pt x="145" y="70"/>
                    </a:lnTo>
                    <a:lnTo>
                      <a:pt x="156" y="68"/>
                    </a:lnTo>
                    <a:lnTo>
                      <a:pt x="168" y="65"/>
                    </a:lnTo>
                    <a:lnTo>
                      <a:pt x="179" y="65"/>
                    </a:lnTo>
                    <a:lnTo>
                      <a:pt x="179" y="65"/>
                    </a:lnTo>
                    <a:lnTo>
                      <a:pt x="179" y="65"/>
                    </a:lnTo>
                    <a:lnTo>
                      <a:pt x="179" y="0"/>
                    </a:lnTo>
                    <a:lnTo>
                      <a:pt x="151" y="0"/>
                    </a:lnTo>
                    <a:lnTo>
                      <a:pt x="151" y="27"/>
                    </a:lnTo>
                    <a:lnTo>
                      <a:pt x="151" y="27"/>
                    </a:lnTo>
                    <a:lnTo>
                      <a:pt x="135" y="30"/>
                    </a:lnTo>
                    <a:lnTo>
                      <a:pt x="120" y="37"/>
                    </a:lnTo>
                    <a:lnTo>
                      <a:pt x="105" y="43"/>
                    </a:lnTo>
                    <a:lnTo>
                      <a:pt x="92" y="51"/>
                    </a:lnTo>
                    <a:lnTo>
                      <a:pt x="73" y="33"/>
                    </a:lnTo>
                    <a:lnTo>
                      <a:pt x="32" y="72"/>
                    </a:lnTo>
                    <a:lnTo>
                      <a:pt x="52" y="91"/>
                    </a:lnTo>
                    <a:lnTo>
                      <a:pt x="52" y="91"/>
                    </a:lnTo>
                    <a:lnTo>
                      <a:pt x="43" y="105"/>
                    </a:lnTo>
                    <a:lnTo>
                      <a:pt x="36" y="119"/>
                    </a:lnTo>
                    <a:lnTo>
                      <a:pt x="31" y="136"/>
                    </a:lnTo>
                    <a:lnTo>
                      <a:pt x="27" y="150"/>
                    </a:lnTo>
                    <a:lnTo>
                      <a:pt x="0" y="150"/>
                    </a:lnTo>
                    <a:lnTo>
                      <a:pt x="0" y="207"/>
                    </a:lnTo>
                    <a:lnTo>
                      <a:pt x="27" y="207"/>
                    </a:lnTo>
                    <a:lnTo>
                      <a:pt x="27" y="207"/>
                    </a:lnTo>
                    <a:lnTo>
                      <a:pt x="31" y="223"/>
                    </a:lnTo>
                    <a:lnTo>
                      <a:pt x="36" y="238"/>
                    </a:lnTo>
                    <a:lnTo>
                      <a:pt x="43" y="253"/>
                    </a:lnTo>
                    <a:lnTo>
                      <a:pt x="52" y="267"/>
                    </a:lnTo>
                    <a:lnTo>
                      <a:pt x="52" y="26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67" name="Freeform 14">
                <a:extLst>
                  <a:ext uri="{FF2B5EF4-FFF2-40B4-BE49-F238E27FC236}">
                    <a16:creationId xmlns:a16="http://schemas.microsoft.com/office/drawing/2014/main" id="{7F51EA14-F1A0-4BCC-8534-0244AE5F3E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33717" y="2798775"/>
                <a:ext cx="182563" cy="182563"/>
              </a:xfrm>
              <a:custGeom>
                <a:avLst/>
                <a:gdLst/>
                <a:ahLst/>
                <a:cxnLst>
                  <a:cxn ang="0">
                    <a:pos x="131" y="20"/>
                  </a:cxn>
                  <a:cxn ang="0">
                    <a:pos x="152" y="6"/>
                  </a:cxn>
                  <a:cxn ang="0">
                    <a:pos x="183" y="21"/>
                  </a:cxn>
                  <a:cxn ang="0">
                    <a:pos x="179" y="42"/>
                  </a:cxn>
                  <a:cxn ang="0">
                    <a:pos x="198" y="64"/>
                  </a:cxn>
                  <a:cxn ang="0">
                    <a:pos x="219" y="64"/>
                  </a:cxn>
                  <a:cxn ang="0">
                    <a:pos x="230" y="97"/>
                  </a:cxn>
                  <a:cxn ang="0">
                    <a:pos x="213" y="109"/>
                  </a:cxn>
                  <a:cxn ang="0">
                    <a:pos x="210" y="137"/>
                  </a:cxn>
                  <a:cxn ang="0">
                    <a:pos x="225" y="152"/>
                  </a:cxn>
                  <a:cxn ang="0">
                    <a:pos x="210" y="183"/>
                  </a:cxn>
                  <a:cxn ang="0">
                    <a:pos x="189" y="179"/>
                  </a:cxn>
                  <a:cxn ang="0">
                    <a:pos x="167" y="198"/>
                  </a:cxn>
                  <a:cxn ang="0">
                    <a:pos x="167" y="220"/>
                  </a:cxn>
                  <a:cxn ang="0">
                    <a:pos x="135" y="230"/>
                  </a:cxn>
                  <a:cxn ang="0">
                    <a:pos x="123" y="213"/>
                  </a:cxn>
                  <a:cxn ang="0">
                    <a:pos x="115" y="163"/>
                  </a:cxn>
                  <a:cxn ang="0">
                    <a:pos x="136" y="158"/>
                  </a:cxn>
                  <a:cxn ang="0">
                    <a:pos x="153" y="144"/>
                  </a:cxn>
                  <a:cxn ang="0">
                    <a:pos x="161" y="131"/>
                  </a:cxn>
                  <a:cxn ang="0">
                    <a:pos x="161" y="103"/>
                  </a:cxn>
                  <a:cxn ang="0">
                    <a:pos x="147" y="80"/>
                  </a:cxn>
                  <a:cxn ang="0">
                    <a:pos x="130" y="71"/>
                  </a:cxn>
                  <a:cxn ang="0">
                    <a:pos x="115" y="19"/>
                  </a:cxn>
                  <a:cxn ang="0">
                    <a:pos x="11" y="167"/>
                  </a:cxn>
                  <a:cxn ang="0">
                    <a:pos x="1" y="135"/>
                  </a:cxn>
                  <a:cxn ang="0">
                    <a:pos x="19" y="123"/>
                  </a:cxn>
                  <a:cxn ang="0">
                    <a:pos x="20" y="94"/>
                  </a:cxn>
                  <a:cxn ang="0">
                    <a:pos x="5" y="79"/>
                  </a:cxn>
                  <a:cxn ang="0">
                    <a:pos x="21" y="48"/>
                  </a:cxn>
                  <a:cxn ang="0">
                    <a:pos x="42" y="52"/>
                  </a:cxn>
                  <a:cxn ang="0">
                    <a:pos x="63" y="34"/>
                  </a:cxn>
                  <a:cxn ang="0">
                    <a:pos x="63" y="12"/>
                  </a:cxn>
                  <a:cxn ang="0">
                    <a:pos x="97" y="1"/>
                  </a:cxn>
                  <a:cxn ang="0">
                    <a:pos x="109" y="19"/>
                  </a:cxn>
                  <a:cxn ang="0">
                    <a:pos x="115" y="68"/>
                  </a:cxn>
                  <a:cxn ang="0">
                    <a:pos x="94" y="73"/>
                  </a:cxn>
                  <a:cxn ang="0">
                    <a:pos x="78" y="88"/>
                  </a:cxn>
                  <a:cxn ang="0">
                    <a:pos x="71" y="100"/>
                  </a:cxn>
                  <a:cxn ang="0">
                    <a:pos x="71" y="129"/>
                  </a:cxn>
                  <a:cxn ang="0">
                    <a:pos x="84" y="151"/>
                  </a:cxn>
                  <a:cxn ang="0">
                    <a:pos x="100" y="161"/>
                  </a:cxn>
                  <a:cxn ang="0">
                    <a:pos x="115" y="213"/>
                  </a:cxn>
                  <a:cxn ang="0">
                    <a:pos x="84" y="208"/>
                  </a:cxn>
                  <a:cxn ang="0">
                    <a:pos x="68" y="221"/>
                  </a:cxn>
                  <a:cxn ang="0">
                    <a:pos x="40" y="203"/>
                  </a:cxn>
                  <a:cxn ang="0">
                    <a:pos x="45" y="183"/>
                  </a:cxn>
                  <a:cxn ang="0">
                    <a:pos x="29" y="160"/>
                  </a:cxn>
                </a:cxnLst>
                <a:rect l="0" t="0" r="r" b="b"/>
                <a:pathLst>
                  <a:path w="231" h="231">
                    <a:moveTo>
                      <a:pt x="115" y="19"/>
                    </a:moveTo>
                    <a:lnTo>
                      <a:pt x="115" y="19"/>
                    </a:lnTo>
                    <a:lnTo>
                      <a:pt x="131" y="20"/>
                    </a:lnTo>
                    <a:lnTo>
                      <a:pt x="146" y="24"/>
                    </a:lnTo>
                    <a:lnTo>
                      <a:pt x="152" y="6"/>
                    </a:lnTo>
                    <a:lnTo>
                      <a:pt x="152" y="6"/>
                    </a:lnTo>
                    <a:lnTo>
                      <a:pt x="163" y="10"/>
                    </a:lnTo>
                    <a:lnTo>
                      <a:pt x="173" y="15"/>
                    </a:lnTo>
                    <a:lnTo>
                      <a:pt x="183" y="21"/>
                    </a:lnTo>
                    <a:lnTo>
                      <a:pt x="192" y="29"/>
                    </a:lnTo>
                    <a:lnTo>
                      <a:pt x="179" y="42"/>
                    </a:lnTo>
                    <a:lnTo>
                      <a:pt x="179" y="42"/>
                    </a:lnTo>
                    <a:lnTo>
                      <a:pt x="187" y="48"/>
                    </a:lnTo>
                    <a:lnTo>
                      <a:pt x="193" y="56"/>
                    </a:lnTo>
                    <a:lnTo>
                      <a:pt x="198" y="64"/>
                    </a:lnTo>
                    <a:lnTo>
                      <a:pt x="203" y="72"/>
                    </a:lnTo>
                    <a:lnTo>
                      <a:pt x="219" y="64"/>
                    </a:lnTo>
                    <a:lnTo>
                      <a:pt x="219" y="64"/>
                    </a:lnTo>
                    <a:lnTo>
                      <a:pt x="224" y="74"/>
                    </a:lnTo>
                    <a:lnTo>
                      <a:pt x="228" y="85"/>
                    </a:lnTo>
                    <a:lnTo>
                      <a:pt x="230" y="97"/>
                    </a:lnTo>
                    <a:lnTo>
                      <a:pt x="231" y="108"/>
                    </a:lnTo>
                    <a:lnTo>
                      <a:pt x="213" y="109"/>
                    </a:lnTo>
                    <a:lnTo>
                      <a:pt x="213" y="109"/>
                    </a:lnTo>
                    <a:lnTo>
                      <a:pt x="213" y="119"/>
                    </a:lnTo>
                    <a:lnTo>
                      <a:pt x="213" y="127"/>
                    </a:lnTo>
                    <a:lnTo>
                      <a:pt x="210" y="137"/>
                    </a:lnTo>
                    <a:lnTo>
                      <a:pt x="208" y="147"/>
                    </a:lnTo>
                    <a:lnTo>
                      <a:pt x="225" y="152"/>
                    </a:lnTo>
                    <a:lnTo>
                      <a:pt x="225" y="152"/>
                    </a:lnTo>
                    <a:lnTo>
                      <a:pt x="221" y="163"/>
                    </a:lnTo>
                    <a:lnTo>
                      <a:pt x="217" y="173"/>
                    </a:lnTo>
                    <a:lnTo>
                      <a:pt x="210" y="183"/>
                    </a:lnTo>
                    <a:lnTo>
                      <a:pt x="203" y="192"/>
                    </a:lnTo>
                    <a:lnTo>
                      <a:pt x="189" y="179"/>
                    </a:lnTo>
                    <a:lnTo>
                      <a:pt x="189" y="179"/>
                    </a:lnTo>
                    <a:lnTo>
                      <a:pt x="183" y="187"/>
                    </a:lnTo>
                    <a:lnTo>
                      <a:pt x="176" y="193"/>
                    </a:lnTo>
                    <a:lnTo>
                      <a:pt x="167" y="198"/>
                    </a:lnTo>
                    <a:lnTo>
                      <a:pt x="160" y="203"/>
                    </a:lnTo>
                    <a:lnTo>
                      <a:pt x="167" y="220"/>
                    </a:lnTo>
                    <a:lnTo>
                      <a:pt x="167" y="220"/>
                    </a:lnTo>
                    <a:lnTo>
                      <a:pt x="157" y="224"/>
                    </a:lnTo>
                    <a:lnTo>
                      <a:pt x="146" y="228"/>
                    </a:lnTo>
                    <a:lnTo>
                      <a:pt x="135" y="230"/>
                    </a:lnTo>
                    <a:lnTo>
                      <a:pt x="124" y="231"/>
                    </a:lnTo>
                    <a:lnTo>
                      <a:pt x="123" y="213"/>
                    </a:lnTo>
                    <a:lnTo>
                      <a:pt x="123" y="213"/>
                    </a:lnTo>
                    <a:lnTo>
                      <a:pt x="115" y="213"/>
                    </a:lnTo>
                    <a:lnTo>
                      <a:pt x="115" y="163"/>
                    </a:lnTo>
                    <a:lnTo>
                      <a:pt x="115" y="163"/>
                    </a:lnTo>
                    <a:lnTo>
                      <a:pt x="123" y="162"/>
                    </a:lnTo>
                    <a:lnTo>
                      <a:pt x="130" y="161"/>
                    </a:lnTo>
                    <a:lnTo>
                      <a:pt x="136" y="158"/>
                    </a:lnTo>
                    <a:lnTo>
                      <a:pt x="144" y="155"/>
                    </a:lnTo>
                    <a:lnTo>
                      <a:pt x="149" y="150"/>
                    </a:lnTo>
                    <a:lnTo>
                      <a:pt x="153" y="144"/>
                    </a:lnTo>
                    <a:lnTo>
                      <a:pt x="157" y="137"/>
                    </a:lnTo>
                    <a:lnTo>
                      <a:pt x="161" y="131"/>
                    </a:lnTo>
                    <a:lnTo>
                      <a:pt x="161" y="131"/>
                    </a:lnTo>
                    <a:lnTo>
                      <a:pt x="162" y="121"/>
                    </a:lnTo>
                    <a:lnTo>
                      <a:pt x="162" y="113"/>
                    </a:lnTo>
                    <a:lnTo>
                      <a:pt x="161" y="103"/>
                    </a:lnTo>
                    <a:lnTo>
                      <a:pt x="158" y="94"/>
                    </a:lnTo>
                    <a:lnTo>
                      <a:pt x="153" y="87"/>
                    </a:lnTo>
                    <a:lnTo>
                      <a:pt x="147" y="80"/>
                    </a:lnTo>
                    <a:lnTo>
                      <a:pt x="140" y="74"/>
                    </a:lnTo>
                    <a:lnTo>
                      <a:pt x="130" y="71"/>
                    </a:lnTo>
                    <a:lnTo>
                      <a:pt x="130" y="71"/>
                    </a:lnTo>
                    <a:lnTo>
                      <a:pt x="123" y="69"/>
                    </a:lnTo>
                    <a:lnTo>
                      <a:pt x="115" y="68"/>
                    </a:lnTo>
                    <a:lnTo>
                      <a:pt x="115" y="19"/>
                    </a:lnTo>
                    <a:close/>
                    <a:moveTo>
                      <a:pt x="29" y="160"/>
                    </a:moveTo>
                    <a:lnTo>
                      <a:pt x="11" y="167"/>
                    </a:lnTo>
                    <a:lnTo>
                      <a:pt x="11" y="167"/>
                    </a:lnTo>
                    <a:lnTo>
                      <a:pt x="8" y="157"/>
                    </a:lnTo>
                    <a:lnTo>
                      <a:pt x="4" y="146"/>
                    </a:lnTo>
                    <a:lnTo>
                      <a:pt x="1" y="135"/>
                    </a:lnTo>
                    <a:lnTo>
                      <a:pt x="0" y="124"/>
                    </a:lnTo>
                    <a:lnTo>
                      <a:pt x="19" y="123"/>
                    </a:lnTo>
                    <a:lnTo>
                      <a:pt x="19" y="123"/>
                    </a:lnTo>
                    <a:lnTo>
                      <a:pt x="17" y="114"/>
                    </a:lnTo>
                    <a:lnTo>
                      <a:pt x="19" y="104"/>
                    </a:lnTo>
                    <a:lnTo>
                      <a:pt x="20" y="94"/>
                    </a:lnTo>
                    <a:lnTo>
                      <a:pt x="24" y="85"/>
                    </a:lnTo>
                    <a:lnTo>
                      <a:pt x="5" y="79"/>
                    </a:lnTo>
                    <a:lnTo>
                      <a:pt x="5" y="79"/>
                    </a:lnTo>
                    <a:lnTo>
                      <a:pt x="10" y="68"/>
                    </a:lnTo>
                    <a:lnTo>
                      <a:pt x="15" y="58"/>
                    </a:lnTo>
                    <a:lnTo>
                      <a:pt x="21" y="48"/>
                    </a:lnTo>
                    <a:lnTo>
                      <a:pt x="29" y="40"/>
                    </a:lnTo>
                    <a:lnTo>
                      <a:pt x="42" y="52"/>
                    </a:lnTo>
                    <a:lnTo>
                      <a:pt x="42" y="52"/>
                    </a:lnTo>
                    <a:lnTo>
                      <a:pt x="48" y="45"/>
                    </a:lnTo>
                    <a:lnTo>
                      <a:pt x="56" y="38"/>
                    </a:lnTo>
                    <a:lnTo>
                      <a:pt x="63" y="34"/>
                    </a:lnTo>
                    <a:lnTo>
                      <a:pt x="72" y="29"/>
                    </a:lnTo>
                    <a:lnTo>
                      <a:pt x="63" y="12"/>
                    </a:lnTo>
                    <a:lnTo>
                      <a:pt x="63" y="12"/>
                    </a:lnTo>
                    <a:lnTo>
                      <a:pt x="74" y="8"/>
                    </a:lnTo>
                    <a:lnTo>
                      <a:pt x="85" y="4"/>
                    </a:lnTo>
                    <a:lnTo>
                      <a:pt x="97" y="1"/>
                    </a:lnTo>
                    <a:lnTo>
                      <a:pt x="108" y="0"/>
                    </a:lnTo>
                    <a:lnTo>
                      <a:pt x="109" y="19"/>
                    </a:lnTo>
                    <a:lnTo>
                      <a:pt x="109" y="19"/>
                    </a:lnTo>
                    <a:lnTo>
                      <a:pt x="115" y="19"/>
                    </a:lnTo>
                    <a:lnTo>
                      <a:pt x="115" y="68"/>
                    </a:lnTo>
                    <a:lnTo>
                      <a:pt x="115" y="68"/>
                    </a:lnTo>
                    <a:lnTo>
                      <a:pt x="108" y="69"/>
                    </a:lnTo>
                    <a:lnTo>
                      <a:pt x="102" y="71"/>
                    </a:lnTo>
                    <a:lnTo>
                      <a:pt x="94" y="73"/>
                    </a:lnTo>
                    <a:lnTo>
                      <a:pt x="88" y="77"/>
                    </a:lnTo>
                    <a:lnTo>
                      <a:pt x="83" y="82"/>
                    </a:lnTo>
                    <a:lnTo>
                      <a:pt x="78" y="88"/>
                    </a:lnTo>
                    <a:lnTo>
                      <a:pt x="74" y="94"/>
                    </a:lnTo>
                    <a:lnTo>
                      <a:pt x="71" y="100"/>
                    </a:lnTo>
                    <a:lnTo>
                      <a:pt x="71" y="100"/>
                    </a:lnTo>
                    <a:lnTo>
                      <a:pt x="68" y="110"/>
                    </a:lnTo>
                    <a:lnTo>
                      <a:pt x="68" y="120"/>
                    </a:lnTo>
                    <a:lnTo>
                      <a:pt x="71" y="129"/>
                    </a:lnTo>
                    <a:lnTo>
                      <a:pt x="73" y="137"/>
                    </a:lnTo>
                    <a:lnTo>
                      <a:pt x="78" y="145"/>
                    </a:lnTo>
                    <a:lnTo>
                      <a:pt x="84" y="151"/>
                    </a:lnTo>
                    <a:lnTo>
                      <a:pt x="92" y="157"/>
                    </a:lnTo>
                    <a:lnTo>
                      <a:pt x="100" y="161"/>
                    </a:lnTo>
                    <a:lnTo>
                      <a:pt x="100" y="161"/>
                    </a:lnTo>
                    <a:lnTo>
                      <a:pt x="108" y="162"/>
                    </a:lnTo>
                    <a:lnTo>
                      <a:pt x="115" y="163"/>
                    </a:lnTo>
                    <a:lnTo>
                      <a:pt x="115" y="213"/>
                    </a:lnTo>
                    <a:lnTo>
                      <a:pt x="115" y="213"/>
                    </a:lnTo>
                    <a:lnTo>
                      <a:pt x="100" y="212"/>
                    </a:lnTo>
                    <a:lnTo>
                      <a:pt x="84" y="208"/>
                    </a:lnTo>
                    <a:lnTo>
                      <a:pt x="79" y="226"/>
                    </a:lnTo>
                    <a:lnTo>
                      <a:pt x="79" y="226"/>
                    </a:lnTo>
                    <a:lnTo>
                      <a:pt x="68" y="221"/>
                    </a:lnTo>
                    <a:lnTo>
                      <a:pt x="58" y="216"/>
                    </a:lnTo>
                    <a:lnTo>
                      <a:pt x="48" y="210"/>
                    </a:lnTo>
                    <a:lnTo>
                      <a:pt x="40" y="203"/>
                    </a:lnTo>
                    <a:lnTo>
                      <a:pt x="52" y="189"/>
                    </a:lnTo>
                    <a:lnTo>
                      <a:pt x="52" y="189"/>
                    </a:lnTo>
                    <a:lnTo>
                      <a:pt x="45" y="183"/>
                    </a:lnTo>
                    <a:lnTo>
                      <a:pt x="38" y="176"/>
                    </a:lnTo>
                    <a:lnTo>
                      <a:pt x="34" y="168"/>
                    </a:lnTo>
                    <a:lnTo>
                      <a:pt x="29" y="160"/>
                    </a:lnTo>
                    <a:lnTo>
                      <a:pt x="29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68" name="Freeform 15">
                <a:extLst>
                  <a:ext uri="{FF2B5EF4-FFF2-40B4-BE49-F238E27FC236}">
                    <a16:creationId xmlns:a16="http://schemas.microsoft.com/office/drawing/2014/main" id="{BA91E118-1905-46E2-8377-4186A80F70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28955" y="2589225"/>
                <a:ext cx="190500" cy="190500"/>
              </a:xfrm>
              <a:custGeom>
                <a:avLst/>
                <a:gdLst/>
                <a:ahLst/>
                <a:cxnLst>
                  <a:cxn ang="0">
                    <a:pos x="131" y="0"/>
                  </a:cxn>
                  <a:cxn ang="0">
                    <a:pos x="170" y="10"/>
                  </a:cxn>
                  <a:cxn ang="0">
                    <a:pos x="163" y="47"/>
                  </a:cxn>
                  <a:cxn ang="0">
                    <a:pos x="186" y="65"/>
                  </a:cxn>
                  <a:cxn ang="0">
                    <a:pos x="222" y="53"/>
                  </a:cxn>
                  <a:cxn ang="0">
                    <a:pos x="234" y="76"/>
                  </a:cxn>
                  <a:cxn ang="0">
                    <a:pos x="204" y="107"/>
                  </a:cxn>
                  <a:cxn ang="0">
                    <a:pos x="205" y="127"/>
                  </a:cxn>
                  <a:cxn ang="0">
                    <a:pos x="236" y="157"/>
                  </a:cxn>
                  <a:cxn ang="0">
                    <a:pos x="225" y="180"/>
                  </a:cxn>
                  <a:cxn ang="0">
                    <a:pos x="182" y="178"/>
                  </a:cxn>
                  <a:cxn ang="0">
                    <a:pos x="168" y="190"/>
                  </a:cxn>
                  <a:cxn ang="0">
                    <a:pos x="151" y="199"/>
                  </a:cxn>
                  <a:cxn ang="0">
                    <a:pos x="154" y="236"/>
                  </a:cxn>
                  <a:cxn ang="0">
                    <a:pos x="121" y="240"/>
                  </a:cxn>
                  <a:cxn ang="0">
                    <a:pos x="134" y="189"/>
                  </a:cxn>
                  <a:cxn ang="0">
                    <a:pos x="158" y="179"/>
                  </a:cxn>
                  <a:cxn ang="0">
                    <a:pos x="184" y="148"/>
                  </a:cxn>
                  <a:cxn ang="0">
                    <a:pos x="191" y="109"/>
                  </a:cxn>
                  <a:cxn ang="0">
                    <a:pos x="182" y="85"/>
                  </a:cxn>
                  <a:cxn ang="0">
                    <a:pos x="160" y="62"/>
                  </a:cxn>
                  <a:cxn ang="0">
                    <a:pos x="131" y="50"/>
                  </a:cxn>
                  <a:cxn ang="0">
                    <a:pos x="121" y="34"/>
                  </a:cxn>
                  <a:cxn ang="0">
                    <a:pos x="121" y="240"/>
                  </a:cxn>
                  <a:cxn ang="0">
                    <a:pos x="114" y="204"/>
                  </a:cxn>
                  <a:cxn ang="0">
                    <a:pos x="95" y="200"/>
                  </a:cxn>
                  <a:cxn ang="0">
                    <a:pos x="60" y="224"/>
                  </a:cxn>
                  <a:cxn ang="0">
                    <a:pos x="39" y="208"/>
                  </a:cxn>
                  <a:cxn ang="0">
                    <a:pos x="51" y="167"/>
                  </a:cxn>
                  <a:cxn ang="0">
                    <a:pos x="42" y="149"/>
                  </a:cxn>
                  <a:cxn ang="0">
                    <a:pos x="37" y="131"/>
                  </a:cxn>
                  <a:cxn ang="0">
                    <a:pos x="0" y="122"/>
                  </a:cxn>
                  <a:cxn ang="0">
                    <a:pos x="6" y="83"/>
                  </a:cxn>
                  <a:cxn ang="0">
                    <a:pos x="43" y="85"/>
                  </a:cxn>
                  <a:cxn ang="0">
                    <a:pos x="60" y="62"/>
                  </a:cxn>
                  <a:cxn ang="0">
                    <a:pos x="42" y="27"/>
                  </a:cxn>
                  <a:cxn ang="0">
                    <a:pos x="78" y="7"/>
                  </a:cxn>
                  <a:cxn ang="0">
                    <a:pos x="105" y="37"/>
                  </a:cxn>
                  <a:cxn ang="0">
                    <a:pos x="121" y="49"/>
                  </a:cxn>
                  <a:cxn ang="0">
                    <a:pos x="95" y="54"/>
                  </a:cxn>
                  <a:cxn ang="0">
                    <a:pos x="63" y="79"/>
                  </a:cxn>
                  <a:cxn ang="0">
                    <a:pos x="51" y="117"/>
                  </a:cxn>
                  <a:cxn ang="0">
                    <a:pos x="55" y="144"/>
                  </a:cxn>
                  <a:cxn ang="0">
                    <a:pos x="73" y="172"/>
                  </a:cxn>
                  <a:cxn ang="0">
                    <a:pos x="100" y="186"/>
                  </a:cxn>
                  <a:cxn ang="0">
                    <a:pos x="121" y="240"/>
                  </a:cxn>
                </a:cxnLst>
                <a:rect l="0" t="0" r="r" b="b"/>
                <a:pathLst>
                  <a:path w="240" h="240">
                    <a:moveTo>
                      <a:pt x="128" y="36"/>
                    </a:moveTo>
                    <a:lnTo>
                      <a:pt x="131" y="0"/>
                    </a:lnTo>
                    <a:lnTo>
                      <a:pt x="131" y="0"/>
                    </a:lnTo>
                    <a:lnTo>
                      <a:pt x="145" y="1"/>
                    </a:lnTo>
                    <a:lnTo>
                      <a:pt x="157" y="5"/>
                    </a:lnTo>
                    <a:lnTo>
                      <a:pt x="170" y="10"/>
                    </a:lnTo>
                    <a:lnTo>
                      <a:pt x="182" y="16"/>
                    </a:lnTo>
                    <a:lnTo>
                      <a:pt x="163" y="47"/>
                    </a:lnTo>
                    <a:lnTo>
                      <a:pt x="163" y="47"/>
                    </a:lnTo>
                    <a:lnTo>
                      <a:pt x="172" y="52"/>
                    </a:lnTo>
                    <a:lnTo>
                      <a:pt x="178" y="58"/>
                    </a:lnTo>
                    <a:lnTo>
                      <a:pt x="186" y="65"/>
                    </a:lnTo>
                    <a:lnTo>
                      <a:pt x="191" y="73"/>
                    </a:lnTo>
                    <a:lnTo>
                      <a:pt x="222" y="53"/>
                    </a:lnTo>
                    <a:lnTo>
                      <a:pt x="222" y="53"/>
                    </a:lnTo>
                    <a:lnTo>
                      <a:pt x="228" y="64"/>
                    </a:lnTo>
                    <a:lnTo>
                      <a:pt x="234" y="76"/>
                    </a:lnTo>
                    <a:lnTo>
                      <a:pt x="234" y="76"/>
                    </a:lnTo>
                    <a:lnTo>
                      <a:pt x="238" y="90"/>
                    </a:lnTo>
                    <a:lnTo>
                      <a:pt x="240" y="102"/>
                    </a:lnTo>
                    <a:lnTo>
                      <a:pt x="204" y="107"/>
                    </a:lnTo>
                    <a:lnTo>
                      <a:pt x="204" y="107"/>
                    </a:lnTo>
                    <a:lnTo>
                      <a:pt x="205" y="117"/>
                    </a:lnTo>
                    <a:lnTo>
                      <a:pt x="205" y="127"/>
                    </a:lnTo>
                    <a:lnTo>
                      <a:pt x="204" y="136"/>
                    </a:lnTo>
                    <a:lnTo>
                      <a:pt x="202" y="146"/>
                    </a:lnTo>
                    <a:lnTo>
                      <a:pt x="236" y="157"/>
                    </a:lnTo>
                    <a:lnTo>
                      <a:pt x="236" y="157"/>
                    </a:lnTo>
                    <a:lnTo>
                      <a:pt x="231" y="169"/>
                    </a:lnTo>
                    <a:lnTo>
                      <a:pt x="225" y="180"/>
                    </a:lnTo>
                    <a:lnTo>
                      <a:pt x="218" y="193"/>
                    </a:lnTo>
                    <a:lnTo>
                      <a:pt x="208" y="203"/>
                    </a:lnTo>
                    <a:lnTo>
                      <a:pt x="182" y="178"/>
                    </a:lnTo>
                    <a:lnTo>
                      <a:pt x="182" y="178"/>
                    </a:lnTo>
                    <a:lnTo>
                      <a:pt x="176" y="184"/>
                    </a:lnTo>
                    <a:lnTo>
                      <a:pt x="168" y="190"/>
                    </a:lnTo>
                    <a:lnTo>
                      <a:pt x="160" y="195"/>
                    </a:lnTo>
                    <a:lnTo>
                      <a:pt x="151" y="199"/>
                    </a:lnTo>
                    <a:lnTo>
                      <a:pt x="151" y="199"/>
                    </a:lnTo>
                    <a:lnTo>
                      <a:pt x="163" y="232"/>
                    </a:lnTo>
                    <a:lnTo>
                      <a:pt x="163" y="232"/>
                    </a:lnTo>
                    <a:lnTo>
                      <a:pt x="154" y="236"/>
                    </a:lnTo>
                    <a:lnTo>
                      <a:pt x="142" y="238"/>
                    </a:lnTo>
                    <a:lnTo>
                      <a:pt x="131" y="240"/>
                    </a:lnTo>
                    <a:lnTo>
                      <a:pt x="121" y="240"/>
                    </a:lnTo>
                    <a:lnTo>
                      <a:pt x="121" y="190"/>
                    </a:lnTo>
                    <a:lnTo>
                      <a:pt x="121" y="190"/>
                    </a:lnTo>
                    <a:lnTo>
                      <a:pt x="134" y="189"/>
                    </a:lnTo>
                    <a:lnTo>
                      <a:pt x="146" y="185"/>
                    </a:lnTo>
                    <a:lnTo>
                      <a:pt x="146" y="185"/>
                    </a:lnTo>
                    <a:lnTo>
                      <a:pt x="158" y="179"/>
                    </a:lnTo>
                    <a:lnTo>
                      <a:pt x="170" y="170"/>
                    </a:lnTo>
                    <a:lnTo>
                      <a:pt x="178" y="161"/>
                    </a:lnTo>
                    <a:lnTo>
                      <a:pt x="184" y="148"/>
                    </a:lnTo>
                    <a:lnTo>
                      <a:pt x="189" y="136"/>
                    </a:lnTo>
                    <a:lnTo>
                      <a:pt x="191" y="122"/>
                    </a:lnTo>
                    <a:lnTo>
                      <a:pt x="191" y="109"/>
                    </a:lnTo>
                    <a:lnTo>
                      <a:pt x="187" y="95"/>
                    </a:lnTo>
                    <a:lnTo>
                      <a:pt x="187" y="95"/>
                    </a:lnTo>
                    <a:lnTo>
                      <a:pt x="182" y="85"/>
                    </a:lnTo>
                    <a:lnTo>
                      <a:pt x="176" y="75"/>
                    </a:lnTo>
                    <a:lnTo>
                      <a:pt x="168" y="68"/>
                    </a:lnTo>
                    <a:lnTo>
                      <a:pt x="160" y="62"/>
                    </a:lnTo>
                    <a:lnTo>
                      <a:pt x="151" y="57"/>
                    </a:lnTo>
                    <a:lnTo>
                      <a:pt x="141" y="53"/>
                    </a:lnTo>
                    <a:lnTo>
                      <a:pt x="131" y="50"/>
                    </a:lnTo>
                    <a:lnTo>
                      <a:pt x="121" y="49"/>
                    </a:lnTo>
                    <a:lnTo>
                      <a:pt x="121" y="34"/>
                    </a:lnTo>
                    <a:lnTo>
                      <a:pt x="121" y="34"/>
                    </a:lnTo>
                    <a:lnTo>
                      <a:pt x="128" y="36"/>
                    </a:lnTo>
                    <a:lnTo>
                      <a:pt x="128" y="36"/>
                    </a:lnTo>
                    <a:close/>
                    <a:moveTo>
                      <a:pt x="121" y="240"/>
                    </a:moveTo>
                    <a:lnTo>
                      <a:pt x="121" y="240"/>
                    </a:lnTo>
                    <a:lnTo>
                      <a:pt x="110" y="240"/>
                    </a:lnTo>
                    <a:lnTo>
                      <a:pt x="114" y="204"/>
                    </a:lnTo>
                    <a:lnTo>
                      <a:pt x="114" y="204"/>
                    </a:lnTo>
                    <a:lnTo>
                      <a:pt x="104" y="203"/>
                    </a:lnTo>
                    <a:lnTo>
                      <a:pt x="95" y="200"/>
                    </a:lnTo>
                    <a:lnTo>
                      <a:pt x="87" y="196"/>
                    </a:lnTo>
                    <a:lnTo>
                      <a:pt x="78" y="193"/>
                    </a:lnTo>
                    <a:lnTo>
                      <a:pt x="60" y="224"/>
                    </a:lnTo>
                    <a:lnTo>
                      <a:pt x="60" y="224"/>
                    </a:lnTo>
                    <a:lnTo>
                      <a:pt x="48" y="216"/>
                    </a:lnTo>
                    <a:lnTo>
                      <a:pt x="39" y="208"/>
                    </a:lnTo>
                    <a:lnTo>
                      <a:pt x="29" y="198"/>
                    </a:lnTo>
                    <a:lnTo>
                      <a:pt x="20" y="186"/>
                    </a:lnTo>
                    <a:lnTo>
                      <a:pt x="51" y="167"/>
                    </a:lnTo>
                    <a:lnTo>
                      <a:pt x="51" y="167"/>
                    </a:lnTo>
                    <a:lnTo>
                      <a:pt x="46" y="158"/>
                    </a:lnTo>
                    <a:lnTo>
                      <a:pt x="42" y="149"/>
                    </a:lnTo>
                    <a:lnTo>
                      <a:pt x="42" y="149"/>
                    </a:lnTo>
                    <a:lnTo>
                      <a:pt x="39" y="141"/>
                    </a:lnTo>
                    <a:lnTo>
                      <a:pt x="37" y="131"/>
                    </a:lnTo>
                    <a:lnTo>
                      <a:pt x="1" y="137"/>
                    </a:lnTo>
                    <a:lnTo>
                      <a:pt x="1" y="137"/>
                    </a:lnTo>
                    <a:lnTo>
                      <a:pt x="0" y="122"/>
                    </a:lnTo>
                    <a:lnTo>
                      <a:pt x="0" y="109"/>
                    </a:lnTo>
                    <a:lnTo>
                      <a:pt x="3" y="96"/>
                    </a:lnTo>
                    <a:lnTo>
                      <a:pt x="6" y="83"/>
                    </a:lnTo>
                    <a:lnTo>
                      <a:pt x="40" y="94"/>
                    </a:lnTo>
                    <a:lnTo>
                      <a:pt x="40" y="94"/>
                    </a:lnTo>
                    <a:lnTo>
                      <a:pt x="43" y="85"/>
                    </a:lnTo>
                    <a:lnTo>
                      <a:pt x="48" y="76"/>
                    </a:lnTo>
                    <a:lnTo>
                      <a:pt x="53" y="69"/>
                    </a:lnTo>
                    <a:lnTo>
                      <a:pt x="60" y="62"/>
                    </a:lnTo>
                    <a:lnTo>
                      <a:pt x="34" y="37"/>
                    </a:lnTo>
                    <a:lnTo>
                      <a:pt x="34" y="37"/>
                    </a:lnTo>
                    <a:lnTo>
                      <a:pt x="42" y="27"/>
                    </a:lnTo>
                    <a:lnTo>
                      <a:pt x="53" y="20"/>
                    </a:lnTo>
                    <a:lnTo>
                      <a:pt x="64" y="12"/>
                    </a:lnTo>
                    <a:lnTo>
                      <a:pt x="78" y="7"/>
                    </a:lnTo>
                    <a:lnTo>
                      <a:pt x="90" y="41"/>
                    </a:lnTo>
                    <a:lnTo>
                      <a:pt x="90" y="41"/>
                    </a:lnTo>
                    <a:lnTo>
                      <a:pt x="105" y="37"/>
                    </a:lnTo>
                    <a:lnTo>
                      <a:pt x="121" y="34"/>
                    </a:lnTo>
                    <a:lnTo>
                      <a:pt x="121" y="49"/>
                    </a:lnTo>
                    <a:lnTo>
                      <a:pt x="121" y="49"/>
                    </a:lnTo>
                    <a:lnTo>
                      <a:pt x="108" y="50"/>
                    </a:lnTo>
                    <a:lnTo>
                      <a:pt x="95" y="54"/>
                    </a:lnTo>
                    <a:lnTo>
                      <a:pt x="95" y="54"/>
                    </a:lnTo>
                    <a:lnTo>
                      <a:pt x="83" y="60"/>
                    </a:lnTo>
                    <a:lnTo>
                      <a:pt x="72" y="69"/>
                    </a:lnTo>
                    <a:lnTo>
                      <a:pt x="63" y="79"/>
                    </a:lnTo>
                    <a:lnTo>
                      <a:pt x="57" y="91"/>
                    </a:lnTo>
                    <a:lnTo>
                      <a:pt x="52" y="104"/>
                    </a:lnTo>
                    <a:lnTo>
                      <a:pt x="51" y="117"/>
                    </a:lnTo>
                    <a:lnTo>
                      <a:pt x="51" y="131"/>
                    </a:lnTo>
                    <a:lnTo>
                      <a:pt x="55" y="144"/>
                    </a:lnTo>
                    <a:lnTo>
                      <a:pt x="55" y="144"/>
                    </a:lnTo>
                    <a:lnTo>
                      <a:pt x="60" y="154"/>
                    </a:lnTo>
                    <a:lnTo>
                      <a:pt x="66" y="163"/>
                    </a:lnTo>
                    <a:lnTo>
                      <a:pt x="73" y="172"/>
                    </a:lnTo>
                    <a:lnTo>
                      <a:pt x="82" y="178"/>
                    </a:lnTo>
                    <a:lnTo>
                      <a:pt x="90" y="183"/>
                    </a:lnTo>
                    <a:lnTo>
                      <a:pt x="100" y="186"/>
                    </a:lnTo>
                    <a:lnTo>
                      <a:pt x="110" y="189"/>
                    </a:lnTo>
                    <a:lnTo>
                      <a:pt x="121" y="190"/>
                    </a:lnTo>
                    <a:lnTo>
                      <a:pt x="121" y="24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3A68E91-F2B9-47FC-BA11-2285CE043C3F}"/>
              </a:ext>
            </a:extLst>
          </p:cNvPr>
          <p:cNvGrpSpPr/>
          <p:nvPr/>
        </p:nvGrpSpPr>
        <p:grpSpPr>
          <a:xfrm>
            <a:off x="5240090" y="3019866"/>
            <a:ext cx="758856" cy="758856"/>
            <a:chOff x="5240090" y="2869738"/>
            <a:chExt cx="758856" cy="758856"/>
          </a:xfrm>
        </p:grpSpPr>
        <p:sp>
          <p:nvSpPr>
            <p:cNvPr id="8" name="Oval 7"/>
            <p:cNvSpPr/>
            <p:nvPr/>
          </p:nvSpPr>
          <p:spPr>
            <a:xfrm>
              <a:off x="5240090" y="2869738"/>
              <a:ext cx="758856" cy="7588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19">
              <a:extLst>
                <a:ext uri="{FF2B5EF4-FFF2-40B4-BE49-F238E27FC236}">
                  <a16:creationId xmlns:a16="http://schemas.microsoft.com/office/drawing/2014/main" id="{6F54938D-8CBC-4B8F-A11B-DA1247737FF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376554" y="3053717"/>
              <a:ext cx="485929" cy="390899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4FCFC13-B48C-4ECF-BCD2-48B374BEBE1E}"/>
              </a:ext>
            </a:extLst>
          </p:cNvPr>
          <p:cNvGrpSpPr/>
          <p:nvPr/>
        </p:nvGrpSpPr>
        <p:grpSpPr>
          <a:xfrm>
            <a:off x="5240090" y="1172430"/>
            <a:ext cx="758856" cy="758856"/>
            <a:chOff x="5240090" y="967710"/>
            <a:chExt cx="758856" cy="758856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4F36CC8-B5C7-4985-BC5C-C93353C695E8}"/>
                </a:ext>
              </a:extLst>
            </p:cNvPr>
            <p:cNvSpPr/>
            <p:nvPr/>
          </p:nvSpPr>
          <p:spPr>
            <a:xfrm>
              <a:off x="5240090" y="967710"/>
              <a:ext cx="758856" cy="75885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275AADEE-29B1-412D-A3E2-B1092E936D8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99271" y="1179436"/>
              <a:ext cx="440495" cy="335405"/>
              <a:chOff x="2070649" y="1631036"/>
              <a:chExt cx="723379" cy="550800"/>
            </a:xfrm>
            <a:solidFill>
              <a:schemeClr val="bg1"/>
            </a:solidFill>
          </p:grpSpPr>
          <p:sp>
            <p:nvSpPr>
              <p:cNvPr id="71" name="Oval 35">
                <a:extLst>
                  <a:ext uri="{FF2B5EF4-FFF2-40B4-BE49-F238E27FC236}">
                    <a16:creationId xmlns:a16="http://schemas.microsoft.com/office/drawing/2014/main" id="{E42FF870-30C0-4092-99DE-83C54FB37D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2" name="Freeform 36">
                <a:extLst>
                  <a:ext uri="{FF2B5EF4-FFF2-40B4-BE49-F238E27FC236}">
                    <a16:creationId xmlns:a16="http://schemas.microsoft.com/office/drawing/2014/main" id="{358C6B6B-DCF8-4595-BBBD-9C7D3A0FAA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8712" y="1877485"/>
                <a:ext cx="405640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3" name="Freeform 37">
                <a:extLst>
                  <a:ext uri="{FF2B5EF4-FFF2-40B4-BE49-F238E27FC236}">
                    <a16:creationId xmlns:a16="http://schemas.microsoft.com/office/drawing/2014/main" id="{37122230-B09C-4AC4-9256-CCC8796B0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7744" y="1765389"/>
                <a:ext cx="549186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4" name="Freeform 38">
                <a:extLst>
                  <a:ext uri="{FF2B5EF4-FFF2-40B4-BE49-F238E27FC236}">
                    <a16:creationId xmlns:a16="http://schemas.microsoft.com/office/drawing/2014/main" id="{1ED7DF69-D136-47B2-A8B1-A9CEEEB270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0F1956A-4F97-47A9-89AB-C80E99100B6F}"/>
              </a:ext>
            </a:extLst>
          </p:cNvPr>
          <p:cNvGrpSpPr/>
          <p:nvPr/>
        </p:nvGrpSpPr>
        <p:grpSpPr>
          <a:xfrm>
            <a:off x="5264226" y="5763724"/>
            <a:ext cx="710584" cy="710584"/>
            <a:chOff x="5264226" y="5722780"/>
            <a:chExt cx="710584" cy="710584"/>
          </a:xfrm>
        </p:grpSpPr>
        <p:sp>
          <p:nvSpPr>
            <p:cNvPr id="30" name="Oval 29"/>
            <p:cNvSpPr/>
            <p:nvPr/>
          </p:nvSpPr>
          <p:spPr>
            <a:xfrm>
              <a:off x="5264226" y="5722780"/>
              <a:ext cx="710584" cy="710584"/>
            </a:xfrm>
            <a:prstGeom prst="ellipse">
              <a:avLst/>
            </a:prstGeom>
            <a:solidFill>
              <a:srgbClr val="902B2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CDAD8E1D-A72A-4FC1-9E03-B6D45CFAC6B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99378" y="5907786"/>
              <a:ext cx="440281" cy="340572"/>
              <a:chOff x="3727889" y="-113301"/>
              <a:chExt cx="548381" cy="424189"/>
            </a:xfrm>
            <a:solidFill>
              <a:schemeClr val="bg1"/>
            </a:solidFill>
          </p:grpSpPr>
          <p:sp>
            <p:nvSpPr>
              <p:cNvPr id="76" name="Oval 43">
                <a:extLst>
                  <a:ext uri="{FF2B5EF4-FFF2-40B4-BE49-F238E27FC236}">
                    <a16:creationId xmlns:a16="http://schemas.microsoft.com/office/drawing/2014/main" id="{3EBC99C0-AF99-4738-AA77-85B3250E6A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4500" y="47987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7" name="Freeform 44">
                <a:extLst>
                  <a:ext uri="{FF2B5EF4-FFF2-40B4-BE49-F238E27FC236}">
                    <a16:creationId xmlns:a16="http://schemas.microsoft.com/office/drawing/2014/main" id="{03619DE9-98F8-424F-B637-E2E1AB1617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2402" y="-20560"/>
                <a:ext cx="98386" cy="238707"/>
              </a:xfrm>
              <a:custGeom>
                <a:avLst/>
                <a:gdLst>
                  <a:gd name="T0" fmla="*/ 34 w 52"/>
                  <a:gd name="T1" fmla="*/ 61 h 125"/>
                  <a:gd name="T2" fmla="*/ 0 w 52"/>
                  <a:gd name="T3" fmla="*/ 112 h 125"/>
                  <a:gd name="T4" fmla="*/ 15 w 52"/>
                  <a:gd name="T5" fmla="*/ 125 h 125"/>
                  <a:gd name="T6" fmla="*/ 52 w 52"/>
                  <a:gd name="T7" fmla="*/ 61 h 125"/>
                  <a:gd name="T8" fmla="*/ 18 w 52"/>
                  <a:gd name="T9" fmla="*/ 0 h 125"/>
                  <a:gd name="T10" fmla="*/ 4 w 52"/>
                  <a:gd name="T11" fmla="*/ 12 h 125"/>
                  <a:gd name="T12" fmla="*/ 34 w 52"/>
                  <a:gd name="T13" fmla="*/ 6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34" y="61"/>
                    </a:moveTo>
                    <a:cubicBezTo>
                      <a:pt x="34" y="84"/>
                      <a:pt x="20" y="104"/>
                      <a:pt x="0" y="112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37" y="113"/>
                      <a:pt x="52" y="89"/>
                      <a:pt x="52" y="61"/>
                    </a:cubicBezTo>
                    <a:cubicBezTo>
                      <a:pt x="52" y="35"/>
                      <a:pt x="39" y="13"/>
                      <a:pt x="18" y="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2" y="21"/>
                      <a:pt x="34" y="40"/>
                      <a:pt x="3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8" name="Freeform 45">
                <a:extLst>
                  <a:ext uri="{FF2B5EF4-FFF2-40B4-BE49-F238E27FC236}">
                    <a16:creationId xmlns:a16="http://schemas.microsoft.com/office/drawing/2014/main" id="{3919ACAE-C158-4FAE-966B-9014939B4D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3208" y="-62495"/>
                <a:ext cx="114515" cy="322577"/>
              </a:xfrm>
              <a:custGeom>
                <a:avLst/>
                <a:gdLst>
                  <a:gd name="T0" fmla="*/ 40 w 60"/>
                  <a:gd name="T1" fmla="*/ 83 h 169"/>
                  <a:gd name="T2" fmla="*/ 0 w 60"/>
                  <a:gd name="T3" fmla="*/ 155 h 169"/>
                  <a:gd name="T4" fmla="*/ 15 w 60"/>
                  <a:gd name="T5" fmla="*/ 169 h 169"/>
                  <a:gd name="T6" fmla="*/ 60 w 60"/>
                  <a:gd name="T7" fmla="*/ 83 h 169"/>
                  <a:gd name="T8" fmla="*/ 19 w 60"/>
                  <a:gd name="T9" fmla="*/ 0 h 169"/>
                  <a:gd name="T10" fmla="*/ 3 w 60"/>
                  <a:gd name="T11" fmla="*/ 14 h 169"/>
                  <a:gd name="T12" fmla="*/ 40 w 60"/>
                  <a:gd name="T13" fmla="*/ 8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69">
                    <a:moveTo>
                      <a:pt x="40" y="83"/>
                    </a:moveTo>
                    <a:cubicBezTo>
                      <a:pt x="40" y="114"/>
                      <a:pt x="24" y="140"/>
                      <a:pt x="0" y="155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42" y="150"/>
                      <a:pt x="60" y="119"/>
                      <a:pt x="60" y="83"/>
                    </a:cubicBezTo>
                    <a:cubicBezTo>
                      <a:pt x="60" y="49"/>
                      <a:pt x="44" y="19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5" y="29"/>
                      <a:pt x="40" y="54"/>
                      <a:pt x="40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79" name="Freeform 46">
                <a:extLst>
                  <a:ext uri="{FF2B5EF4-FFF2-40B4-BE49-F238E27FC236}">
                    <a16:creationId xmlns:a16="http://schemas.microsoft.com/office/drawing/2014/main" id="{06525ED7-1996-4888-84B3-2713FD638A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3207" y="-113301"/>
                <a:ext cx="133063" cy="424189"/>
              </a:xfrm>
              <a:custGeom>
                <a:avLst/>
                <a:gdLst>
                  <a:gd name="T0" fmla="*/ 49 w 70"/>
                  <a:gd name="T1" fmla="*/ 110 h 223"/>
                  <a:gd name="T2" fmla="*/ 0 w 70"/>
                  <a:gd name="T3" fmla="*/ 209 h 223"/>
                  <a:gd name="T4" fmla="*/ 16 w 70"/>
                  <a:gd name="T5" fmla="*/ 223 h 223"/>
                  <a:gd name="T6" fmla="*/ 70 w 70"/>
                  <a:gd name="T7" fmla="*/ 110 h 223"/>
                  <a:gd name="T8" fmla="*/ 19 w 70"/>
                  <a:gd name="T9" fmla="*/ 0 h 223"/>
                  <a:gd name="T10" fmla="*/ 3 w 70"/>
                  <a:gd name="T11" fmla="*/ 14 h 223"/>
                  <a:gd name="T12" fmla="*/ 49 w 70"/>
                  <a:gd name="T13" fmla="*/ 11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49" y="110"/>
                    </a:moveTo>
                    <a:cubicBezTo>
                      <a:pt x="49" y="151"/>
                      <a:pt x="30" y="186"/>
                      <a:pt x="0" y="209"/>
                    </a:cubicBezTo>
                    <a:cubicBezTo>
                      <a:pt x="16" y="223"/>
                      <a:pt x="16" y="223"/>
                      <a:pt x="16" y="223"/>
                    </a:cubicBezTo>
                    <a:cubicBezTo>
                      <a:pt x="49" y="197"/>
                      <a:pt x="70" y="156"/>
                      <a:pt x="70" y="110"/>
                    </a:cubicBezTo>
                    <a:cubicBezTo>
                      <a:pt x="70" y="66"/>
                      <a:pt x="50" y="26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1" y="37"/>
                      <a:pt x="49" y="71"/>
                      <a:pt x="4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80" name="Oval 47">
                <a:extLst>
                  <a:ext uri="{FF2B5EF4-FFF2-40B4-BE49-F238E27FC236}">
                    <a16:creationId xmlns:a16="http://schemas.microsoft.com/office/drawing/2014/main" id="{40C39105-E511-46AD-BE3A-106FF12F9A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887" y="52019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81" name="Freeform 48">
                <a:extLst>
                  <a:ext uri="{FF2B5EF4-FFF2-40B4-BE49-F238E27FC236}">
                    <a16:creationId xmlns:a16="http://schemas.microsoft.com/office/drawing/2014/main" id="{EA2CF226-9CE8-4B58-8994-E70F963AAD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3371" y="-20560"/>
                <a:ext cx="98386" cy="238707"/>
              </a:xfrm>
              <a:custGeom>
                <a:avLst/>
                <a:gdLst>
                  <a:gd name="T0" fmla="*/ 18 w 52"/>
                  <a:gd name="T1" fmla="*/ 64 h 125"/>
                  <a:gd name="T2" fmla="*/ 52 w 52"/>
                  <a:gd name="T3" fmla="*/ 13 h 125"/>
                  <a:gd name="T4" fmla="*/ 38 w 52"/>
                  <a:gd name="T5" fmla="*/ 0 h 125"/>
                  <a:gd name="T6" fmla="*/ 0 w 52"/>
                  <a:gd name="T7" fmla="*/ 64 h 125"/>
                  <a:gd name="T8" fmla="*/ 34 w 52"/>
                  <a:gd name="T9" fmla="*/ 125 h 125"/>
                  <a:gd name="T10" fmla="*/ 48 w 52"/>
                  <a:gd name="T11" fmla="*/ 113 h 125"/>
                  <a:gd name="T12" fmla="*/ 18 w 52"/>
                  <a:gd name="T13" fmla="*/ 6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18" y="64"/>
                    </a:moveTo>
                    <a:cubicBezTo>
                      <a:pt x="18" y="41"/>
                      <a:pt x="32" y="21"/>
                      <a:pt x="52" y="1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5" y="12"/>
                      <a:pt x="0" y="36"/>
                      <a:pt x="0" y="64"/>
                    </a:cubicBezTo>
                    <a:cubicBezTo>
                      <a:pt x="0" y="90"/>
                      <a:pt x="14" y="113"/>
                      <a:pt x="34" y="125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0" y="104"/>
                      <a:pt x="18" y="85"/>
                      <a:pt x="1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82" name="Freeform 49">
                <a:extLst>
                  <a:ext uri="{FF2B5EF4-FFF2-40B4-BE49-F238E27FC236}">
                    <a16:creationId xmlns:a16="http://schemas.microsoft.com/office/drawing/2014/main" id="{96C087A1-F8EA-4D0F-808F-7D3AEBE1A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6437" y="-62495"/>
                <a:ext cx="116128" cy="322577"/>
              </a:xfrm>
              <a:custGeom>
                <a:avLst/>
                <a:gdLst>
                  <a:gd name="T0" fmla="*/ 20 w 61"/>
                  <a:gd name="T1" fmla="*/ 86 h 169"/>
                  <a:gd name="T2" fmla="*/ 61 w 61"/>
                  <a:gd name="T3" fmla="*/ 14 h 169"/>
                  <a:gd name="T4" fmla="*/ 45 w 61"/>
                  <a:gd name="T5" fmla="*/ 0 h 169"/>
                  <a:gd name="T6" fmla="*/ 0 w 61"/>
                  <a:gd name="T7" fmla="*/ 86 h 169"/>
                  <a:gd name="T8" fmla="*/ 42 w 61"/>
                  <a:gd name="T9" fmla="*/ 169 h 169"/>
                  <a:gd name="T10" fmla="*/ 57 w 61"/>
                  <a:gd name="T11" fmla="*/ 155 h 169"/>
                  <a:gd name="T12" fmla="*/ 20 w 61"/>
                  <a:gd name="T13" fmla="*/ 8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69">
                    <a:moveTo>
                      <a:pt x="20" y="86"/>
                    </a:moveTo>
                    <a:cubicBezTo>
                      <a:pt x="20" y="55"/>
                      <a:pt x="36" y="29"/>
                      <a:pt x="61" y="1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8" y="19"/>
                      <a:pt x="0" y="50"/>
                      <a:pt x="0" y="86"/>
                    </a:cubicBezTo>
                    <a:cubicBezTo>
                      <a:pt x="0" y="120"/>
                      <a:pt x="16" y="150"/>
                      <a:pt x="42" y="169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35" y="140"/>
                      <a:pt x="20" y="115"/>
                      <a:pt x="20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83" name="Freeform 50">
                <a:extLst>
                  <a:ext uri="{FF2B5EF4-FFF2-40B4-BE49-F238E27FC236}">
                    <a16:creationId xmlns:a16="http://schemas.microsoft.com/office/drawing/2014/main" id="{18929CC0-93E5-4B26-A8EB-331B0FFC5E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7889" y="-113301"/>
                <a:ext cx="133063" cy="424189"/>
              </a:xfrm>
              <a:custGeom>
                <a:avLst/>
                <a:gdLst>
                  <a:gd name="T0" fmla="*/ 21 w 70"/>
                  <a:gd name="T1" fmla="*/ 113 h 223"/>
                  <a:gd name="T2" fmla="*/ 70 w 70"/>
                  <a:gd name="T3" fmla="*/ 14 h 223"/>
                  <a:gd name="T4" fmla="*/ 54 w 70"/>
                  <a:gd name="T5" fmla="*/ 0 h 223"/>
                  <a:gd name="T6" fmla="*/ 0 w 70"/>
                  <a:gd name="T7" fmla="*/ 113 h 223"/>
                  <a:gd name="T8" fmla="*/ 51 w 70"/>
                  <a:gd name="T9" fmla="*/ 223 h 223"/>
                  <a:gd name="T10" fmla="*/ 67 w 70"/>
                  <a:gd name="T11" fmla="*/ 209 h 223"/>
                  <a:gd name="T12" fmla="*/ 21 w 70"/>
                  <a:gd name="T13" fmla="*/ 11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21" y="113"/>
                    </a:moveTo>
                    <a:cubicBezTo>
                      <a:pt x="21" y="73"/>
                      <a:pt x="40" y="37"/>
                      <a:pt x="70" y="1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1" y="26"/>
                      <a:pt x="0" y="67"/>
                      <a:pt x="0" y="113"/>
                    </a:cubicBezTo>
                    <a:cubicBezTo>
                      <a:pt x="0" y="157"/>
                      <a:pt x="20" y="197"/>
                      <a:pt x="51" y="223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39" y="186"/>
                      <a:pt x="21" y="152"/>
                      <a:pt x="21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41433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01B929D-58A7-4A6D-8C47-CB68CE5412A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1" r="13621"/>
          <a:stretch>
            <a:fillRect/>
          </a:stretch>
        </p:blipFill>
        <p:spPr>
          <a:xfrm>
            <a:off x="0" y="1078552"/>
            <a:ext cx="5854700" cy="5475334"/>
          </a:xfr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6770E5BF-A254-44A7-B301-BAAD7E2B4137}"/>
              </a:ext>
            </a:extLst>
          </p:cNvPr>
          <p:cNvSpPr/>
          <p:nvPr/>
        </p:nvSpPr>
        <p:spPr>
          <a:xfrm>
            <a:off x="3838040" y="1077656"/>
            <a:ext cx="2017070" cy="5476230"/>
          </a:xfrm>
          <a:prstGeom prst="rect">
            <a:avLst/>
          </a:prstGeom>
          <a:solidFill>
            <a:schemeClr val="tx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AD5F8C8-3B98-458F-811D-5B6C06BAC895}"/>
              </a:ext>
            </a:extLst>
          </p:cNvPr>
          <p:cNvSpPr/>
          <p:nvPr/>
        </p:nvSpPr>
        <p:spPr bwMode="auto">
          <a:xfrm>
            <a:off x="5855111" y="1132405"/>
            <a:ext cx="614918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pPr defTabSz="1828434"/>
            <a:endParaRPr lang="en-US" sz="3600" kern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762AC3F-DB77-4B2F-9DC6-8FB0D33064F2}"/>
              </a:ext>
            </a:extLst>
          </p:cNvPr>
          <p:cNvSpPr/>
          <p:nvPr/>
        </p:nvSpPr>
        <p:spPr bwMode="auto">
          <a:xfrm>
            <a:off x="5855111" y="1915818"/>
            <a:ext cx="6149182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pPr defTabSz="1828434"/>
            <a:endParaRPr lang="en-US" sz="3600" kern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F449F3D-5C6F-4010-96CE-DD1AEDD5719F}"/>
              </a:ext>
            </a:extLst>
          </p:cNvPr>
          <p:cNvSpPr/>
          <p:nvPr/>
        </p:nvSpPr>
        <p:spPr bwMode="auto">
          <a:xfrm>
            <a:off x="5855111" y="2699231"/>
            <a:ext cx="614918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pPr defTabSz="1828434"/>
            <a:endParaRPr lang="en-US" sz="3600" kern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480300F-F958-42F0-BC01-3FD214EA60D7}"/>
              </a:ext>
            </a:extLst>
          </p:cNvPr>
          <p:cNvSpPr/>
          <p:nvPr/>
        </p:nvSpPr>
        <p:spPr bwMode="auto">
          <a:xfrm>
            <a:off x="5855111" y="3482644"/>
            <a:ext cx="6149182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pPr defTabSz="1828434"/>
            <a:endParaRPr lang="en-US" sz="3600" kern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21DDB0E-D48E-4A54-949C-376C92CDEB6A}"/>
              </a:ext>
            </a:extLst>
          </p:cNvPr>
          <p:cNvSpPr/>
          <p:nvPr/>
        </p:nvSpPr>
        <p:spPr bwMode="auto">
          <a:xfrm>
            <a:off x="5855111" y="4266057"/>
            <a:ext cx="614918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pPr defTabSz="1828434"/>
            <a:endParaRPr lang="en-US" sz="3600" kern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702E4B6-4D12-40D4-A543-F05752172505}"/>
              </a:ext>
            </a:extLst>
          </p:cNvPr>
          <p:cNvSpPr/>
          <p:nvPr/>
        </p:nvSpPr>
        <p:spPr bwMode="auto">
          <a:xfrm>
            <a:off x="5855111" y="5049470"/>
            <a:ext cx="6149182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pPr defTabSz="1828434"/>
            <a:endParaRPr lang="en-US" sz="3600" kern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6874469-04A3-4211-A876-91DF6AA92ACC}"/>
              </a:ext>
            </a:extLst>
          </p:cNvPr>
          <p:cNvSpPr/>
          <p:nvPr/>
        </p:nvSpPr>
        <p:spPr bwMode="auto">
          <a:xfrm>
            <a:off x="5855111" y="5832880"/>
            <a:ext cx="614918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pPr defTabSz="1828434"/>
            <a:endParaRPr lang="en-US" sz="3600" kern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79394DF1-6F20-4EE3-85DC-43D80A20B3A0}"/>
              </a:ext>
            </a:extLst>
          </p:cNvPr>
          <p:cNvSpPr txBox="1">
            <a:spLocks/>
          </p:cNvSpPr>
          <p:nvPr/>
        </p:nvSpPr>
        <p:spPr>
          <a:xfrm>
            <a:off x="1704998" y="51422"/>
            <a:ext cx="8782005" cy="1009403"/>
          </a:xfrm>
          <a:prstGeom prst="rect">
            <a:avLst/>
          </a:prstGeom>
        </p:spPr>
        <p:txBody>
          <a:bodyPr anchor="ctr"/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Types of Wireless Encryption (Cont’d)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4F8706-6455-4143-8DBE-7A6186961697}"/>
              </a:ext>
            </a:extLst>
          </p:cNvPr>
          <p:cNvSpPr/>
          <p:nvPr/>
        </p:nvSpPr>
        <p:spPr>
          <a:xfrm>
            <a:off x="3766773" y="1293987"/>
            <a:ext cx="1628187" cy="3231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5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WPA2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23840B3-FF57-44C5-8338-7A738870B8DA}"/>
              </a:ext>
            </a:extLst>
          </p:cNvPr>
          <p:cNvSpPr/>
          <p:nvPr/>
        </p:nvSpPr>
        <p:spPr>
          <a:xfrm>
            <a:off x="5950648" y="1286293"/>
            <a:ext cx="5955888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 upgrade to WPA using </a:t>
            </a:r>
            <a:r>
              <a:rPr lang="en-US" sz="1600" b="1" dirty="0">
                <a:solidFill>
                  <a:srgbClr val="FF0000"/>
                </a:solidFill>
                <a:cs typeface="Arial" pitchFamily="34" charset="0"/>
              </a:rPr>
              <a:t>AES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and </a:t>
            </a:r>
            <a:r>
              <a:rPr lang="en-US" sz="1600" b="1" dirty="0">
                <a:solidFill>
                  <a:srgbClr val="FF0000"/>
                </a:solidFill>
                <a:cs typeface="Arial" pitchFamily="34" charset="0"/>
              </a:rPr>
              <a:t>CCMP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for wireless data encryption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9B05EA5-279E-425A-9D11-857E3BC7BFC6}"/>
              </a:ext>
            </a:extLst>
          </p:cNvPr>
          <p:cNvSpPr/>
          <p:nvPr/>
        </p:nvSpPr>
        <p:spPr>
          <a:xfrm>
            <a:off x="3936810" y="2077400"/>
            <a:ext cx="1288112" cy="3231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AES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8095BA0-AA24-4E14-999E-5E8A01341938}"/>
              </a:ext>
            </a:extLst>
          </p:cNvPr>
          <p:cNvSpPr/>
          <p:nvPr/>
        </p:nvSpPr>
        <p:spPr>
          <a:xfrm>
            <a:off x="5950648" y="2069706"/>
            <a:ext cx="5955888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 symmetric-key encryption, used in </a:t>
            </a:r>
            <a:r>
              <a:rPr lang="en-US" sz="1600" b="1" dirty="0">
                <a:solidFill>
                  <a:srgbClr val="FF0000"/>
                </a:solidFill>
                <a:cs typeface="Arial" pitchFamily="34" charset="0"/>
              </a:rPr>
              <a:t>WPA2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as a replacement for TKIP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07625C2-9EDE-4A3A-99A5-4CCFCA0E6AF2}"/>
              </a:ext>
            </a:extLst>
          </p:cNvPr>
          <p:cNvSpPr/>
          <p:nvPr/>
        </p:nvSpPr>
        <p:spPr>
          <a:xfrm>
            <a:off x="5950648" y="2730009"/>
            <a:ext cx="6149181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An encryption protocol used in WPA2 for stronger encryption and authentication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E2974F6-612D-4D27-BB71-1C1CE1423F3D}"/>
              </a:ext>
            </a:extLst>
          </p:cNvPr>
          <p:cNvSpPr/>
          <p:nvPr/>
        </p:nvSpPr>
        <p:spPr>
          <a:xfrm>
            <a:off x="3890929" y="2860814"/>
            <a:ext cx="1379874" cy="3231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CCMP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F85229-FCA8-4AEF-A92A-53D731E5073E}"/>
              </a:ext>
            </a:extLst>
          </p:cNvPr>
          <p:cNvSpPr/>
          <p:nvPr/>
        </p:nvSpPr>
        <p:spPr>
          <a:xfrm>
            <a:off x="5950648" y="3636532"/>
            <a:ext cx="5719337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Integrates </a:t>
            </a:r>
            <a:r>
              <a:rPr lang="en-US" sz="1600" b="1" dirty="0">
                <a:solidFill>
                  <a:srgbClr val="FF0000"/>
                </a:solidFill>
                <a:cs typeface="Arial" pitchFamily="34" charset="0"/>
              </a:rPr>
              <a:t>EAP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standards with WPA2 encryption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5C89CCD-33F7-4581-83F8-96FAFBE5001E}"/>
              </a:ext>
            </a:extLst>
          </p:cNvPr>
          <p:cNvSpPr/>
          <p:nvPr/>
        </p:nvSpPr>
        <p:spPr>
          <a:xfrm>
            <a:off x="3883834" y="3528810"/>
            <a:ext cx="1394065" cy="55399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5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WPA2 Enterprise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B522AA2-1CA6-458B-A0E3-D44741846F71}"/>
              </a:ext>
            </a:extLst>
          </p:cNvPr>
          <p:cNvSpPr/>
          <p:nvPr/>
        </p:nvSpPr>
        <p:spPr>
          <a:xfrm>
            <a:off x="5950647" y="4296835"/>
            <a:ext cx="5817021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 centralized </a:t>
            </a:r>
            <a:r>
              <a:rPr lang="en-US" sz="1600" b="1" dirty="0">
                <a:solidFill>
                  <a:srgbClr val="FF0000"/>
                </a:solidFill>
                <a:cs typeface="Arial" pitchFamily="34" charset="0"/>
              </a:rPr>
              <a:t>authentication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and </a:t>
            </a:r>
            <a:r>
              <a:rPr lang="en-US" sz="1600" b="1" dirty="0">
                <a:solidFill>
                  <a:srgbClr val="FF0000"/>
                </a:solidFill>
                <a:cs typeface="Arial" pitchFamily="34" charset="0"/>
              </a:rPr>
              <a:t>authorization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management system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078D19B-7F96-4865-9228-38D8A57F12E5}"/>
              </a:ext>
            </a:extLst>
          </p:cNvPr>
          <p:cNvSpPr/>
          <p:nvPr/>
        </p:nvSpPr>
        <p:spPr>
          <a:xfrm>
            <a:off x="3887281" y="4427639"/>
            <a:ext cx="1387171" cy="3231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5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RADIUS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3C10E4-7332-464E-A44C-39F883DD457D}"/>
              </a:ext>
            </a:extLst>
          </p:cNvPr>
          <p:cNvSpPr/>
          <p:nvPr/>
        </p:nvSpPr>
        <p:spPr>
          <a:xfrm>
            <a:off x="5950648" y="5080248"/>
            <a:ext cx="5822575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prstClr val="black"/>
                </a:solidFill>
              </a:rPr>
              <a:t>A protocol that </a:t>
            </a:r>
            <a:r>
              <a:rPr lang="en-US" sz="1600" b="1" dirty="0">
                <a:solidFill>
                  <a:srgbClr val="FF0000"/>
                </a:solidFill>
                <a:cs typeface="Arial" pitchFamily="34" charset="0"/>
              </a:rPr>
              <a:t>encapsulates</a:t>
            </a:r>
            <a:r>
              <a:rPr lang="en-US" sz="1600" dirty="0">
                <a:solidFill>
                  <a:prstClr val="black"/>
                </a:solidFill>
              </a:rPr>
              <a:t> the </a:t>
            </a:r>
            <a:r>
              <a:rPr lang="en-US" sz="1600" b="1" dirty="0">
                <a:solidFill>
                  <a:srgbClr val="FF0000"/>
                </a:solidFill>
                <a:cs typeface="Arial" pitchFamily="34" charset="0"/>
              </a:rPr>
              <a:t>EAP</a:t>
            </a:r>
            <a:r>
              <a:rPr lang="en-US" sz="1600" dirty="0">
                <a:solidFill>
                  <a:prstClr val="black"/>
                </a:solidFill>
              </a:rPr>
              <a:t> within an encrypted and authenticated transport layer security (TLS) tunnel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62294BE-EE90-48FB-97AE-C13589660C62}"/>
              </a:ext>
            </a:extLst>
          </p:cNvPr>
          <p:cNvSpPr/>
          <p:nvPr/>
        </p:nvSpPr>
        <p:spPr>
          <a:xfrm>
            <a:off x="3852256" y="5211053"/>
            <a:ext cx="1457220" cy="3231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5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PEAP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A8F6963-4EC1-44C6-AB22-DB656E4F937F}"/>
              </a:ext>
            </a:extLst>
          </p:cNvPr>
          <p:cNvSpPr/>
          <p:nvPr/>
        </p:nvSpPr>
        <p:spPr>
          <a:xfrm>
            <a:off x="5950648" y="5863658"/>
            <a:ext cx="5817021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 third-generation Wi-Fi security protocol that uses </a:t>
            </a:r>
            <a:r>
              <a:rPr lang="en-US" sz="1600" b="1" dirty="0">
                <a:solidFill>
                  <a:srgbClr val="FF0000"/>
                </a:solidFill>
                <a:cs typeface="Arial" pitchFamily="34" charset="0"/>
              </a:rPr>
              <a:t>GCMP-256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for encryption and HMAC-SHA-384 for authentication 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4499382-9A9D-44F1-92C3-39E636458280}"/>
              </a:ext>
            </a:extLst>
          </p:cNvPr>
          <p:cNvSpPr/>
          <p:nvPr/>
        </p:nvSpPr>
        <p:spPr>
          <a:xfrm>
            <a:off x="3968219" y="5994463"/>
            <a:ext cx="1225294" cy="3231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WPA3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4847179-8532-4DE8-965B-AF68061FDC78}"/>
              </a:ext>
            </a:extLst>
          </p:cNvPr>
          <p:cNvGrpSpPr/>
          <p:nvPr/>
        </p:nvGrpSpPr>
        <p:grpSpPr>
          <a:xfrm>
            <a:off x="5162703" y="1319290"/>
            <a:ext cx="567866" cy="272561"/>
            <a:chOff x="8936587" y="931349"/>
            <a:chExt cx="687118" cy="777651"/>
          </a:xfrm>
        </p:grpSpPr>
        <p:sp>
          <p:nvSpPr>
            <p:cNvPr id="35" name="Freeform 67">
              <a:extLst>
                <a:ext uri="{FF2B5EF4-FFF2-40B4-BE49-F238E27FC236}">
                  <a16:creationId xmlns:a16="http://schemas.microsoft.com/office/drawing/2014/main" id="{6168D740-6207-4C9A-BF56-ED880421CD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4618" y="931349"/>
              <a:ext cx="449087" cy="777651"/>
            </a:xfrm>
            <a:custGeom>
              <a:avLst/>
              <a:gdLst>
                <a:gd name="T0" fmla="*/ 453 w 1248"/>
                <a:gd name="T1" fmla="*/ 0 h 1785"/>
                <a:gd name="T2" fmla="*/ 0 w 1248"/>
                <a:gd name="T3" fmla="*/ 0 h 1785"/>
                <a:gd name="T4" fmla="*/ 798 w 1248"/>
                <a:gd name="T5" fmla="*/ 892 h 1785"/>
                <a:gd name="T6" fmla="*/ 0 w 1248"/>
                <a:gd name="T7" fmla="*/ 1784 h 1785"/>
                <a:gd name="T8" fmla="*/ 453 w 1248"/>
                <a:gd name="T9" fmla="*/ 1784 h 1785"/>
                <a:gd name="T10" fmla="*/ 1247 w 1248"/>
                <a:gd name="T11" fmla="*/ 892 h 1785"/>
                <a:gd name="T12" fmla="*/ 453 w 1248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8" h="1785">
                  <a:moveTo>
                    <a:pt x="453" y="0"/>
                  </a:moveTo>
                  <a:lnTo>
                    <a:pt x="0" y="0"/>
                  </a:lnTo>
                  <a:lnTo>
                    <a:pt x="798" y="892"/>
                  </a:lnTo>
                  <a:lnTo>
                    <a:pt x="0" y="1784"/>
                  </a:lnTo>
                  <a:lnTo>
                    <a:pt x="453" y="1784"/>
                  </a:lnTo>
                  <a:lnTo>
                    <a:pt x="1247" y="892"/>
                  </a:lnTo>
                  <a:lnTo>
                    <a:pt x="453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70">
              <a:extLst>
                <a:ext uri="{FF2B5EF4-FFF2-40B4-BE49-F238E27FC236}">
                  <a16:creationId xmlns:a16="http://schemas.microsoft.com/office/drawing/2014/main" id="{D60F484A-ACBD-4FE6-A49B-6DDB54A99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6587" y="931349"/>
              <a:ext cx="452261" cy="777651"/>
            </a:xfrm>
            <a:custGeom>
              <a:avLst/>
              <a:gdLst>
                <a:gd name="T0" fmla="*/ 455 w 1255"/>
                <a:gd name="T1" fmla="*/ 0 h 1785"/>
                <a:gd name="T2" fmla="*/ 0 w 1255"/>
                <a:gd name="T3" fmla="*/ 0 h 1785"/>
                <a:gd name="T4" fmla="*/ 800 w 1255"/>
                <a:gd name="T5" fmla="*/ 892 h 1785"/>
                <a:gd name="T6" fmla="*/ 0 w 1255"/>
                <a:gd name="T7" fmla="*/ 1784 h 1785"/>
                <a:gd name="T8" fmla="*/ 455 w 1255"/>
                <a:gd name="T9" fmla="*/ 1784 h 1785"/>
                <a:gd name="T10" fmla="*/ 1254 w 1255"/>
                <a:gd name="T11" fmla="*/ 892 h 1785"/>
                <a:gd name="T12" fmla="*/ 455 w 1255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5" h="1785">
                  <a:moveTo>
                    <a:pt x="455" y="0"/>
                  </a:moveTo>
                  <a:lnTo>
                    <a:pt x="0" y="0"/>
                  </a:lnTo>
                  <a:lnTo>
                    <a:pt x="800" y="892"/>
                  </a:lnTo>
                  <a:lnTo>
                    <a:pt x="0" y="1784"/>
                  </a:lnTo>
                  <a:lnTo>
                    <a:pt x="455" y="1784"/>
                  </a:lnTo>
                  <a:lnTo>
                    <a:pt x="1254" y="892"/>
                  </a:lnTo>
                  <a:lnTo>
                    <a:pt x="455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77CCA14-E4EF-472E-BBBB-C42BFF635431}"/>
              </a:ext>
            </a:extLst>
          </p:cNvPr>
          <p:cNvGrpSpPr/>
          <p:nvPr/>
        </p:nvGrpSpPr>
        <p:grpSpPr>
          <a:xfrm>
            <a:off x="5162703" y="2102703"/>
            <a:ext cx="567866" cy="272561"/>
            <a:chOff x="8936587" y="931349"/>
            <a:chExt cx="687118" cy="777651"/>
          </a:xfrm>
        </p:grpSpPr>
        <p:sp>
          <p:nvSpPr>
            <p:cNvPr id="38" name="Freeform 67">
              <a:extLst>
                <a:ext uri="{FF2B5EF4-FFF2-40B4-BE49-F238E27FC236}">
                  <a16:creationId xmlns:a16="http://schemas.microsoft.com/office/drawing/2014/main" id="{3E598AE8-CDA4-4531-96A4-BA18E19454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4618" y="931349"/>
              <a:ext cx="449087" cy="777651"/>
            </a:xfrm>
            <a:custGeom>
              <a:avLst/>
              <a:gdLst>
                <a:gd name="T0" fmla="*/ 453 w 1248"/>
                <a:gd name="T1" fmla="*/ 0 h 1785"/>
                <a:gd name="T2" fmla="*/ 0 w 1248"/>
                <a:gd name="T3" fmla="*/ 0 h 1785"/>
                <a:gd name="T4" fmla="*/ 798 w 1248"/>
                <a:gd name="T5" fmla="*/ 892 h 1785"/>
                <a:gd name="T6" fmla="*/ 0 w 1248"/>
                <a:gd name="T7" fmla="*/ 1784 h 1785"/>
                <a:gd name="T8" fmla="*/ 453 w 1248"/>
                <a:gd name="T9" fmla="*/ 1784 h 1785"/>
                <a:gd name="T10" fmla="*/ 1247 w 1248"/>
                <a:gd name="T11" fmla="*/ 892 h 1785"/>
                <a:gd name="T12" fmla="*/ 453 w 1248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8" h="1785">
                  <a:moveTo>
                    <a:pt x="453" y="0"/>
                  </a:moveTo>
                  <a:lnTo>
                    <a:pt x="0" y="0"/>
                  </a:lnTo>
                  <a:lnTo>
                    <a:pt x="798" y="892"/>
                  </a:lnTo>
                  <a:lnTo>
                    <a:pt x="0" y="1784"/>
                  </a:lnTo>
                  <a:lnTo>
                    <a:pt x="453" y="1784"/>
                  </a:lnTo>
                  <a:lnTo>
                    <a:pt x="1247" y="892"/>
                  </a:lnTo>
                  <a:lnTo>
                    <a:pt x="453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70">
              <a:extLst>
                <a:ext uri="{FF2B5EF4-FFF2-40B4-BE49-F238E27FC236}">
                  <a16:creationId xmlns:a16="http://schemas.microsoft.com/office/drawing/2014/main" id="{CF3BC38B-24C0-452D-A10D-6D793179C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6587" y="931349"/>
              <a:ext cx="452261" cy="777651"/>
            </a:xfrm>
            <a:custGeom>
              <a:avLst/>
              <a:gdLst>
                <a:gd name="T0" fmla="*/ 455 w 1255"/>
                <a:gd name="T1" fmla="*/ 0 h 1785"/>
                <a:gd name="T2" fmla="*/ 0 w 1255"/>
                <a:gd name="T3" fmla="*/ 0 h 1785"/>
                <a:gd name="T4" fmla="*/ 800 w 1255"/>
                <a:gd name="T5" fmla="*/ 892 h 1785"/>
                <a:gd name="T6" fmla="*/ 0 w 1255"/>
                <a:gd name="T7" fmla="*/ 1784 h 1785"/>
                <a:gd name="T8" fmla="*/ 455 w 1255"/>
                <a:gd name="T9" fmla="*/ 1784 h 1785"/>
                <a:gd name="T10" fmla="*/ 1254 w 1255"/>
                <a:gd name="T11" fmla="*/ 892 h 1785"/>
                <a:gd name="T12" fmla="*/ 455 w 1255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5" h="1785">
                  <a:moveTo>
                    <a:pt x="455" y="0"/>
                  </a:moveTo>
                  <a:lnTo>
                    <a:pt x="0" y="0"/>
                  </a:lnTo>
                  <a:lnTo>
                    <a:pt x="800" y="892"/>
                  </a:lnTo>
                  <a:lnTo>
                    <a:pt x="0" y="1784"/>
                  </a:lnTo>
                  <a:lnTo>
                    <a:pt x="455" y="1784"/>
                  </a:lnTo>
                  <a:lnTo>
                    <a:pt x="1254" y="892"/>
                  </a:lnTo>
                  <a:lnTo>
                    <a:pt x="455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3C3F5CB-57A4-4725-883B-D033C2C94115}"/>
              </a:ext>
            </a:extLst>
          </p:cNvPr>
          <p:cNvGrpSpPr/>
          <p:nvPr/>
        </p:nvGrpSpPr>
        <p:grpSpPr>
          <a:xfrm>
            <a:off x="5162703" y="4452942"/>
            <a:ext cx="567866" cy="272561"/>
            <a:chOff x="8936587" y="931349"/>
            <a:chExt cx="687118" cy="777651"/>
          </a:xfrm>
        </p:grpSpPr>
        <p:sp>
          <p:nvSpPr>
            <p:cNvPr id="60" name="Freeform 67">
              <a:extLst>
                <a:ext uri="{FF2B5EF4-FFF2-40B4-BE49-F238E27FC236}">
                  <a16:creationId xmlns:a16="http://schemas.microsoft.com/office/drawing/2014/main" id="{1700C4FA-9111-49CC-A905-3A0AB0315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4618" y="931349"/>
              <a:ext cx="449087" cy="777651"/>
            </a:xfrm>
            <a:custGeom>
              <a:avLst/>
              <a:gdLst>
                <a:gd name="T0" fmla="*/ 453 w 1248"/>
                <a:gd name="T1" fmla="*/ 0 h 1785"/>
                <a:gd name="T2" fmla="*/ 0 w 1248"/>
                <a:gd name="T3" fmla="*/ 0 h 1785"/>
                <a:gd name="T4" fmla="*/ 798 w 1248"/>
                <a:gd name="T5" fmla="*/ 892 h 1785"/>
                <a:gd name="T6" fmla="*/ 0 w 1248"/>
                <a:gd name="T7" fmla="*/ 1784 h 1785"/>
                <a:gd name="T8" fmla="*/ 453 w 1248"/>
                <a:gd name="T9" fmla="*/ 1784 h 1785"/>
                <a:gd name="T10" fmla="*/ 1247 w 1248"/>
                <a:gd name="T11" fmla="*/ 892 h 1785"/>
                <a:gd name="T12" fmla="*/ 453 w 1248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8" h="1785">
                  <a:moveTo>
                    <a:pt x="453" y="0"/>
                  </a:moveTo>
                  <a:lnTo>
                    <a:pt x="0" y="0"/>
                  </a:lnTo>
                  <a:lnTo>
                    <a:pt x="798" y="892"/>
                  </a:lnTo>
                  <a:lnTo>
                    <a:pt x="0" y="1784"/>
                  </a:lnTo>
                  <a:lnTo>
                    <a:pt x="453" y="1784"/>
                  </a:lnTo>
                  <a:lnTo>
                    <a:pt x="1247" y="892"/>
                  </a:lnTo>
                  <a:lnTo>
                    <a:pt x="453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Freeform 70">
              <a:extLst>
                <a:ext uri="{FF2B5EF4-FFF2-40B4-BE49-F238E27FC236}">
                  <a16:creationId xmlns:a16="http://schemas.microsoft.com/office/drawing/2014/main" id="{92204AD9-8EA0-47B4-9E91-761DDF074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6587" y="931349"/>
              <a:ext cx="452261" cy="777651"/>
            </a:xfrm>
            <a:custGeom>
              <a:avLst/>
              <a:gdLst>
                <a:gd name="T0" fmla="*/ 455 w 1255"/>
                <a:gd name="T1" fmla="*/ 0 h 1785"/>
                <a:gd name="T2" fmla="*/ 0 w 1255"/>
                <a:gd name="T3" fmla="*/ 0 h 1785"/>
                <a:gd name="T4" fmla="*/ 800 w 1255"/>
                <a:gd name="T5" fmla="*/ 892 h 1785"/>
                <a:gd name="T6" fmla="*/ 0 w 1255"/>
                <a:gd name="T7" fmla="*/ 1784 h 1785"/>
                <a:gd name="T8" fmla="*/ 455 w 1255"/>
                <a:gd name="T9" fmla="*/ 1784 h 1785"/>
                <a:gd name="T10" fmla="*/ 1254 w 1255"/>
                <a:gd name="T11" fmla="*/ 892 h 1785"/>
                <a:gd name="T12" fmla="*/ 455 w 1255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5" h="1785">
                  <a:moveTo>
                    <a:pt x="455" y="0"/>
                  </a:moveTo>
                  <a:lnTo>
                    <a:pt x="0" y="0"/>
                  </a:lnTo>
                  <a:lnTo>
                    <a:pt x="800" y="892"/>
                  </a:lnTo>
                  <a:lnTo>
                    <a:pt x="0" y="1784"/>
                  </a:lnTo>
                  <a:lnTo>
                    <a:pt x="455" y="1784"/>
                  </a:lnTo>
                  <a:lnTo>
                    <a:pt x="1254" y="892"/>
                  </a:lnTo>
                  <a:lnTo>
                    <a:pt x="455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196E687-27BE-4BD7-9C2D-358E66D7E2D2}"/>
              </a:ext>
            </a:extLst>
          </p:cNvPr>
          <p:cNvGrpSpPr/>
          <p:nvPr/>
        </p:nvGrpSpPr>
        <p:grpSpPr>
          <a:xfrm>
            <a:off x="5162703" y="2886116"/>
            <a:ext cx="567866" cy="272561"/>
            <a:chOff x="8936587" y="931349"/>
            <a:chExt cx="687118" cy="777651"/>
          </a:xfrm>
        </p:grpSpPr>
        <p:sp>
          <p:nvSpPr>
            <p:cNvPr id="63" name="Freeform 67">
              <a:extLst>
                <a:ext uri="{FF2B5EF4-FFF2-40B4-BE49-F238E27FC236}">
                  <a16:creationId xmlns:a16="http://schemas.microsoft.com/office/drawing/2014/main" id="{DF1CC3F4-FB8C-40D7-9DC7-8ACEFB9A9A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4618" y="931349"/>
              <a:ext cx="449087" cy="777651"/>
            </a:xfrm>
            <a:custGeom>
              <a:avLst/>
              <a:gdLst>
                <a:gd name="T0" fmla="*/ 453 w 1248"/>
                <a:gd name="T1" fmla="*/ 0 h 1785"/>
                <a:gd name="T2" fmla="*/ 0 w 1248"/>
                <a:gd name="T3" fmla="*/ 0 h 1785"/>
                <a:gd name="T4" fmla="*/ 798 w 1248"/>
                <a:gd name="T5" fmla="*/ 892 h 1785"/>
                <a:gd name="T6" fmla="*/ 0 w 1248"/>
                <a:gd name="T7" fmla="*/ 1784 h 1785"/>
                <a:gd name="T8" fmla="*/ 453 w 1248"/>
                <a:gd name="T9" fmla="*/ 1784 h 1785"/>
                <a:gd name="T10" fmla="*/ 1247 w 1248"/>
                <a:gd name="T11" fmla="*/ 892 h 1785"/>
                <a:gd name="T12" fmla="*/ 453 w 1248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8" h="1785">
                  <a:moveTo>
                    <a:pt x="453" y="0"/>
                  </a:moveTo>
                  <a:lnTo>
                    <a:pt x="0" y="0"/>
                  </a:lnTo>
                  <a:lnTo>
                    <a:pt x="798" y="892"/>
                  </a:lnTo>
                  <a:lnTo>
                    <a:pt x="0" y="1784"/>
                  </a:lnTo>
                  <a:lnTo>
                    <a:pt x="453" y="1784"/>
                  </a:lnTo>
                  <a:lnTo>
                    <a:pt x="1247" y="892"/>
                  </a:lnTo>
                  <a:lnTo>
                    <a:pt x="453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70">
              <a:extLst>
                <a:ext uri="{FF2B5EF4-FFF2-40B4-BE49-F238E27FC236}">
                  <a16:creationId xmlns:a16="http://schemas.microsoft.com/office/drawing/2014/main" id="{8B6207E8-E82D-4692-8E9B-4C330456FB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6587" y="931349"/>
              <a:ext cx="452261" cy="777651"/>
            </a:xfrm>
            <a:custGeom>
              <a:avLst/>
              <a:gdLst>
                <a:gd name="T0" fmla="*/ 455 w 1255"/>
                <a:gd name="T1" fmla="*/ 0 h 1785"/>
                <a:gd name="T2" fmla="*/ 0 w 1255"/>
                <a:gd name="T3" fmla="*/ 0 h 1785"/>
                <a:gd name="T4" fmla="*/ 800 w 1255"/>
                <a:gd name="T5" fmla="*/ 892 h 1785"/>
                <a:gd name="T6" fmla="*/ 0 w 1255"/>
                <a:gd name="T7" fmla="*/ 1784 h 1785"/>
                <a:gd name="T8" fmla="*/ 455 w 1255"/>
                <a:gd name="T9" fmla="*/ 1784 h 1785"/>
                <a:gd name="T10" fmla="*/ 1254 w 1255"/>
                <a:gd name="T11" fmla="*/ 892 h 1785"/>
                <a:gd name="T12" fmla="*/ 455 w 1255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5" h="1785">
                  <a:moveTo>
                    <a:pt x="455" y="0"/>
                  </a:moveTo>
                  <a:lnTo>
                    <a:pt x="0" y="0"/>
                  </a:lnTo>
                  <a:lnTo>
                    <a:pt x="800" y="892"/>
                  </a:lnTo>
                  <a:lnTo>
                    <a:pt x="0" y="1784"/>
                  </a:lnTo>
                  <a:lnTo>
                    <a:pt x="455" y="1784"/>
                  </a:lnTo>
                  <a:lnTo>
                    <a:pt x="1254" y="892"/>
                  </a:lnTo>
                  <a:lnTo>
                    <a:pt x="455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7790F2A-3082-4234-BA7B-8ECC2EBDED6E}"/>
              </a:ext>
            </a:extLst>
          </p:cNvPr>
          <p:cNvGrpSpPr/>
          <p:nvPr/>
        </p:nvGrpSpPr>
        <p:grpSpPr>
          <a:xfrm>
            <a:off x="5162703" y="5236355"/>
            <a:ext cx="567866" cy="272561"/>
            <a:chOff x="8936587" y="931349"/>
            <a:chExt cx="687118" cy="777651"/>
          </a:xfrm>
        </p:grpSpPr>
        <p:sp>
          <p:nvSpPr>
            <p:cNvPr id="71" name="Freeform 67">
              <a:extLst>
                <a:ext uri="{FF2B5EF4-FFF2-40B4-BE49-F238E27FC236}">
                  <a16:creationId xmlns:a16="http://schemas.microsoft.com/office/drawing/2014/main" id="{C62DDCFD-BBDB-4E6F-84EC-412F9AFE6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4618" y="931349"/>
              <a:ext cx="449087" cy="777651"/>
            </a:xfrm>
            <a:custGeom>
              <a:avLst/>
              <a:gdLst>
                <a:gd name="T0" fmla="*/ 453 w 1248"/>
                <a:gd name="T1" fmla="*/ 0 h 1785"/>
                <a:gd name="T2" fmla="*/ 0 w 1248"/>
                <a:gd name="T3" fmla="*/ 0 h 1785"/>
                <a:gd name="T4" fmla="*/ 798 w 1248"/>
                <a:gd name="T5" fmla="*/ 892 h 1785"/>
                <a:gd name="T6" fmla="*/ 0 w 1248"/>
                <a:gd name="T7" fmla="*/ 1784 h 1785"/>
                <a:gd name="T8" fmla="*/ 453 w 1248"/>
                <a:gd name="T9" fmla="*/ 1784 h 1785"/>
                <a:gd name="T10" fmla="*/ 1247 w 1248"/>
                <a:gd name="T11" fmla="*/ 892 h 1785"/>
                <a:gd name="T12" fmla="*/ 453 w 1248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8" h="1785">
                  <a:moveTo>
                    <a:pt x="453" y="0"/>
                  </a:moveTo>
                  <a:lnTo>
                    <a:pt x="0" y="0"/>
                  </a:lnTo>
                  <a:lnTo>
                    <a:pt x="798" y="892"/>
                  </a:lnTo>
                  <a:lnTo>
                    <a:pt x="0" y="1784"/>
                  </a:lnTo>
                  <a:lnTo>
                    <a:pt x="453" y="1784"/>
                  </a:lnTo>
                  <a:lnTo>
                    <a:pt x="1247" y="892"/>
                  </a:lnTo>
                  <a:lnTo>
                    <a:pt x="453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Freeform 70">
              <a:extLst>
                <a:ext uri="{FF2B5EF4-FFF2-40B4-BE49-F238E27FC236}">
                  <a16:creationId xmlns:a16="http://schemas.microsoft.com/office/drawing/2014/main" id="{099D3706-B74E-4318-9F8A-4D5A2DCCE6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6587" y="931349"/>
              <a:ext cx="452261" cy="777651"/>
            </a:xfrm>
            <a:custGeom>
              <a:avLst/>
              <a:gdLst>
                <a:gd name="T0" fmla="*/ 455 w 1255"/>
                <a:gd name="T1" fmla="*/ 0 h 1785"/>
                <a:gd name="T2" fmla="*/ 0 w 1255"/>
                <a:gd name="T3" fmla="*/ 0 h 1785"/>
                <a:gd name="T4" fmla="*/ 800 w 1255"/>
                <a:gd name="T5" fmla="*/ 892 h 1785"/>
                <a:gd name="T6" fmla="*/ 0 w 1255"/>
                <a:gd name="T7" fmla="*/ 1784 h 1785"/>
                <a:gd name="T8" fmla="*/ 455 w 1255"/>
                <a:gd name="T9" fmla="*/ 1784 h 1785"/>
                <a:gd name="T10" fmla="*/ 1254 w 1255"/>
                <a:gd name="T11" fmla="*/ 892 h 1785"/>
                <a:gd name="T12" fmla="*/ 455 w 1255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5" h="1785">
                  <a:moveTo>
                    <a:pt x="455" y="0"/>
                  </a:moveTo>
                  <a:lnTo>
                    <a:pt x="0" y="0"/>
                  </a:lnTo>
                  <a:lnTo>
                    <a:pt x="800" y="892"/>
                  </a:lnTo>
                  <a:lnTo>
                    <a:pt x="0" y="1784"/>
                  </a:lnTo>
                  <a:lnTo>
                    <a:pt x="455" y="1784"/>
                  </a:lnTo>
                  <a:lnTo>
                    <a:pt x="1254" y="892"/>
                  </a:lnTo>
                  <a:lnTo>
                    <a:pt x="455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302E13A-99AB-45C1-A39B-A0D239BD3E29}"/>
              </a:ext>
            </a:extLst>
          </p:cNvPr>
          <p:cNvGrpSpPr/>
          <p:nvPr/>
        </p:nvGrpSpPr>
        <p:grpSpPr>
          <a:xfrm>
            <a:off x="5162703" y="3669529"/>
            <a:ext cx="567866" cy="272561"/>
            <a:chOff x="8936587" y="931349"/>
            <a:chExt cx="687118" cy="777651"/>
          </a:xfrm>
        </p:grpSpPr>
        <p:sp>
          <p:nvSpPr>
            <p:cNvPr id="74" name="Freeform 67">
              <a:extLst>
                <a:ext uri="{FF2B5EF4-FFF2-40B4-BE49-F238E27FC236}">
                  <a16:creationId xmlns:a16="http://schemas.microsoft.com/office/drawing/2014/main" id="{7EFBA99B-C61B-4D35-9C44-73EBB0929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4618" y="931349"/>
              <a:ext cx="449087" cy="777651"/>
            </a:xfrm>
            <a:custGeom>
              <a:avLst/>
              <a:gdLst>
                <a:gd name="T0" fmla="*/ 453 w 1248"/>
                <a:gd name="T1" fmla="*/ 0 h 1785"/>
                <a:gd name="T2" fmla="*/ 0 w 1248"/>
                <a:gd name="T3" fmla="*/ 0 h 1785"/>
                <a:gd name="T4" fmla="*/ 798 w 1248"/>
                <a:gd name="T5" fmla="*/ 892 h 1785"/>
                <a:gd name="T6" fmla="*/ 0 w 1248"/>
                <a:gd name="T7" fmla="*/ 1784 h 1785"/>
                <a:gd name="T8" fmla="*/ 453 w 1248"/>
                <a:gd name="T9" fmla="*/ 1784 h 1785"/>
                <a:gd name="T10" fmla="*/ 1247 w 1248"/>
                <a:gd name="T11" fmla="*/ 892 h 1785"/>
                <a:gd name="T12" fmla="*/ 453 w 1248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8" h="1785">
                  <a:moveTo>
                    <a:pt x="453" y="0"/>
                  </a:moveTo>
                  <a:lnTo>
                    <a:pt x="0" y="0"/>
                  </a:lnTo>
                  <a:lnTo>
                    <a:pt x="798" y="892"/>
                  </a:lnTo>
                  <a:lnTo>
                    <a:pt x="0" y="1784"/>
                  </a:lnTo>
                  <a:lnTo>
                    <a:pt x="453" y="1784"/>
                  </a:lnTo>
                  <a:lnTo>
                    <a:pt x="1247" y="892"/>
                  </a:lnTo>
                  <a:lnTo>
                    <a:pt x="453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 70">
              <a:extLst>
                <a:ext uri="{FF2B5EF4-FFF2-40B4-BE49-F238E27FC236}">
                  <a16:creationId xmlns:a16="http://schemas.microsoft.com/office/drawing/2014/main" id="{589A2A1F-D504-486D-93E2-14BDBFAF4F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6587" y="931349"/>
              <a:ext cx="452261" cy="777651"/>
            </a:xfrm>
            <a:custGeom>
              <a:avLst/>
              <a:gdLst>
                <a:gd name="T0" fmla="*/ 455 w 1255"/>
                <a:gd name="T1" fmla="*/ 0 h 1785"/>
                <a:gd name="T2" fmla="*/ 0 w 1255"/>
                <a:gd name="T3" fmla="*/ 0 h 1785"/>
                <a:gd name="T4" fmla="*/ 800 w 1255"/>
                <a:gd name="T5" fmla="*/ 892 h 1785"/>
                <a:gd name="T6" fmla="*/ 0 w 1255"/>
                <a:gd name="T7" fmla="*/ 1784 h 1785"/>
                <a:gd name="T8" fmla="*/ 455 w 1255"/>
                <a:gd name="T9" fmla="*/ 1784 h 1785"/>
                <a:gd name="T10" fmla="*/ 1254 w 1255"/>
                <a:gd name="T11" fmla="*/ 892 h 1785"/>
                <a:gd name="T12" fmla="*/ 455 w 1255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5" h="1785">
                  <a:moveTo>
                    <a:pt x="455" y="0"/>
                  </a:moveTo>
                  <a:lnTo>
                    <a:pt x="0" y="0"/>
                  </a:lnTo>
                  <a:lnTo>
                    <a:pt x="800" y="892"/>
                  </a:lnTo>
                  <a:lnTo>
                    <a:pt x="0" y="1784"/>
                  </a:lnTo>
                  <a:lnTo>
                    <a:pt x="455" y="1784"/>
                  </a:lnTo>
                  <a:lnTo>
                    <a:pt x="1254" y="892"/>
                  </a:lnTo>
                  <a:lnTo>
                    <a:pt x="455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6BA8D5D-5B26-4D2B-8A4B-A97280C6172F}"/>
              </a:ext>
            </a:extLst>
          </p:cNvPr>
          <p:cNvGrpSpPr/>
          <p:nvPr/>
        </p:nvGrpSpPr>
        <p:grpSpPr>
          <a:xfrm>
            <a:off x="5162703" y="6019765"/>
            <a:ext cx="567866" cy="272561"/>
            <a:chOff x="8936587" y="931349"/>
            <a:chExt cx="687118" cy="777651"/>
          </a:xfrm>
        </p:grpSpPr>
        <p:sp>
          <p:nvSpPr>
            <p:cNvPr id="77" name="Freeform 67">
              <a:extLst>
                <a:ext uri="{FF2B5EF4-FFF2-40B4-BE49-F238E27FC236}">
                  <a16:creationId xmlns:a16="http://schemas.microsoft.com/office/drawing/2014/main" id="{B835D809-6939-4236-ABED-A66C12EF55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4618" y="931349"/>
              <a:ext cx="449087" cy="777651"/>
            </a:xfrm>
            <a:custGeom>
              <a:avLst/>
              <a:gdLst>
                <a:gd name="T0" fmla="*/ 453 w 1248"/>
                <a:gd name="T1" fmla="*/ 0 h 1785"/>
                <a:gd name="T2" fmla="*/ 0 w 1248"/>
                <a:gd name="T3" fmla="*/ 0 h 1785"/>
                <a:gd name="T4" fmla="*/ 798 w 1248"/>
                <a:gd name="T5" fmla="*/ 892 h 1785"/>
                <a:gd name="T6" fmla="*/ 0 w 1248"/>
                <a:gd name="T7" fmla="*/ 1784 h 1785"/>
                <a:gd name="T8" fmla="*/ 453 w 1248"/>
                <a:gd name="T9" fmla="*/ 1784 h 1785"/>
                <a:gd name="T10" fmla="*/ 1247 w 1248"/>
                <a:gd name="T11" fmla="*/ 892 h 1785"/>
                <a:gd name="T12" fmla="*/ 453 w 1248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8" h="1785">
                  <a:moveTo>
                    <a:pt x="453" y="0"/>
                  </a:moveTo>
                  <a:lnTo>
                    <a:pt x="0" y="0"/>
                  </a:lnTo>
                  <a:lnTo>
                    <a:pt x="798" y="892"/>
                  </a:lnTo>
                  <a:lnTo>
                    <a:pt x="0" y="1784"/>
                  </a:lnTo>
                  <a:lnTo>
                    <a:pt x="453" y="1784"/>
                  </a:lnTo>
                  <a:lnTo>
                    <a:pt x="1247" y="892"/>
                  </a:lnTo>
                  <a:lnTo>
                    <a:pt x="453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reeform 70">
              <a:extLst>
                <a:ext uri="{FF2B5EF4-FFF2-40B4-BE49-F238E27FC236}">
                  <a16:creationId xmlns:a16="http://schemas.microsoft.com/office/drawing/2014/main" id="{34964E93-CA4F-458D-9A7C-0874861B05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6587" y="931349"/>
              <a:ext cx="452261" cy="777651"/>
            </a:xfrm>
            <a:custGeom>
              <a:avLst/>
              <a:gdLst>
                <a:gd name="T0" fmla="*/ 455 w 1255"/>
                <a:gd name="T1" fmla="*/ 0 h 1785"/>
                <a:gd name="T2" fmla="*/ 0 w 1255"/>
                <a:gd name="T3" fmla="*/ 0 h 1785"/>
                <a:gd name="T4" fmla="*/ 800 w 1255"/>
                <a:gd name="T5" fmla="*/ 892 h 1785"/>
                <a:gd name="T6" fmla="*/ 0 w 1255"/>
                <a:gd name="T7" fmla="*/ 1784 h 1785"/>
                <a:gd name="T8" fmla="*/ 455 w 1255"/>
                <a:gd name="T9" fmla="*/ 1784 h 1785"/>
                <a:gd name="T10" fmla="*/ 1254 w 1255"/>
                <a:gd name="T11" fmla="*/ 892 h 1785"/>
                <a:gd name="T12" fmla="*/ 455 w 1255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5" h="1785">
                  <a:moveTo>
                    <a:pt x="455" y="0"/>
                  </a:moveTo>
                  <a:lnTo>
                    <a:pt x="0" y="0"/>
                  </a:lnTo>
                  <a:lnTo>
                    <a:pt x="800" y="892"/>
                  </a:lnTo>
                  <a:lnTo>
                    <a:pt x="0" y="1784"/>
                  </a:lnTo>
                  <a:lnTo>
                    <a:pt x="455" y="1784"/>
                  </a:lnTo>
                  <a:lnTo>
                    <a:pt x="1254" y="892"/>
                  </a:lnTo>
                  <a:lnTo>
                    <a:pt x="455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0078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941607" y="152678"/>
            <a:ext cx="10308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Wired Equivalent Privacy (WEP) Encryption</a:t>
            </a:r>
          </a:p>
        </p:txBody>
      </p:sp>
      <p:sp>
        <p:nvSpPr>
          <p:cNvPr id="58" name="Rectangle 6888"/>
          <p:cNvSpPr>
            <a:spLocks noChangeArrowheads="1"/>
          </p:cNvSpPr>
          <p:nvPr/>
        </p:nvSpPr>
        <p:spPr bwMode="auto">
          <a:xfrm>
            <a:off x="-243" y="915631"/>
            <a:ext cx="12192243" cy="2265071"/>
          </a:xfrm>
          <a:prstGeom prst="rect">
            <a:avLst/>
          </a:prstGeom>
          <a:solidFill>
            <a:srgbClr val="44546A">
              <a:lumMod val="75000"/>
            </a:srgbClr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64" name="Freeform 123"/>
          <p:cNvSpPr>
            <a:spLocks noChangeAspect="1" noChangeArrowheads="1"/>
          </p:cNvSpPr>
          <p:nvPr/>
        </p:nvSpPr>
        <p:spPr bwMode="auto">
          <a:xfrm>
            <a:off x="441974" y="1236980"/>
            <a:ext cx="420630" cy="430489"/>
          </a:xfrm>
          <a:custGeom>
            <a:avLst/>
            <a:gdLst>
              <a:gd name="T0" fmla="*/ 123628 w 452"/>
              <a:gd name="T1" fmla="*/ 135490 h 462"/>
              <a:gd name="T2" fmla="*/ 123628 w 452"/>
              <a:gd name="T3" fmla="*/ 135490 h 462"/>
              <a:gd name="T4" fmla="*/ 195108 w 452"/>
              <a:gd name="T5" fmla="*/ 11703 h 462"/>
              <a:gd name="T6" fmla="*/ 195108 w 452"/>
              <a:gd name="T7" fmla="*/ 8102 h 462"/>
              <a:gd name="T8" fmla="*/ 191062 w 452"/>
              <a:gd name="T9" fmla="*/ 8102 h 462"/>
              <a:gd name="T10" fmla="*/ 71480 w 452"/>
              <a:gd name="T11" fmla="*/ 80124 h 462"/>
              <a:gd name="T12" fmla="*/ 4046 w 452"/>
              <a:gd name="T13" fmla="*/ 135490 h 462"/>
              <a:gd name="T14" fmla="*/ 15735 w 452"/>
              <a:gd name="T15" fmla="*/ 147644 h 462"/>
              <a:gd name="T16" fmla="*/ 39561 w 452"/>
              <a:gd name="T17" fmla="*/ 139542 h 462"/>
              <a:gd name="T18" fmla="*/ 67883 w 452"/>
              <a:gd name="T19" fmla="*/ 167450 h 462"/>
              <a:gd name="T20" fmla="*/ 59791 w 452"/>
              <a:gd name="T21" fmla="*/ 191307 h 462"/>
              <a:gd name="T22" fmla="*/ 67883 w 452"/>
              <a:gd name="T23" fmla="*/ 203461 h 462"/>
              <a:gd name="T24" fmla="*/ 123628 w 452"/>
              <a:gd name="T25" fmla="*/ 135490 h 462"/>
              <a:gd name="T26" fmla="*/ 135317 w 452"/>
              <a:gd name="T27" fmla="*/ 67520 h 462"/>
              <a:gd name="T28" fmla="*/ 135317 w 452"/>
              <a:gd name="T29" fmla="*/ 67520 h 462"/>
              <a:gd name="T30" fmla="*/ 135317 w 452"/>
              <a:gd name="T31" fmla="*/ 43663 h 462"/>
              <a:gd name="T32" fmla="*/ 159143 w 452"/>
              <a:gd name="T33" fmla="*/ 43663 h 462"/>
              <a:gd name="T34" fmla="*/ 159143 w 452"/>
              <a:gd name="T35" fmla="*/ 67520 h 462"/>
              <a:gd name="T36" fmla="*/ 135317 w 452"/>
              <a:gd name="T37" fmla="*/ 67520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lIns="17145" tIns="8573" rIns="17145" bIns="8573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6358D0C2-AE0E-4870-BD51-65D206D999EF}"/>
              </a:ext>
            </a:extLst>
          </p:cNvPr>
          <p:cNvGrpSpPr/>
          <p:nvPr/>
        </p:nvGrpSpPr>
        <p:grpSpPr>
          <a:xfrm>
            <a:off x="2797650" y="3376980"/>
            <a:ext cx="9237234" cy="3135567"/>
            <a:chOff x="2590800" y="3244596"/>
            <a:chExt cx="9237234" cy="3135567"/>
          </a:xfrm>
        </p:grpSpPr>
        <p:sp>
          <p:nvSpPr>
            <p:cNvPr id="116" name="AutoShape 6">
              <a:extLst>
                <a:ext uri="{FF2B5EF4-FFF2-40B4-BE49-F238E27FC236}">
                  <a16:creationId xmlns:a16="http://schemas.microsoft.com/office/drawing/2014/main" id="{25C2E454-6D1C-4062-9CD1-EB5F14B14D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0800" y="5156099"/>
              <a:ext cx="2360203" cy="687622"/>
            </a:xfrm>
            <a:prstGeom prst="roundRect">
              <a:avLst>
                <a:gd name="adj" fmla="val 9727"/>
              </a:avLst>
            </a:prstGeom>
            <a:solidFill>
              <a:sysClr val="window" lastClr="FFFFFF"/>
            </a:solidFill>
            <a:ln w="28575" cap="rnd" algn="ctr">
              <a:solidFill>
                <a:sysClr val="window" lastClr="FFFFFF">
                  <a:lumMod val="50000"/>
                </a:sysClr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AutoShape 6">
              <a:extLst>
                <a:ext uri="{FF2B5EF4-FFF2-40B4-BE49-F238E27FC236}">
                  <a16:creationId xmlns:a16="http://schemas.microsoft.com/office/drawing/2014/main" id="{2981BEC5-0D62-4F13-8D44-EB969268C3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3949" y="3589407"/>
              <a:ext cx="2373503" cy="687622"/>
            </a:xfrm>
            <a:prstGeom prst="roundRect">
              <a:avLst>
                <a:gd name="adj" fmla="val 9727"/>
              </a:avLst>
            </a:prstGeom>
            <a:solidFill>
              <a:sysClr val="window" lastClr="FFFFFF"/>
            </a:solidFill>
            <a:ln w="28575" cap="rnd" algn="ctr">
              <a:solidFill>
                <a:sysClr val="window" lastClr="FFFFFF">
                  <a:lumMod val="50000"/>
                </a:sysClr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AutoShape 6">
              <a:extLst>
                <a:ext uri="{FF2B5EF4-FFF2-40B4-BE49-F238E27FC236}">
                  <a16:creationId xmlns:a16="http://schemas.microsoft.com/office/drawing/2014/main" id="{D8859D83-5E6F-460F-B098-85E11F1D7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08034" y="5149296"/>
              <a:ext cx="3720000" cy="687622"/>
            </a:xfrm>
            <a:prstGeom prst="roundRect">
              <a:avLst>
                <a:gd name="adj" fmla="val 9727"/>
              </a:avLst>
            </a:prstGeom>
            <a:solidFill>
              <a:sysClr val="window" lastClr="FFFFFF"/>
            </a:solidFill>
            <a:ln w="28575" cap="rnd" algn="ctr">
              <a:solidFill>
                <a:sysClr val="window" lastClr="FFFFFF">
                  <a:lumMod val="50000"/>
                </a:sysClr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3410A0C2-144D-44C7-AC79-7BD256DE8C0D}"/>
                </a:ext>
              </a:extLst>
            </p:cNvPr>
            <p:cNvSpPr txBox="1"/>
            <p:nvPr/>
          </p:nvSpPr>
          <p:spPr>
            <a:xfrm>
              <a:off x="7150601" y="4459796"/>
              <a:ext cx="376109" cy="3077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-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FFFBA71-3105-4E77-890E-D50BBAC7E0BD}"/>
                </a:ext>
              </a:extLst>
            </p:cNvPr>
            <p:cNvSpPr txBox="1"/>
            <p:nvPr/>
          </p:nvSpPr>
          <p:spPr>
            <a:xfrm>
              <a:off x="7224578" y="4484598"/>
              <a:ext cx="245970" cy="3077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-</a:t>
              </a:r>
            </a:p>
          </p:txBody>
        </p: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819824DD-0AC9-4B1E-BAAA-3964F76D5519}"/>
                </a:ext>
              </a:extLst>
            </p:cNvPr>
            <p:cNvCxnSpPr/>
            <p:nvPr/>
          </p:nvCxnSpPr>
          <p:spPr>
            <a:xfrm flipV="1">
              <a:off x="7336481" y="4847378"/>
              <a:ext cx="0" cy="416129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  <a:tailEnd type="arrow"/>
            </a:ln>
            <a:effectLst/>
          </p:spPr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6A029B2C-F4A8-4963-BD5A-33C14EDBA145}"/>
                </a:ext>
              </a:extLst>
            </p:cNvPr>
            <p:cNvCxnSpPr/>
            <p:nvPr/>
          </p:nvCxnSpPr>
          <p:spPr>
            <a:xfrm>
              <a:off x="7336481" y="4271893"/>
              <a:ext cx="0" cy="319032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  <a:tailEnd type="arrow"/>
            </a:ln>
            <a:effectLst/>
          </p:spPr>
        </p:cxnSp>
        <p:cxnSp>
          <p:nvCxnSpPr>
            <p:cNvPr id="123" name="Elbow Connector 18">
              <a:extLst>
                <a:ext uri="{FF2B5EF4-FFF2-40B4-BE49-F238E27FC236}">
                  <a16:creationId xmlns:a16="http://schemas.microsoft.com/office/drawing/2014/main" id="{B79851B4-A2DB-46E4-9490-7DB60822DBBF}"/>
                </a:ext>
              </a:extLst>
            </p:cNvPr>
            <p:cNvCxnSpPr/>
            <p:nvPr/>
          </p:nvCxnSpPr>
          <p:spPr>
            <a:xfrm rot="5400000" flipH="1" flipV="1">
              <a:off x="6539482" y="3680953"/>
              <a:ext cx="51229" cy="4161293"/>
            </a:xfrm>
            <a:prstGeom prst="bentConnector3">
              <a:avLst>
                <a:gd name="adj1" fmla="val -752612"/>
              </a:avLst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  <a:tailEnd type="arrow"/>
            </a:ln>
            <a:effectLst/>
          </p:spPr>
        </p:cxnSp>
        <p:sp>
          <p:nvSpPr>
            <p:cNvPr id="124" name="AutoShape 12">
              <a:extLst>
                <a:ext uri="{FF2B5EF4-FFF2-40B4-BE49-F238E27FC236}">
                  <a16:creationId xmlns:a16="http://schemas.microsoft.com/office/drawing/2014/main" id="{2D52CC00-9FA8-412C-8D62-1FBA73D898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5939" y="3244596"/>
              <a:ext cx="2016692" cy="853813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25400">
              <a:solidFill>
                <a:sysClr val="window" lastClr="FFFFFF">
                  <a:lumMod val="65000"/>
                </a:sys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5" name="AutoShape 13">
              <a:extLst>
                <a:ext uri="{FF2B5EF4-FFF2-40B4-BE49-F238E27FC236}">
                  <a16:creationId xmlns:a16="http://schemas.microsoft.com/office/drawing/2014/main" id="{431E1F71-9684-4341-87EF-B4483D802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552" y="3271616"/>
              <a:ext cx="1933468" cy="404125"/>
            </a:xfrm>
            <a:prstGeom prst="roundRect">
              <a:avLst>
                <a:gd name="adj" fmla="val 25981"/>
              </a:avLst>
            </a:prstGeom>
            <a:gradFill rotWithShape="1">
              <a:gsLst>
                <a:gs pos="0">
                  <a:sysClr val="window" lastClr="FFFFFF">
                    <a:alpha val="75000"/>
                  </a:sysClr>
                </a:gs>
                <a:gs pos="100000">
                  <a:sysClr val="window" lastClr="FFFFFF">
                    <a:gamma/>
                    <a:tint val="0"/>
                    <a:invGamma/>
                    <a:alpha val="0"/>
                  </a:sys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FA138A02-E3F7-45C3-80E0-217391D1A901}"/>
                </a:ext>
              </a:extLst>
            </p:cNvPr>
            <p:cNvSpPr txBox="1"/>
            <p:nvPr/>
          </p:nvSpPr>
          <p:spPr>
            <a:xfrm>
              <a:off x="2874518" y="3403720"/>
              <a:ext cx="1815545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WEP Key Store </a:t>
              </a:r>
              <a:b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</a:b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(K1, K2, K3, K4)</a:t>
              </a:r>
            </a:p>
          </p:txBody>
        </p:sp>
        <p:sp>
          <p:nvSpPr>
            <p:cNvPr id="127" name="AutoShape 12">
              <a:extLst>
                <a:ext uri="{FF2B5EF4-FFF2-40B4-BE49-F238E27FC236}">
                  <a16:creationId xmlns:a16="http://schemas.microsoft.com/office/drawing/2014/main" id="{BE2A76CE-E64D-43B4-8B3E-9BE95754C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0764" y="5261329"/>
              <a:ext cx="1355700" cy="494658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DD61903E-448C-4E7F-99AE-5F95078E60E1}"/>
                </a:ext>
              </a:extLst>
            </p:cNvPr>
            <p:cNvSpPr txBox="1"/>
            <p:nvPr/>
          </p:nvSpPr>
          <p:spPr>
            <a:xfrm>
              <a:off x="3623759" y="4496335"/>
              <a:ext cx="1316656" cy="3077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WEP Seed</a:t>
              </a:r>
            </a:p>
          </p:txBody>
        </p:sp>
        <p:cxnSp>
          <p:nvCxnSpPr>
            <p:cNvPr id="129" name="Elbow Connector 24">
              <a:extLst>
                <a:ext uri="{FF2B5EF4-FFF2-40B4-BE49-F238E27FC236}">
                  <a16:creationId xmlns:a16="http://schemas.microsoft.com/office/drawing/2014/main" id="{93F398AA-E8F4-4692-A0A1-8CD7BB7D8054}"/>
                </a:ext>
              </a:extLst>
            </p:cNvPr>
            <p:cNvCxnSpPr/>
            <p:nvPr/>
          </p:nvCxnSpPr>
          <p:spPr>
            <a:xfrm flipV="1">
              <a:off x="3802206" y="4364549"/>
              <a:ext cx="921567" cy="540449"/>
            </a:xfrm>
            <a:prstGeom prst="bentConnector3">
              <a:avLst>
                <a:gd name="adj1" fmla="val 2655"/>
              </a:avLst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  <a:tailEnd type="arrow"/>
            </a:ln>
            <a:effectLst/>
          </p:spPr>
        </p:cxnSp>
        <p:pic>
          <p:nvPicPr>
            <p:cNvPr id="130" name="Picture 129" descr="one2">
              <a:extLst>
                <a:ext uri="{FF2B5EF4-FFF2-40B4-BE49-F238E27FC236}">
                  <a16:creationId xmlns:a16="http://schemas.microsoft.com/office/drawing/2014/main" id="{732333D8-C09F-41E2-ABFB-89A4901F7E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rgbClr val="F7964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55780" y="3450810"/>
              <a:ext cx="902315" cy="891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1" name="Picture 130" descr="one1">
              <a:extLst>
                <a:ext uri="{FF2B5EF4-FFF2-40B4-BE49-F238E27FC236}">
                  <a16:creationId xmlns:a16="http://schemas.microsoft.com/office/drawing/2014/main" id="{F8A8DB3E-C8F2-4FCE-9B02-DD36E1A809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BACC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733793" y="3963223"/>
              <a:ext cx="902085" cy="892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2" name="Elbow Connector 27">
              <a:extLst>
                <a:ext uri="{FF2B5EF4-FFF2-40B4-BE49-F238E27FC236}">
                  <a16:creationId xmlns:a16="http://schemas.microsoft.com/office/drawing/2014/main" id="{ADE86504-33B5-4415-94F8-3A0EEED0A8FB}"/>
                </a:ext>
              </a:extLst>
            </p:cNvPr>
            <p:cNvCxnSpPr>
              <a:cxnSpLocks/>
              <a:stCxn id="131" idx="2"/>
              <a:endCxn id="134" idx="1"/>
            </p:cNvCxnSpPr>
            <p:nvPr/>
          </p:nvCxnSpPr>
          <p:spPr>
            <a:xfrm rot="16200000" flipH="1">
              <a:off x="5249675" y="4791112"/>
              <a:ext cx="655862" cy="785543"/>
            </a:xfrm>
            <a:prstGeom prst="bentConnector2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  <a:tailEnd type="arrow"/>
            </a:ln>
            <a:effectLst/>
          </p:spPr>
        </p:cxn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40A63BBB-62CB-4E9C-B12B-25289542DC96}"/>
                </a:ext>
              </a:extLst>
            </p:cNvPr>
            <p:cNvSpPr txBox="1"/>
            <p:nvPr/>
          </p:nvSpPr>
          <p:spPr>
            <a:xfrm>
              <a:off x="8716274" y="5856943"/>
              <a:ext cx="311176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WEP-encrypted Packet (Frame body of MAC Frame)</a:t>
              </a:r>
            </a:p>
          </p:txBody>
        </p:sp>
        <p:sp>
          <p:nvSpPr>
            <p:cNvPr id="134" name="AutoShape 12">
              <a:extLst>
                <a:ext uri="{FF2B5EF4-FFF2-40B4-BE49-F238E27FC236}">
                  <a16:creationId xmlns:a16="http://schemas.microsoft.com/office/drawing/2014/main" id="{D3A9B234-22C9-4812-97B8-F07C945A0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0378" y="5264486"/>
              <a:ext cx="1804112" cy="494658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25400">
              <a:solidFill>
                <a:sysClr val="window" lastClr="FFFFFF">
                  <a:lumMod val="65000"/>
                </a:sys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FB9F202D-5B2E-48FA-A4B9-88F3BE761AFF}"/>
                </a:ext>
              </a:extLst>
            </p:cNvPr>
            <p:cNvSpPr txBox="1"/>
            <p:nvPr/>
          </p:nvSpPr>
          <p:spPr>
            <a:xfrm>
              <a:off x="9490394" y="3657884"/>
              <a:ext cx="1053150" cy="4924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CRC-32 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Checksum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9EFF01B6-2E9D-49E7-A3AD-04053DA7D775}"/>
                </a:ext>
              </a:extLst>
            </p:cNvPr>
            <p:cNvSpPr txBox="1"/>
            <p:nvPr/>
          </p:nvSpPr>
          <p:spPr>
            <a:xfrm>
              <a:off x="6346984" y="5357927"/>
              <a:ext cx="1050905" cy="3077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Keystream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30D672DF-9DBF-47A4-B12D-AC23057B1A26}"/>
                </a:ext>
              </a:extLst>
            </p:cNvPr>
            <p:cNvSpPr txBox="1"/>
            <p:nvPr/>
          </p:nvSpPr>
          <p:spPr>
            <a:xfrm>
              <a:off x="4765585" y="4145631"/>
              <a:ext cx="846645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RC4 Cipher</a:t>
              </a:r>
            </a:p>
          </p:txBody>
        </p:sp>
        <p:pic>
          <p:nvPicPr>
            <p:cNvPr id="138" name="Picture 137" descr="one">
              <a:extLst>
                <a:ext uri="{FF2B5EF4-FFF2-40B4-BE49-F238E27FC236}">
                  <a16:creationId xmlns:a16="http://schemas.microsoft.com/office/drawing/2014/main" id="{262F6AD7-3D1D-486D-91EF-1B79EC7938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6925" y="4606489"/>
              <a:ext cx="263625" cy="260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9" name="Elbow Connector 35">
              <a:extLst>
                <a:ext uri="{FF2B5EF4-FFF2-40B4-BE49-F238E27FC236}">
                  <a16:creationId xmlns:a16="http://schemas.microsoft.com/office/drawing/2014/main" id="{58F4EAC1-67C1-41E4-9D85-25582E9E7A06}"/>
                </a:ext>
              </a:extLst>
            </p:cNvPr>
            <p:cNvCxnSpPr/>
            <p:nvPr/>
          </p:nvCxnSpPr>
          <p:spPr>
            <a:xfrm>
              <a:off x="7470547" y="4736810"/>
              <a:ext cx="3537099" cy="485484"/>
            </a:xfrm>
            <a:prstGeom prst="bentConnector2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  <a:tailEnd type="arrow"/>
            </a:ln>
            <a:effectLst/>
          </p:spPr>
        </p:cxn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823F4382-3215-48C9-9454-D5EA7F884BA9}"/>
                </a:ext>
              </a:extLst>
            </p:cNvPr>
            <p:cNvSpPr txBox="1"/>
            <p:nvPr/>
          </p:nvSpPr>
          <p:spPr>
            <a:xfrm>
              <a:off x="5536809" y="4589011"/>
              <a:ext cx="1707721" cy="3077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XOR Algorithm</a:t>
              </a: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ADBB983D-86C9-4710-99D0-116A9162B288}"/>
                </a:ext>
              </a:extLst>
            </p:cNvPr>
            <p:cNvSpPr/>
            <p:nvPr/>
          </p:nvSpPr>
          <p:spPr>
            <a:xfrm>
              <a:off x="7199857" y="4581334"/>
              <a:ext cx="284051" cy="30777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X</a:t>
              </a:r>
            </a:p>
          </p:txBody>
        </p:sp>
        <p:sp>
          <p:nvSpPr>
            <p:cNvPr id="142" name="AutoShape 12">
              <a:extLst>
                <a:ext uri="{FF2B5EF4-FFF2-40B4-BE49-F238E27FC236}">
                  <a16:creationId xmlns:a16="http://schemas.microsoft.com/office/drawing/2014/main" id="{34EE781B-9E50-45B2-B09B-289110380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9138" y="5261329"/>
              <a:ext cx="825747" cy="494658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19050">
              <a:solidFill>
                <a:srgbClr val="FF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AutoShape 12">
              <a:extLst>
                <a:ext uri="{FF2B5EF4-FFF2-40B4-BE49-F238E27FC236}">
                  <a16:creationId xmlns:a16="http://schemas.microsoft.com/office/drawing/2014/main" id="{8406865E-292F-4EA2-96FA-8AA05E871A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0146" y="3689667"/>
              <a:ext cx="1355700" cy="494658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AutoShape 12">
              <a:extLst>
                <a:ext uri="{FF2B5EF4-FFF2-40B4-BE49-F238E27FC236}">
                  <a16:creationId xmlns:a16="http://schemas.microsoft.com/office/drawing/2014/main" id="{8A034376-1C8E-4EFF-B3C6-D355A4916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7244" y="3689667"/>
              <a:ext cx="825747" cy="494658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AutoShape 12">
              <a:extLst>
                <a:ext uri="{FF2B5EF4-FFF2-40B4-BE49-F238E27FC236}">
                  <a16:creationId xmlns:a16="http://schemas.microsoft.com/office/drawing/2014/main" id="{E220AAB1-07D9-4960-B7B4-C37928E0E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0244" y="5233187"/>
              <a:ext cx="832259" cy="494658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19050">
              <a:solidFill>
                <a:srgbClr val="FF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AutoShape 12">
              <a:extLst>
                <a:ext uri="{FF2B5EF4-FFF2-40B4-BE49-F238E27FC236}">
                  <a16:creationId xmlns:a16="http://schemas.microsoft.com/office/drawing/2014/main" id="{4AF2D65E-7FC5-47C4-8088-CCAAF36FA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47148" y="5229337"/>
              <a:ext cx="566605" cy="494658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AutoShape 12">
              <a:extLst>
                <a:ext uri="{FF2B5EF4-FFF2-40B4-BE49-F238E27FC236}">
                  <a16:creationId xmlns:a16="http://schemas.microsoft.com/office/drawing/2014/main" id="{AB0098DA-8F6D-427E-A6A0-58501728B4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25654" y="5229337"/>
              <a:ext cx="566605" cy="494658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AutoShape 12">
              <a:extLst>
                <a:ext uri="{FF2B5EF4-FFF2-40B4-BE49-F238E27FC236}">
                  <a16:creationId xmlns:a16="http://schemas.microsoft.com/office/drawing/2014/main" id="{398C9473-5A3A-408B-8585-1A321C692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8288" y="5229337"/>
              <a:ext cx="1514458" cy="494658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E150B58A-B545-430A-86E5-B0DCE92BD984}"/>
                </a:ext>
              </a:extLst>
            </p:cNvPr>
            <p:cNvSpPr txBox="1"/>
            <p:nvPr/>
          </p:nvSpPr>
          <p:spPr>
            <a:xfrm>
              <a:off x="2755771" y="5385493"/>
              <a:ext cx="1159477" cy="3077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WEP Key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DEC029C0-0B50-4078-A07F-36C197CFE95C}"/>
                </a:ext>
              </a:extLst>
            </p:cNvPr>
            <p:cNvSpPr txBox="1"/>
            <p:nvPr/>
          </p:nvSpPr>
          <p:spPr>
            <a:xfrm>
              <a:off x="4229751" y="5378562"/>
              <a:ext cx="500576" cy="3077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IV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1620FCC4-101D-4A1E-AC50-60456919D7A4}"/>
                </a:ext>
              </a:extLst>
            </p:cNvPr>
            <p:cNvSpPr txBox="1"/>
            <p:nvPr/>
          </p:nvSpPr>
          <p:spPr>
            <a:xfrm>
              <a:off x="6726743" y="3814025"/>
              <a:ext cx="782507" cy="3077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Data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134B0A55-F0EC-4AFE-904E-6DF5D57C1FE1}"/>
                </a:ext>
              </a:extLst>
            </p:cNvPr>
            <p:cNvSpPr txBox="1"/>
            <p:nvPr/>
          </p:nvSpPr>
          <p:spPr>
            <a:xfrm>
              <a:off x="7922307" y="3814025"/>
              <a:ext cx="633107" cy="3077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ICV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5136787D-F879-42DC-99F3-516ADBC59375}"/>
                </a:ext>
              </a:extLst>
            </p:cNvPr>
            <p:cNvSpPr txBox="1"/>
            <p:nvPr/>
          </p:nvSpPr>
          <p:spPr>
            <a:xfrm>
              <a:off x="8436365" y="5345811"/>
              <a:ext cx="500576" cy="3077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IV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A9F5FA8A-463C-4EE8-B17F-599B65A19CEF}"/>
                </a:ext>
              </a:extLst>
            </p:cNvPr>
            <p:cNvSpPr txBox="1"/>
            <p:nvPr/>
          </p:nvSpPr>
          <p:spPr>
            <a:xfrm>
              <a:off x="8975101" y="5345811"/>
              <a:ext cx="734960" cy="3077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PAD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C29DED42-B0BD-4D8C-996B-B5EC923ED6B3}"/>
                </a:ext>
              </a:extLst>
            </p:cNvPr>
            <p:cNvSpPr txBox="1"/>
            <p:nvPr/>
          </p:nvSpPr>
          <p:spPr>
            <a:xfrm>
              <a:off x="9626549" y="5345811"/>
              <a:ext cx="556735" cy="3077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KID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1A396C71-9222-4283-B172-B632A23879B3}"/>
                </a:ext>
              </a:extLst>
            </p:cNvPr>
            <p:cNvSpPr txBox="1"/>
            <p:nvPr/>
          </p:nvSpPr>
          <p:spPr>
            <a:xfrm>
              <a:off x="10327488" y="5345811"/>
              <a:ext cx="1276905" cy="3077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Ciphertext</a:t>
              </a:r>
            </a:p>
          </p:txBody>
        </p:sp>
        <p:cxnSp>
          <p:nvCxnSpPr>
            <p:cNvPr id="157" name="Elbow Connector 53">
              <a:extLst>
                <a:ext uri="{FF2B5EF4-FFF2-40B4-BE49-F238E27FC236}">
                  <a16:creationId xmlns:a16="http://schemas.microsoft.com/office/drawing/2014/main" id="{0584C7BE-9565-4113-8D95-3E792F8BF425}"/>
                </a:ext>
              </a:extLst>
            </p:cNvPr>
            <p:cNvCxnSpPr>
              <a:cxnSpLocks/>
              <a:stCxn id="143" idx="0"/>
              <a:endCxn id="130" idx="0"/>
            </p:cNvCxnSpPr>
            <p:nvPr/>
          </p:nvCxnSpPr>
          <p:spPr>
            <a:xfrm rot="5400000" flipH="1" flipV="1">
              <a:off x="8443039" y="2125768"/>
              <a:ext cx="238857" cy="2888942"/>
            </a:xfrm>
            <a:prstGeom prst="bentConnector3">
              <a:avLst>
                <a:gd name="adj1" fmla="val 195706"/>
              </a:avLst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  <a:tailEnd type="arrow"/>
            </a:ln>
            <a:effectLst/>
          </p:spPr>
        </p:cxnSp>
        <p:cxnSp>
          <p:nvCxnSpPr>
            <p:cNvPr id="158" name="Elbow Connector 54">
              <a:extLst>
                <a:ext uri="{FF2B5EF4-FFF2-40B4-BE49-F238E27FC236}">
                  <a16:creationId xmlns:a16="http://schemas.microsoft.com/office/drawing/2014/main" id="{7219977C-B9A7-45CD-9129-59E6AAE15C7A}"/>
                </a:ext>
              </a:extLst>
            </p:cNvPr>
            <p:cNvCxnSpPr>
              <a:cxnSpLocks/>
              <a:stCxn id="130" idx="2"/>
              <a:endCxn id="144" idx="2"/>
            </p:cNvCxnSpPr>
            <p:nvPr/>
          </p:nvCxnSpPr>
          <p:spPr>
            <a:xfrm rot="5400000" flipH="1">
              <a:off x="9044596" y="3379847"/>
              <a:ext cx="157865" cy="1766822"/>
            </a:xfrm>
            <a:prstGeom prst="bentConnector3">
              <a:avLst>
                <a:gd name="adj1" fmla="val -66565"/>
              </a:avLst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  <a:tailEnd type="arrow"/>
            </a:ln>
            <a:effectLst/>
          </p:spPr>
        </p:cxnSp>
        <p:cxnSp>
          <p:nvCxnSpPr>
            <p:cNvPr id="159" name="Straight Arrow Connector 158">
              <a:extLst>
                <a:ext uri="{FF2B5EF4-FFF2-40B4-BE49-F238E27FC236}">
                  <a16:creationId xmlns:a16="http://schemas.microsoft.com/office/drawing/2014/main" id="{615DF78D-CF7D-48A9-85BC-60714F536072}"/>
                </a:ext>
              </a:extLst>
            </p:cNvPr>
            <p:cNvCxnSpPr/>
            <p:nvPr/>
          </p:nvCxnSpPr>
          <p:spPr>
            <a:xfrm flipV="1">
              <a:off x="3348614" y="4093614"/>
              <a:ext cx="0" cy="1162920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  <a:headEnd type="arrow" w="med" len="med"/>
              <a:tailEnd type="none" w="med" len="med"/>
            </a:ln>
            <a:effectLst/>
          </p:spPr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BF1EF9E9-38E9-4F54-9543-1805F1D579E1}"/>
                </a:ext>
              </a:extLst>
            </p:cNvPr>
            <p:cNvCxnSpPr/>
            <p:nvPr/>
          </p:nvCxnSpPr>
          <p:spPr>
            <a:xfrm flipV="1">
              <a:off x="2793577" y="4904998"/>
              <a:ext cx="0" cy="359488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92837658-3A28-473A-AE14-7663D8538E8D}"/>
                </a:ext>
              </a:extLst>
            </p:cNvPr>
            <p:cNvCxnSpPr/>
            <p:nvPr/>
          </p:nvCxnSpPr>
          <p:spPr>
            <a:xfrm>
              <a:off x="2817552" y="4904998"/>
              <a:ext cx="187251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A6284040-E943-41AD-BC2E-203199B309E1}"/>
                </a:ext>
              </a:extLst>
            </p:cNvPr>
            <p:cNvCxnSpPr/>
            <p:nvPr/>
          </p:nvCxnSpPr>
          <p:spPr>
            <a:xfrm>
              <a:off x="4714037" y="4904998"/>
              <a:ext cx="0" cy="350736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</p:grpSp>
      <p:sp>
        <p:nvSpPr>
          <p:cNvPr id="164" name="Rectangle 163">
            <a:extLst>
              <a:ext uri="{FF2B5EF4-FFF2-40B4-BE49-F238E27FC236}">
                <a16:creationId xmlns:a16="http://schemas.microsoft.com/office/drawing/2014/main" id="{DA6616F7-2203-4329-90DD-E018FE335C24}"/>
              </a:ext>
            </a:extLst>
          </p:cNvPr>
          <p:cNvSpPr/>
          <p:nvPr/>
        </p:nvSpPr>
        <p:spPr>
          <a:xfrm>
            <a:off x="1135187" y="1103803"/>
            <a:ext cx="10899697" cy="193899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1800"/>
              </a:spcBef>
            </a:pPr>
            <a:r>
              <a:rPr lang="en-US" dirty="0">
                <a:solidFill>
                  <a:schemeClr val="bg1"/>
                </a:solidFill>
              </a:rPr>
              <a:t>WEP is a security protocol defined by the 802.11b standard; it was designed to provide a wireless LAN with a level of </a:t>
            </a:r>
            <a:r>
              <a:rPr lang="en-US" b="1" dirty="0">
                <a:solidFill>
                  <a:srgbClr val="FFFF00"/>
                </a:solidFill>
              </a:rPr>
              <a:t>security and privacy </a:t>
            </a:r>
            <a:r>
              <a:rPr lang="en-US" dirty="0">
                <a:solidFill>
                  <a:schemeClr val="bg1"/>
                </a:solidFill>
              </a:rPr>
              <a:t>comparable to that of a wired LAN</a:t>
            </a:r>
          </a:p>
          <a:p>
            <a:pPr>
              <a:spcBef>
                <a:spcPts val="1800"/>
              </a:spcBef>
            </a:pPr>
            <a:r>
              <a:rPr lang="en-US" dirty="0">
                <a:solidFill>
                  <a:schemeClr val="bg1"/>
                </a:solidFill>
              </a:rPr>
              <a:t>WEP </a:t>
            </a:r>
            <a:r>
              <a:rPr lang="en-US" b="1" dirty="0">
                <a:solidFill>
                  <a:srgbClr val="FFFF00"/>
                </a:solidFill>
              </a:rPr>
              <a:t>uses a 24-bit initialization vector (IV)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to form stream cipher RC4 for confidentiality and the CRC-32 checksum for integrity of wireless transmissions</a:t>
            </a:r>
          </a:p>
          <a:p>
            <a:pPr>
              <a:spcBef>
                <a:spcPts val="1800"/>
              </a:spcBef>
            </a:pPr>
            <a:r>
              <a:rPr lang="en-US" dirty="0">
                <a:solidFill>
                  <a:schemeClr val="bg1"/>
                </a:solidFill>
              </a:rPr>
              <a:t>It has significant vulnerabilities and design flaws and </a:t>
            </a:r>
            <a:r>
              <a:rPr lang="en-US" b="1" dirty="0">
                <a:solidFill>
                  <a:srgbClr val="FFFF00"/>
                </a:solidFill>
              </a:rPr>
              <a:t>can therefore be easily cracked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4DFCE92-7662-445F-AEC3-14CFA92F27CE}"/>
              </a:ext>
            </a:extLst>
          </p:cNvPr>
          <p:cNvGrpSpPr/>
          <p:nvPr/>
        </p:nvGrpSpPr>
        <p:grpSpPr>
          <a:xfrm>
            <a:off x="152400" y="4703764"/>
            <a:ext cx="2556824" cy="400110"/>
            <a:chOff x="272194" y="4426552"/>
            <a:chExt cx="2556824" cy="400110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90967E05-E015-472B-9390-E0098CE2A741}"/>
                </a:ext>
              </a:extLst>
            </p:cNvPr>
            <p:cNvSpPr/>
            <p:nvPr/>
          </p:nvSpPr>
          <p:spPr>
            <a:xfrm>
              <a:off x="554334" y="4426552"/>
              <a:ext cx="227468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000" b="1" dirty="0">
                  <a:solidFill>
                    <a:srgbClr val="0070C0"/>
                  </a:solidFill>
                  <a:latin typeface="Rockwell" pitchFamily="18" charset="0"/>
                </a:rPr>
                <a:t>How WEP Works</a:t>
              </a:r>
              <a:endParaRPr lang="en-US" sz="2000" dirty="0">
                <a:solidFill>
                  <a:srgbClr val="0070C0"/>
                </a:solidFill>
              </a:endParaRPr>
            </a:p>
          </p:txBody>
        </p:sp>
        <p:sp>
          <p:nvSpPr>
            <p:cNvPr id="166" name="Freeform 106">
              <a:extLst>
                <a:ext uri="{FF2B5EF4-FFF2-40B4-BE49-F238E27FC236}">
                  <a16:creationId xmlns:a16="http://schemas.microsoft.com/office/drawing/2014/main" id="{BF994787-71C0-4779-A780-571EDB4E262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72194" y="4467482"/>
              <a:ext cx="374189" cy="320347"/>
            </a:xfrm>
            <a:custGeom>
              <a:avLst/>
              <a:gdLst>
                <a:gd name="T0" fmla="*/ 189632 w 64"/>
                <a:gd name="T1" fmla="*/ 109912 h 55"/>
                <a:gd name="T2" fmla="*/ 168945 w 64"/>
                <a:gd name="T3" fmla="*/ 109912 h 55"/>
                <a:gd name="T4" fmla="*/ 162049 w 64"/>
                <a:gd name="T5" fmla="*/ 123651 h 55"/>
                <a:gd name="T6" fmla="*/ 162049 w 64"/>
                <a:gd name="T7" fmla="*/ 130521 h 55"/>
                <a:gd name="T8" fmla="*/ 155154 w 64"/>
                <a:gd name="T9" fmla="*/ 151130 h 55"/>
                <a:gd name="T10" fmla="*/ 117227 w 64"/>
                <a:gd name="T11" fmla="*/ 188912 h 55"/>
                <a:gd name="T12" fmla="*/ 79301 w 64"/>
                <a:gd name="T13" fmla="*/ 178608 h 55"/>
                <a:gd name="T14" fmla="*/ 51718 w 64"/>
                <a:gd name="T15" fmla="*/ 171738 h 55"/>
                <a:gd name="T16" fmla="*/ 13791 w 64"/>
                <a:gd name="T17" fmla="*/ 171738 h 55"/>
                <a:gd name="T18" fmla="*/ 0 w 64"/>
                <a:gd name="T19" fmla="*/ 154564 h 55"/>
                <a:gd name="T20" fmla="*/ 0 w 64"/>
                <a:gd name="T21" fmla="*/ 79000 h 55"/>
                <a:gd name="T22" fmla="*/ 13791 w 64"/>
                <a:gd name="T23" fmla="*/ 61826 h 55"/>
                <a:gd name="T24" fmla="*/ 51718 w 64"/>
                <a:gd name="T25" fmla="*/ 61826 h 55"/>
                <a:gd name="T26" fmla="*/ 68957 w 64"/>
                <a:gd name="T27" fmla="*/ 48087 h 55"/>
                <a:gd name="T28" fmla="*/ 79301 w 64"/>
                <a:gd name="T29" fmla="*/ 30913 h 55"/>
                <a:gd name="T30" fmla="*/ 110332 w 64"/>
                <a:gd name="T31" fmla="*/ 0 h 55"/>
                <a:gd name="T32" fmla="*/ 144810 w 64"/>
                <a:gd name="T33" fmla="*/ 30913 h 55"/>
                <a:gd name="T34" fmla="*/ 141362 w 64"/>
                <a:gd name="T35" fmla="*/ 44652 h 55"/>
                <a:gd name="T36" fmla="*/ 189632 w 64"/>
                <a:gd name="T37" fmla="*/ 44652 h 55"/>
                <a:gd name="T38" fmla="*/ 220663 w 64"/>
                <a:gd name="T39" fmla="*/ 79000 h 55"/>
                <a:gd name="T40" fmla="*/ 189632 w 64"/>
                <a:gd name="T41" fmla="*/ 109912 h 55"/>
                <a:gd name="T42" fmla="*/ 24135 w 64"/>
                <a:gd name="T43" fmla="*/ 140825 h 55"/>
                <a:gd name="T44" fmla="*/ 13791 w 64"/>
                <a:gd name="T45" fmla="*/ 147695 h 55"/>
                <a:gd name="T46" fmla="*/ 24135 w 64"/>
                <a:gd name="T47" fmla="*/ 154564 h 55"/>
                <a:gd name="T48" fmla="*/ 31031 w 64"/>
                <a:gd name="T49" fmla="*/ 147695 h 55"/>
                <a:gd name="T50" fmla="*/ 24135 w 64"/>
                <a:gd name="T51" fmla="*/ 140825 h 55"/>
                <a:gd name="T52" fmla="*/ 189632 w 64"/>
                <a:gd name="T53" fmla="*/ 61826 h 55"/>
                <a:gd name="T54" fmla="*/ 117227 w 64"/>
                <a:gd name="T55" fmla="*/ 61826 h 55"/>
                <a:gd name="T56" fmla="*/ 127571 w 64"/>
                <a:gd name="T57" fmla="*/ 30913 h 55"/>
                <a:gd name="T58" fmla="*/ 110332 w 64"/>
                <a:gd name="T59" fmla="*/ 13739 h 55"/>
                <a:gd name="T60" fmla="*/ 99988 w 64"/>
                <a:gd name="T61" fmla="*/ 30913 h 55"/>
                <a:gd name="T62" fmla="*/ 93092 w 64"/>
                <a:gd name="T63" fmla="*/ 41217 h 55"/>
                <a:gd name="T64" fmla="*/ 79301 w 64"/>
                <a:gd name="T65" fmla="*/ 58391 h 55"/>
                <a:gd name="T66" fmla="*/ 51718 w 64"/>
                <a:gd name="T67" fmla="*/ 79000 h 55"/>
                <a:gd name="T68" fmla="*/ 44822 w 64"/>
                <a:gd name="T69" fmla="*/ 79000 h 55"/>
                <a:gd name="T70" fmla="*/ 44822 w 64"/>
                <a:gd name="T71" fmla="*/ 154564 h 55"/>
                <a:gd name="T72" fmla="*/ 51718 w 64"/>
                <a:gd name="T73" fmla="*/ 154564 h 55"/>
                <a:gd name="T74" fmla="*/ 117227 w 64"/>
                <a:gd name="T75" fmla="*/ 171738 h 55"/>
                <a:gd name="T76" fmla="*/ 141362 w 64"/>
                <a:gd name="T77" fmla="*/ 151130 h 55"/>
                <a:gd name="T78" fmla="*/ 137914 w 64"/>
                <a:gd name="T79" fmla="*/ 144260 h 55"/>
                <a:gd name="T80" fmla="*/ 148258 w 64"/>
                <a:gd name="T81" fmla="*/ 130521 h 55"/>
                <a:gd name="T82" fmla="*/ 144810 w 64"/>
                <a:gd name="T83" fmla="*/ 120217 h 55"/>
                <a:gd name="T84" fmla="*/ 151706 w 64"/>
                <a:gd name="T85" fmla="*/ 106478 h 55"/>
                <a:gd name="T86" fmla="*/ 148258 w 64"/>
                <a:gd name="T87" fmla="*/ 92739 h 55"/>
                <a:gd name="T88" fmla="*/ 189632 w 64"/>
                <a:gd name="T89" fmla="*/ 92739 h 55"/>
                <a:gd name="T90" fmla="*/ 203424 w 64"/>
                <a:gd name="T91" fmla="*/ 79000 h 55"/>
                <a:gd name="T92" fmla="*/ 189632 w 64"/>
                <a:gd name="T93" fmla="*/ 61826 h 5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4" h="55">
                  <a:moveTo>
                    <a:pt x="55" y="32"/>
                  </a:moveTo>
                  <a:cubicBezTo>
                    <a:pt x="49" y="32"/>
                    <a:pt x="49" y="32"/>
                    <a:pt x="49" y="32"/>
                  </a:cubicBezTo>
                  <a:cubicBezTo>
                    <a:pt x="48" y="33"/>
                    <a:pt x="48" y="35"/>
                    <a:pt x="47" y="36"/>
                  </a:cubicBezTo>
                  <a:cubicBezTo>
                    <a:pt x="47" y="36"/>
                    <a:pt x="47" y="37"/>
                    <a:pt x="47" y="38"/>
                  </a:cubicBezTo>
                  <a:cubicBezTo>
                    <a:pt x="47" y="40"/>
                    <a:pt x="47" y="42"/>
                    <a:pt x="45" y="44"/>
                  </a:cubicBezTo>
                  <a:cubicBezTo>
                    <a:pt x="45" y="51"/>
                    <a:pt x="41" y="55"/>
                    <a:pt x="34" y="55"/>
                  </a:cubicBezTo>
                  <a:cubicBezTo>
                    <a:pt x="30" y="55"/>
                    <a:pt x="26" y="53"/>
                    <a:pt x="23" y="52"/>
                  </a:cubicBezTo>
                  <a:cubicBezTo>
                    <a:pt x="20" y="51"/>
                    <a:pt x="17" y="50"/>
                    <a:pt x="15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2" y="50"/>
                    <a:pt x="0" y="48"/>
                    <a:pt x="0" y="4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0"/>
                    <a:pt x="2" y="18"/>
                    <a:pt x="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9" y="15"/>
                    <a:pt x="20" y="14"/>
                  </a:cubicBezTo>
                  <a:cubicBezTo>
                    <a:pt x="21" y="12"/>
                    <a:pt x="22" y="11"/>
                    <a:pt x="23" y="9"/>
                  </a:cubicBezTo>
                  <a:cubicBezTo>
                    <a:pt x="25" y="6"/>
                    <a:pt x="27" y="0"/>
                    <a:pt x="32" y="0"/>
                  </a:cubicBezTo>
                  <a:cubicBezTo>
                    <a:pt x="37" y="0"/>
                    <a:pt x="42" y="3"/>
                    <a:pt x="42" y="9"/>
                  </a:cubicBezTo>
                  <a:cubicBezTo>
                    <a:pt x="42" y="10"/>
                    <a:pt x="42" y="12"/>
                    <a:pt x="41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60" y="13"/>
                    <a:pt x="64" y="18"/>
                    <a:pt x="64" y="23"/>
                  </a:cubicBezTo>
                  <a:cubicBezTo>
                    <a:pt x="64" y="28"/>
                    <a:pt x="60" y="32"/>
                    <a:pt x="55" y="32"/>
                  </a:cubicBezTo>
                  <a:close/>
                  <a:moveTo>
                    <a:pt x="7" y="41"/>
                  </a:moveTo>
                  <a:cubicBezTo>
                    <a:pt x="5" y="41"/>
                    <a:pt x="4" y="42"/>
                    <a:pt x="4" y="43"/>
                  </a:cubicBezTo>
                  <a:cubicBezTo>
                    <a:pt x="4" y="44"/>
                    <a:pt x="5" y="45"/>
                    <a:pt x="7" y="45"/>
                  </a:cubicBezTo>
                  <a:cubicBezTo>
                    <a:pt x="8" y="45"/>
                    <a:pt x="9" y="44"/>
                    <a:pt x="9" y="43"/>
                  </a:cubicBezTo>
                  <a:cubicBezTo>
                    <a:pt x="9" y="42"/>
                    <a:pt x="8" y="41"/>
                    <a:pt x="7" y="41"/>
                  </a:cubicBezTo>
                  <a:close/>
                  <a:moveTo>
                    <a:pt x="55" y="18"/>
                  </a:moveTo>
                  <a:cubicBezTo>
                    <a:pt x="34" y="18"/>
                    <a:pt x="34" y="18"/>
                    <a:pt x="34" y="18"/>
                  </a:cubicBezTo>
                  <a:cubicBezTo>
                    <a:pt x="34" y="16"/>
                    <a:pt x="37" y="13"/>
                    <a:pt x="37" y="9"/>
                  </a:cubicBezTo>
                  <a:cubicBezTo>
                    <a:pt x="37" y="5"/>
                    <a:pt x="35" y="4"/>
                    <a:pt x="32" y="4"/>
                  </a:cubicBezTo>
                  <a:cubicBezTo>
                    <a:pt x="31" y="4"/>
                    <a:pt x="29" y="8"/>
                    <a:pt x="29" y="9"/>
                  </a:cubicBezTo>
                  <a:cubicBezTo>
                    <a:pt x="28" y="10"/>
                    <a:pt x="28" y="11"/>
                    <a:pt x="27" y="12"/>
                  </a:cubicBezTo>
                  <a:cubicBezTo>
                    <a:pt x="26" y="13"/>
                    <a:pt x="25" y="15"/>
                    <a:pt x="23" y="17"/>
                  </a:cubicBezTo>
                  <a:cubicBezTo>
                    <a:pt x="21" y="19"/>
                    <a:pt x="18" y="23"/>
                    <a:pt x="15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21" y="45"/>
                    <a:pt x="27" y="50"/>
                    <a:pt x="34" y="50"/>
                  </a:cubicBezTo>
                  <a:cubicBezTo>
                    <a:pt x="38" y="50"/>
                    <a:pt x="41" y="48"/>
                    <a:pt x="41" y="44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42" y="41"/>
                    <a:pt x="43" y="39"/>
                    <a:pt x="43" y="38"/>
                  </a:cubicBezTo>
                  <a:cubicBezTo>
                    <a:pt x="43" y="37"/>
                    <a:pt x="43" y="36"/>
                    <a:pt x="42" y="35"/>
                  </a:cubicBezTo>
                  <a:cubicBezTo>
                    <a:pt x="43" y="34"/>
                    <a:pt x="44" y="33"/>
                    <a:pt x="44" y="31"/>
                  </a:cubicBezTo>
                  <a:cubicBezTo>
                    <a:pt x="44" y="30"/>
                    <a:pt x="44" y="28"/>
                    <a:pt x="43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7" y="27"/>
                    <a:pt x="59" y="25"/>
                    <a:pt x="59" y="23"/>
                  </a:cubicBezTo>
                  <a:cubicBezTo>
                    <a:pt x="59" y="20"/>
                    <a:pt x="57" y="18"/>
                    <a:pt x="55" y="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68" name="Freeform 44">
            <a:extLst>
              <a:ext uri="{FF2B5EF4-FFF2-40B4-BE49-F238E27FC236}">
                <a16:creationId xmlns:a16="http://schemas.microsoft.com/office/drawing/2014/main" id="{83E863DE-79C0-4591-8E88-5896BE139B1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59924" y="2656451"/>
            <a:ext cx="378275" cy="387210"/>
          </a:xfrm>
          <a:custGeom>
            <a:avLst/>
            <a:gdLst>
              <a:gd name="T0" fmla="*/ 3417 w 59"/>
              <a:gd name="T1" fmla="*/ 137583 h 60"/>
              <a:gd name="T2" fmla="*/ 3417 w 59"/>
              <a:gd name="T3" fmla="*/ 130704 h 60"/>
              <a:gd name="T4" fmla="*/ 44423 w 59"/>
              <a:gd name="T5" fmla="*/ 134144 h 60"/>
              <a:gd name="T6" fmla="*/ 95681 w 59"/>
              <a:gd name="T7" fmla="*/ 65352 h 60"/>
              <a:gd name="T8" fmla="*/ 54675 w 59"/>
              <a:gd name="T9" fmla="*/ 27517 h 60"/>
              <a:gd name="T10" fmla="*/ 27337 w 59"/>
              <a:gd name="T11" fmla="*/ 48154 h 60"/>
              <a:gd name="T12" fmla="*/ 27337 w 59"/>
              <a:gd name="T13" fmla="*/ 65352 h 60"/>
              <a:gd name="T14" fmla="*/ 58092 w 59"/>
              <a:gd name="T15" fmla="*/ 127265 h 60"/>
              <a:gd name="T16" fmla="*/ 10252 w 59"/>
              <a:gd name="T17" fmla="*/ 82550 h 60"/>
              <a:gd name="T18" fmla="*/ 10252 w 59"/>
              <a:gd name="T19" fmla="*/ 30956 h 60"/>
              <a:gd name="T20" fmla="*/ 54675 w 59"/>
              <a:gd name="T21" fmla="*/ 3440 h 60"/>
              <a:gd name="T22" fmla="*/ 119601 w 59"/>
              <a:gd name="T23" fmla="*/ 55033 h 60"/>
              <a:gd name="T24" fmla="*/ 95681 w 59"/>
              <a:gd name="T25" fmla="*/ 65352 h 60"/>
              <a:gd name="T26" fmla="*/ 17086 w 59"/>
              <a:gd name="T27" fmla="*/ 189177 h 60"/>
              <a:gd name="T28" fmla="*/ 17086 w 59"/>
              <a:gd name="T29" fmla="*/ 182298 h 60"/>
              <a:gd name="T30" fmla="*/ 51258 w 59"/>
              <a:gd name="T31" fmla="*/ 151342 h 60"/>
              <a:gd name="T32" fmla="*/ 20503 w 59"/>
              <a:gd name="T33" fmla="*/ 189177 h 60"/>
              <a:gd name="T34" fmla="*/ 68343 w 59"/>
              <a:gd name="T35" fmla="*/ 206375 h 60"/>
              <a:gd name="T36" fmla="*/ 64926 w 59"/>
              <a:gd name="T37" fmla="*/ 161660 h 60"/>
              <a:gd name="T38" fmla="*/ 71761 w 59"/>
              <a:gd name="T39" fmla="*/ 161660 h 60"/>
              <a:gd name="T40" fmla="*/ 191361 w 59"/>
              <a:gd name="T41" fmla="*/ 175419 h 60"/>
              <a:gd name="T42" fmla="*/ 146938 w 59"/>
              <a:gd name="T43" fmla="*/ 202935 h 60"/>
              <a:gd name="T44" fmla="*/ 82012 w 59"/>
              <a:gd name="T45" fmla="*/ 151342 h 60"/>
              <a:gd name="T46" fmla="*/ 105932 w 59"/>
              <a:gd name="T47" fmla="*/ 144463 h 60"/>
              <a:gd name="T48" fmla="*/ 153773 w 59"/>
              <a:gd name="T49" fmla="*/ 175419 h 60"/>
              <a:gd name="T50" fmla="*/ 177693 w 59"/>
              <a:gd name="T51" fmla="*/ 151342 h 60"/>
              <a:gd name="T52" fmla="*/ 140104 w 59"/>
              <a:gd name="T53" fmla="*/ 110067 h 60"/>
              <a:gd name="T54" fmla="*/ 150355 w 59"/>
              <a:gd name="T55" fmla="*/ 82550 h 60"/>
              <a:gd name="T56" fmla="*/ 201613 w 59"/>
              <a:gd name="T57" fmla="*/ 151342 h 60"/>
              <a:gd name="T58" fmla="*/ 136687 w 59"/>
              <a:gd name="T59" fmla="*/ 44715 h 60"/>
              <a:gd name="T60" fmla="*/ 126435 w 59"/>
              <a:gd name="T61" fmla="*/ 44715 h 60"/>
              <a:gd name="T62" fmla="*/ 133270 w 59"/>
              <a:gd name="T63" fmla="*/ 0 h 60"/>
              <a:gd name="T64" fmla="*/ 136687 w 59"/>
              <a:gd name="T65" fmla="*/ 44715 h 60"/>
              <a:gd name="T66" fmla="*/ 150355 w 59"/>
              <a:gd name="T67" fmla="*/ 55033 h 60"/>
              <a:gd name="T68" fmla="*/ 146938 w 59"/>
              <a:gd name="T69" fmla="*/ 48154 h 60"/>
              <a:gd name="T70" fmla="*/ 184527 w 59"/>
              <a:gd name="T71" fmla="*/ 17198 h 60"/>
              <a:gd name="T72" fmla="*/ 153773 w 59"/>
              <a:gd name="T73" fmla="*/ 55033 h 60"/>
              <a:gd name="T74" fmla="*/ 160607 w 59"/>
              <a:gd name="T75" fmla="*/ 75671 h 60"/>
              <a:gd name="T76" fmla="*/ 160607 w 59"/>
              <a:gd name="T77" fmla="*/ 68792 h 60"/>
              <a:gd name="T78" fmla="*/ 201613 w 59"/>
              <a:gd name="T79" fmla="*/ 72231 h 6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9" h="60">
                <a:moveTo>
                  <a:pt x="12" y="40"/>
                </a:moveTo>
                <a:cubicBezTo>
                  <a:pt x="1" y="40"/>
                  <a:pt x="1" y="40"/>
                  <a:pt x="1" y="40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9"/>
                  <a:pt x="0" y="38"/>
                  <a:pt x="1" y="38"/>
                </a:cubicBezTo>
                <a:cubicBezTo>
                  <a:pt x="12" y="38"/>
                  <a:pt x="12" y="38"/>
                  <a:pt x="12" y="38"/>
                </a:cubicBezTo>
                <a:cubicBezTo>
                  <a:pt x="13" y="38"/>
                  <a:pt x="13" y="39"/>
                  <a:pt x="13" y="39"/>
                </a:cubicBezTo>
                <a:cubicBezTo>
                  <a:pt x="13" y="40"/>
                  <a:pt x="13" y="40"/>
                  <a:pt x="12" y="40"/>
                </a:cubicBezTo>
                <a:close/>
                <a:moveTo>
                  <a:pt x="28" y="19"/>
                </a:moveTo>
                <a:cubicBezTo>
                  <a:pt x="18" y="9"/>
                  <a:pt x="18" y="9"/>
                  <a:pt x="18" y="9"/>
                </a:cubicBezTo>
                <a:cubicBezTo>
                  <a:pt x="18" y="8"/>
                  <a:pt x="17" y="8"/>
                  <a:pt x="16" y="8"/>
                </a:cubicBezTo>
                <a:cubicBezTo>
                  <a:pt x="15" y="8"/>
                  <a:pt x="14" y="8"/>
                  <a:pt x="13" y="9"/>
                </a:cubicBezTo>
                <a:cubicBezTo>
                  <a:pt x="8" y="14"/>
                  <a:pt x="8" y="14"/>
                  <a:pt x="8" y="14"/>
                </a:cubicBezTo>
                <a:cubicBezTo>
                  <a:pt x="8" y="15"/>
                  <a:pt x="7" y="15"/>
                  <a:pt x="7" y="16"/>
                </a:cubicBezTo>
                <a:cubicBezTo>
                  <a:pt x="7" y="17"/>
                  <a:pt x="8" y="18"/>
                  <a:pt x="8" y="19"/>
                </a:cubicBezTo>
                <a:cubicBezTo>
                  <a:pt x="18" y="29"/>
                  <a:pt x="18" y="29"/>
                  <a:pt x="18" y="29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7"/>
                  <a:pt x="16" y="36"/>
                  <a:pt x="15" y="36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2"/>
                  <a:pt x="0" y="19"/>
                  <a:pt x="0" y="16"/>
                </a:cubicBezTo>
                <a:cubicBezTo>
                  <a:pt x="0" y="14"/>
                  <a:pt x="1" y="11"/>
                  <a:pt x="3" y="9"/>
                </a:cubicBezTo>
                <a:cubicBezTo>
                  <a:pt x="9" y="4"/>
                  <a:pt x="9" y="4"/>
                  <a:pt x="9" y="4"/>
                </a:cubicBezTo>
                <a:cubicBezTo>
                  <a:pt x="11" y="2"/>
                  <a:pt x="13" y="1"/>
                  <a:pt x="16" y="1"/>
                </a:cubicBezTo>
                <a:cubicBezTo>
                  <a:pt x="19" y="1"/>
                  <a:pt x="21" y="2"/>
                  <a:pt x="23" y="4"/>
                </a:cubicBezTo>
                <a:cubicBezTo>
                  <a:pt x="35" y="16"/>
                  <a:pt x="35" y="16"/>
                  <a:pt x="35" y="16"/>
                </a:cubicBezTo>
                <a:cubicBezTo>
                  <a:pt x="36" y="17"/>
                  <a:pt x="36" y="17"/>
                  <a:pt x="37" y="18"/>
                </a:cubicBezTo>
                <a:lnTo>
                  <a:pt x="28" y="19"/>
                </a:lnTo>
                <a:close/>
                <a:moveTo>
                  <a:pt x="6" y="55"/>
                </a:moveTo>
                <a:cubicBezTo>
                  <a:pt x="6" y="55"/>
                  <a:pt x="6" y="55"/>
                  <a:pt x="5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4" y="54"/>
                  <a:pt x="4" y="54"/>
                  <a:pt x="5" y="53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5" y="44"/>
                  <a:pt x="15" y="44"/>
                </a:cubicBezTo>
                <a:cubicBezTo>
                  <a:pt x="16" y="45"/>
                  <a:pt x="16" y="45"/>
                  <a:pt x="15" y="46"/>
                </a:cubicBezTo>
                <a:lnTo>
                  <a:pt x="6" y="55"/>
                </a:lnTo>
                <a:close/>
                <a:moveTo>
                  <a:pt x="21" y="59"/>
                </a:moveTo>
                <a:cubicBezTo>
                  <a:pt x="21" y="59"/>
                  <a:pt x="21" y="60"/>
                  <a:pt x="20" y="60"/>
                </a:cubicBezTo>
                <a:cubicBezTo>
                  <a:pt x="20" y="60"/>
                  <a:pt x="19" y="59"/>
                  <a:pt x="19" y="59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47"/>
                  <a:pt x="20" y="46"/>
                  <a:pt x="20" y="46"/>
                </a:cubicBezTo>
                <a:cubicBezTo>
                  <a:pt x="21" y="46"/>
                  <a:pt x="21" y="47"/>
                  <a:pt x="21" y="47"/>
                </a:cubicBezTo>
                <a:lnTo>
                  <a:pt x="21" y="59"/>
                </a:lnTo>
                <a:close/>
                <a:moveTo>
                  <a:pt x="56" y="51"/>
                </a:moveTo>
                <a:cubicBezTo>
                  <a:pt x="50" y="56"/>
                  <a:pt x="50" y="56"/>
                  <a:pt x="50" y="56"/>
                </a:cubicBezTo>
                <a:cubicBezTo>
                  <a:pt x="48" y="58"/>
                  <a:pt x="46" y="59"/>
                  <a:pt x="43" y="59"/>
                </a:cubicBezTo>
                <a:cubicBezTo>
                  <a:pt x="40" y="59"/>
                  <a:pt x="38" y="58"/>
                  <a:pt x="36" y="56"/>
                </a:cubicBezTo>
                <a:cubicBezTo>
                  <a:pt x="24" y="44"/>
                  <a:pt x="24" y="44"/>
                  <a:pt x="24" y="44"/>
                </a:cubicBezTo>
                <a:cubicBezTo>
                  <a:pt x="23" y="44"/>
                  <a:pt x="23" y="43"/>
                  <a:pt x="22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41" y="51"/>
                  <a:pt x="41" y="51"/>
                  <a:pt x="41" y="51"/>
                </a:cubicBezTo>
                <a:cubicBezTo>
                  <a:pt x="42" y="53"/>
                  <a:pt x="44" y="53"/>
                  <a:pt x="45" y="51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2" y="45"/>
                  <a:pt x="52" y="44"/>
                </a:cubicBezTo>
                <a:cubicBezTo>
                  <a:pt x="52" y="43"/>
                  <a:pt x="51" y="42"/>
                  <a:pt x="51" y="41"/>
                </a:cubicBezTo>
                <a:cubicBezTo>
                  <a:pt x="41" y="32"/>
                  <a:pt x="41" y="32"/>
                  <a:pt x="41" y="32"/>
                </a:cubicBezTo>
                <a:cubicBezTo>
                  <a:pt x="42" y="23"/>
                  <a:pt x="42" y="23"/>
                  <a:pt x="42" y="23"/>
                </a:cubicBezTo>
                <a:cubicBezTo>
                  <a:pt x="42" y="23"/>
                  <a:pt x="43" y="24"/>
                  <a:pt x="44" y="24"/>
                </a:cubicBezTo>
                <a:cubicBezTo>
                  <a:pt x="56" y="36"/>
                  <a:pt x="56" y="36"/>
                  <a:pt x="56" y="36"/>
                </a:cubicBezTo>
                <a:cubicBezTo>
                  <a:pt x="58" y="38"/>
                  <a:pt x="59" y="41"/>
                  <a:pt x="59" y="44"/>
                </a:cubicBezTo>
                <a:cubicBezTo>
                  <a:pt x="59" y="47"/>
                  <a:pt x="58" y="49"/>
                  <a:pt x="56" y="51"/>
                </a:cubicBezTo>
                <a:close/>
                <a:moveTo>
                  <a:pt x="40" y="13"/>
                </a:moveTo>
                <a:cubicBezTo>
                  <a:pt x="40" y="14"/>
                  <a:pt x="39" y="14"/>
                  <a:pt x="39" y="14"/>
                </a:cubicBezTo>
                <a:cubicBezTo>
                  <a:pt x="38" y="14"/>
                  <a:pt x="37" y="14"/>
                  <a:pt x="37" y="13"/>
                </a:cubicBezTo>
                <a:cubicBezTo>
                  <a:pt x="37" y="1"/>
                  <a:pt x="37" y="1"/>
                  <a:pt x="37" y="1"/>
                </a:cubicBezTo>
                <a:cubicBezTo>
                  <a:pt x="37" y="1"/>
                  <a:pt x="38" y="0"/>
                  <a:pt x="39" y="0"/>
                </a:cubicBezTo>
                <a:cubicBezTo>
                  <a:pt x="39" y="0"/>
                  <a:pt x="40" y="1"/>
                  <a:pt x="40" y="1"/>
                </a:cubicBezTo>
                <a:lnTo>
                  <a:pt x="40" y="13"/>
                </a:lnTo>
                <a:close/>
                <a:moveTo>
                  <a:pt x="45" y="16"/>
                </a:moveTo>
                <a:cubicBezTo>
                  <a:pt x="45" y="16"/>
                  <a:pt x="45" y="16"/>
                  <a:pt x="44" y="16"/>
                </a:cubicBezTo>
                <a:cubicBezTo>
                  <a:pt x="44" y="16"/>
                  <a:pt x="44" y="16"/>
                  <a:pt x="43" y="16"/>
                </a:cubicBezTo>
                <a:cubicBezTo>
                  <a:pt x="43" y="16"/>
                  <a:pt x="43" y="15"/>
                  <a:pt x="43" y="14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5"/>
                  <a:pt x="54" y="5"/>
                  <a:pt x="54" y="5"/>
                </a:cubicBezTo>
                <a:cubicBezTo>
                  <a:pt x="55" y="6"/>
                  <a:pt x="55" y="6"/>
                  <a:pt x="54" y="7"/>
                </a:cubicBezTo>
                <a:lnTo>
                  <a:pt x="45" y="16"/>
                </a:lnTo>
                <a:close/>
                <a:moveTo>
                  <a:pt x="58" y="22"/>
                </a:moveTo>
                <a:cubicBezTo>
                  <a:pt x="47" y="22"/>
                  <a:pt x="47" y="22"/>
                  <a:pt x="47" y="22"/>
                </a:cubicBezTo>
                <a:cubicBezTo>
                  <a:pt x="46" y="22"/>
                  <a:pt x="45" y="22"/>
                  <a:pt x="45" y="21"/>
                </a:cubicBezTo>
                <a:cubicBezTo>
                  <a:pt x="45" y="20"/>
                  <a:pt x="46" y="20"/>
                  <a:pt x="47" y="20"/>
                </a:cubicBezTo>
                <a:cubicBezTo>
                  <a:pt x="58" y="20"/>
                  <a:pt x="58" y="20"/>
                  <a:pt x="58" y="20"/>
                </a:cubicBezTo>
                <a:cubicBezTo>
                  <a:pt x="59" y="20"/>
                  <a:pt x="59" y="20"/>
                  <a:pt x="59" y="21"/>
                </a:cubicBezTo>
                <a:cubicBezTo>
                  <a:pt x="59" y="22"/>
                  <a:pt x="59" y="22"/>
                  <a:pt x="58" y="2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69" name="Freeform 245">
            <a:extLst>
              <a:ext uri="{FF2B5EF4-FFF2-40B4-BE49-F238E27FC236}">
                <a16:creationId xmlns:a16="http://schemas.microsoft.com/office/drawing/2014/main" id="{8387D0EA-8B03-4D15-A5D1-004F6BE631ED}"/>
              </a:ext>
            </a:extLst>
          </p:cNvPr>
          <p:cNvSpPr>
            <a:spLocks noChangeAspect="1"/>
          </p:cNvSpPr>
          <p:nvPr/>
        </p:nvSpPr>
        <p:spPr bwMode="auto">
          <a:xfrm>
            <a:off x="477156" y="2028916"/>
            <a:ext cx="337621" cy="337621"/>
          </a:xfrm>
          <a:custGeom>
            <a:avLst/>
            <a:gdLst>
              <a:gd name="T0" fmla="*/ 233363 w 68"/>
              <a:gd name="T1" fmla="*/ 10295 h 68"/>
              <a:gd name="T2" fmla="*/ 199045 w 68"/>
              <a:gd name="T3" fmla="*/ 209340 h 68"/>
              <a:gd name="T4" fmla="*/ 195613 w 68"/>
              <a:gd name="T5" fmla="*/ 216204 h 68"/>
              <a:gd name="T6" fmla="*/ 192181 w 68"/>
              <a:gd name="T7" fmla="*/ 216204 h 68"/>
              <a:gd name="T8" fmla="*/ 188749 w 68"/>
              <a:gd name="T9" fmla="*/ 216204 h 68"/>
              <a:gd name="T10" fmla="*/ 130409 w 68"/>
              <a:gd name="T11" fmla="*/ 192181 h 68"/>
              <a:gd name="T12" fmla="*/ 96091 w 68"/>
              <a:gd name="T13" fmla="*/ 229931 h 68"/>
              <a:gd name="T14" fmla="*/ 89227 w 68"/>
              <a:gd name="T15" fmla="*/ 233363 h 68"/>
              <a:gd name="T16" fmla="*/ 89227 w 68"/>
              <a:gd name="T17" fmla="*/ 233363 h 68"/>
              <a:gd name="T18" fmla="*/ 82363 w 68"/>
              <a:gd name="T19" fmla="*/ 223068 h 68"/>
              <a:gd name="T20" fmla="*/ 82363 w 68"/>
              <a:gd name="T21" fmla="*/ 178454 h 68"/>
              <a:gd name="T22" fmla="*/ 195613 w 68"/>
              <a:gd name="T23" fmla="*/ 41182 h 68"/>
              <a:gd name="T24" fmla="*/ 54909 w 68"/>
              <a:gd name="T25" fmla="*/ 161295 h 68"/>
              <a:gd name="T26" fmla="*/ 3432 w 68"/>
              <a:gd name="T27" fmla="*/ 140704 h 68"/>
              <a:gd name="T28" fmla="*/ 0 w 68"/>
              <a:gd name="T29" fmla="*/ 133841 h 68"/>
              <a:gd name="T30" fmla="*/ 3432 w 68"/>
              <a:gd name="T31" fmla="*/ 123545 h 68"/>
              <a:gd name="T32" fmla="*/ 219636 w 68"/>
              <a:gd name="T33" fmla="*/ 0 h 68"/>
              <a:gd name="T34" fmla="*/ 223068 w 68"/>
              <a:gd name="T35" fmla="*/ 0 h 68"/>
              <a:gd name="T36" fmla="*/ 229931 w 68"/>
              <a:gd name="T37" fmla="*/ 0 h 68"/>
              <a:gd name="T38" fmla="*/ 233363 w 68"/>
              <a:gd name="T39" fmla="*/ 10295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907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oup 128"/>
          <p:cNvGrpSpPr/>
          <p:nvPr/>
        </p:nvGrpSpPr>
        <p:grpSpPr>
          <a:xfrm>
            <a:off x="580679" y="1248144"/>
            <a:ext cx="1206174" cy="1206488"/>
            <a:chOff x="10914389" y="3398630"/>
            <a:chExt cx="2545697" cy="2546360"/>
          </a:xfrm>
          <a:solidFill>
            <a:schemeClr val="bg1"/>
          </a:solidFill>
        </p:grpSpPr>
        <p:sp>
          <p:nvSpPr>
            <p:cNvPr id="130" name="Freeform 9"/>
            <p:cNvSpPr>
              <a:spLocks noEditPoints="1"/>
            </p:cNvSpPr>
            <p:nvPr/>
          </p:nvSpPr>
          <p:spPr bwMode="auto">
            <a:xfrm>
              <a:off x="10914389" y="3398630"/>
              <a:ext cx="2545697" cy="2546360"/>
            </a:xfrm>
            <a:custGeom>
              <a:avLst/>
              <a:gdLst>
                <a:gd name="T0" fmla="*/ 512 w 1024"/>
                <a:gd name="T1" fmla="*/ 0 h 1024"/>
                <a:gd name="T2" fmla="*/ 0 w 1024"/>
                <a:gd name="T3" fmla="*/ 512 h 1024"/>
                <a:gd name="T4" fmla="*/ 512 w 1024"/>
                <a:gd name="T5" fmla="*/ 1024 h 1024"/>
                <a:gd name="T6" fmla="*/ 1024 w 1024"/>
                <a:gd name="T7" fmla="*/ 512 h 1024"/>
                <a:gd name="T8" fmla="*/ 512 w 1024"/>
                <a:gd name="T9" fmla="*/ 0 h 1024"/>
                <a:gd name="T10" fmla="*/ 512 w 1024"/>
                <a:gd name="T11" fmla="*/ 951 h 1024"/>
                <a:gd name="T12" fmla="*/ 73 w 1024"/>
                <a:gd name="T13" fmla="*/ 512 h 1024"/>
                <a:gd name="T14" fmla="*/ 512 w 1024"/>
                <a:gd name="T15" fmla="*/ 73 h 1024"/>
                <a:gd name="T16" fmla="*/ 951 w 1024"/>
                <a:gd name="T17" fmla="*/ 512 h 1024"/>
                <a:gd name="T18" fmla="*/ 512 w 1024"/>
                <a:gd name="T19" fmla="*/ 951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4" h="1024">
                  <a:moveTo>
                    <a:pt x="512" y="0"/>
                  </a:moveTo>
                  <a:cubicBezTo>
                    <a:pt x="229" y="0"/>
                    <a:pt x="0" y="229"/>
                    <a:pt x="0" y="512"/>
                  </a:cubicBezTo>
                  <a:cubicBezTo>
                    <a:pt x="0" y="795"/>
                    <a:pt x="229" y="1024"/>
                    <a:pt x="512" y="1024"/>
                  </a:cubicBezTo>
                  <a:cubicBezTo>
                    <a:pt x="795" y="1024"/>
                    <a:pt x="1024" y="795"/>
                    <a:pt x="1024" y="512"/>
                  </a:cubicBezTo>
                  <a:cubicBezTo>
                    <a:pt x="1024" y="229"/>
                    <a:pt x="795" y="0"/>
                    <a:pt x="512" y="0"/>
                  </a:cubicBezTo>
                  <a:close/>
                  <a:moveTo>
                    <a:pt x="512" y="951"/>
                  </a:moveTo>
                  <a:cubicBezTo>
                    <a:pt x="270" y="951"/>
                    <a:pt x="73" y="754"/>
                    <a:pt x="73" y="512"/>
                  </a:cubicBezTo>
                  <a:cubicBezTo>
                    <a:pt x="73" y="270"/>
                    <a:pt x="270" y="73"/>
                    <a:pt x="512" y="73"/>
                  </a:cubicBezTo>
                  <a:cubicBezTo>
                    <a:pt x="754" y="73"/>
                    <a:pt x="951" y="270"/>
                    <a:pt x="951" y="512"/>
                  </a:cubicBezTo>
                  <a:cubicBezTo>
                    <a:pt x="951" y="754"/>
                    <a:pt x="754" y="951"/>
                    <a:pt x="512" y="9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2" tIns="45711" rIns="91422" bIns="45711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11795226" y="4278110"/>
              <a:ext cx="787195" cy="787400"/>
              <a:chOff x="6350" y="4763"/>
              <a:chExt cx="2898775" cy="2898776"/>
            </a:xfrm>
            <a:grpFill/>
          </p:grpSpPr>
          <p:sp>
            <p:nvSpPr>
              <p:cNvPr id="132" name="Freeform 131"/>
              <p:cNvSpPr>
                <a:spLocks/>
              </p:cNvSpPr>
              <p:nvPr/>
            </p:nvSpPr>
            <p:spPr bwMode="auto">
              <a:xfrm>
                <a:off x="6350" y="4763"/>
                <a:ext cx="727075" cy="723900"/>
              </a:xfrm>
              <a:custGeom>
                <a:avLst/>
                <a:gdLst>
                  <a:gd name="T0" fmla="*/ 168 w 193"/>
                  <a:gd name="T1" fmla="*/ 0 h 192"/>
                  <a:gd name="T2" fmla="*/ 24 w 193"/>
                  <a:gd name="T3" fmla="*/ 0 h 192"/>
                  <a:gd name="T4" fmla="*/ 0 w 193"/>
                  <a:gd name="T5" fmla="*/ 24 h 192"/>
                  <a:gd name="T6" fmla="*/ 0 w 193"/>
                  <a:gd name="T7" fmla="*/ 168 h 192"/>
                  <a:gd name="T8" fmla="*/ 24 w 193"/>
                  <a:gd name="T9" fmla="*/ 192 h 192"/>
                  <a:gd name="T10" fmla="*/ 168 w 193"/>
                  <a:gd name="T11" fmla="*/ 192 h 192"/>
                  <a:gd name="T12" fmla="*/ 193 w 193"/>
                  <a:gd name="T13" fmla="*/ 168 h 192"/>
                  <a:gd name="T14" fmla="*/ 193 w 193"/>
                  <a:gd name="T15" fmla="*/ 24 h 192"/>
                  <a:gd name="T16" fmla="*/ 168 w 193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3" h="192">
                    <a:moveTo>
                      <a:pt x="168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2"/>
                      <a:pt x="11" y="192"/>
                      <a:pt x="24" y="192"/>
                    </a:cubicBezTo>
                    <a:cubicBezTo>
                      <a:pt x="168" y="192"/>
                      <a:pt x="168" y="192"/>
                      <a:pt x="168" y="192"/>
                    </a:cubicBezTo>
                    <a:cubicBezTo>
                      <a:pt x="182" y="192"/>
                      <a:pt x="193" y="182"/>
                      <a:pt x="193" y="168"/>
                    </a:cubicBezTo>
                    <a:cubicBezTo>
                      <a:pt x="193" y="24"/>
                      <a:pt x="193" y="24"/>
                      <a:pt x="193" y="24"/>
                    </a:cubicBezTo>
                    <a:cubicBezTo>
                      <a:pt x="193" y="11"/>
                      <a:pt x="182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3" name="Freeform 132"/>
              <p:cNvSpPr>
                <a:spLocks/>
              </p:cNvSpPr>
              <p:nvPr/>
            </p:nvSpPr>
            <p:spPr bwMode="auto">
              <a:xfrm>
                <a:off x="6350" y="1093788"/>
                <a:ext cx="727075" cy="722313"/>
              </a:xfrm>
              <a:custGeom>
                <a:avLst/>
                <a:gdLst>
                  <a:gd name="T0" fmla="*/ 168 w 193"/>
                  <a:gd name="T1" fmla="*/ 0 h 192"/>
                  <a:gd name="T2" fmla="*/ 24 w 193"/>
                  <a:gd name="T3" fmla="*/ 0 h 192"/>
                  <a:gd name="T4" fmla="*/ 0 w 193"/>
                  <a:gd name="T5" fmla="*/ 24 h 192"/>
                  <a:gd name="T6" fmla="*/ 0 w 193"/>
                  <a:gd name="T7" fmla="*/ 168 h 192"/>
                  <a:gd name="T8" fmla="*/ 24 w 193"/>
                  <a:gd name="T9" fmla="*/ 192 h 192"/>
                  <a:gd name="T10" fmla="*/ 168 w 193"/>
                  <a:gd name="T11" fmla="*/ 192 h 192"/>
                  <a:gd name="T12" fmla="*/ 193 w 193"/>
                  <a:gd name="T13" fmla="*/ 168 h 192"/>
                  <a:gd name="T14" fmla="*/ 193 w 193"/>
                  <a:gd name="T15" fmla="*/ 24 h 192"/>
                  <a:gd name="T16" fmla="*/ 168 w 193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3" h="192">
                    <a:moveTo>
                      <a:pt x="168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1"/>
                      <a:pt x="11" y="192"/>
                      <a:pt x="24" y="192"/>
                    </a:cubicBezTo>
                    <a:cubicBezTo>
                      <a:pt x="168" y="192"/>
                      <a:pt x="168" y="192"/>
                      <a:pt x="168" y="192"/>
                    </a:cubicBezTo>
                    <a:cubicBezTo>
                      <a:pt x="182" y="192"/>
                      <a:pt x="193" y="181"/>
                      <a:pt x="193" y="168"/>
                    </a:cubicBezTo>
                    <a:cubicBezTo>
                      <a:pt x="193" y="24"/>
                      <a:pt x="193" y="24"/>
                      <a:pt x="193" y="24"/>
                    </a:cubicBezTo>
                    <a:cubicBezTo>
                      <a:pt x="193" y="11"/>
                      <a:pt x="182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" name="Freeform 162"/>
              <p:cNvSpPr>
                <a:spLocks/>
              </p:cNvSpPr>
              <p:nvPr/>
            </p:nvSpPr>
            <p:spPr bwMode="auto">
              <a:xfrm>
                <a:off x="6350" y="2178051"/>
                <a:ext cx="727075" cy="725488"/>
              </a:xfrm>
              <a:custGeom>
                <a:avLst/>
                <a:gdLst>
                  <a:gd name="T0" fmla="*/ 168 w 193"/>
                  <a:gd name="T1" fmla="*/ 0 h 193"/>
                  <a:gd name="T2" fmla="*/ 24 w 193"/>
                  <a:gd name="T3" fmla="*/ 0 h 193"/>
                  <a:gd name="T4" fmla="*/ 0 w 193"/>
                  <a:gd name="T5" fmla="*/ 25 h 193"/>
                  <a:gd name="T6" fmla="*/ 0 w 193"/>
                  <a:gd name="T7" fmla="*/ 169 h 193"/>
                  <a:gd name="T8" fmla="*/ 24 w 193"/>
                  <a:gd name="T9" fmla="*/ 193 h 193"/>
                  <a:gd name="T10" fmla="*/ 168 w 193"/>
                  <a:gd name="T11" fmla="*/ 193 h 193"/>
                  <a:gd name="T12" fmla="*/ 193 w 193"/>
                  <a:gd name="T13" fmla="*/ 169 h 193"/>
                  <a:gd name="T14" fmla="*/ 193 w 193"/>
                  <a:gd name="T15" fmla="*/ 25 h 193"/>
                  <a:gd name="T16" fmla="*/ 168 w 193"/>
                  <a:gd name="T1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3" h="193">
                    <a:moveTo>
                      <a:pt x="168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5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82"/>
                      <a:pt x="11" y="193"/>
                      <a:pt x="24" y="193"/>
                    </a:cubicBezTo>
                    <a:cubicBezTo>
                      <a:pt x="168" y="193"/>
                      <a:pt x="168" y="193"/>
                      <a:pt x="168" y="193"/>
                    </a:cubicBezTo>
                    <a:cubicBezTo>
                      <a:pt x="182" y="193"/>
                      <a:pt x="193" y="182"/>
                      <a:pt x="193" y="169"/>
                    </a:cubicBezTo>
                    <a:cubicBezTo>
                      <a:pt x="193" y="25"/>
                      <a:pt x="193" y="25"/>
                      <a:pt x="193" y="25"/>
                    </a:cubicBezTo>
                    <a:cubicBezTo>
                      <a:pt x="193" y="11"/>
                      <a:pt x="182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4" name="Freeform 8"/>
              <p:cNvSpPr>
                <a:spLocks/>
              </p:cNvSpPr>
              <p:nvPr/>
            </p:nvSpPr>
            <p:spPr bwMode="auto">
              <a:xfrm>
                <a:off x="1095375" y="4763"/>
                <a:ext cx="1809750" cy="723900"/>
              </a:xfrm>
              <a:custGeom>
                <a:avLst/>
                <a:gdLst>
                  <a:gd name="T0" fmla="*/ 457 w 481"/>
                  <a:gd name="T1" fmla="*/ 0 h 192"/>
                  <a:gd name="T2" fmla="*/ 24 w 481"/>
                  <a:gd name="T3" fmla="*/ 0 h 192"/>
                  <a:gd name="T4" fmla="*/ 0 w 481"/>
                  <a:gd name="T5" fmla="*/ 24 h 192"/>
                  <a:gd name="T6" fmla="*/ 0 w 481"/>
                  <a:gd name="T7" fmla="*/ 168 h 192"/>
                  <a:gd name="T8" fmla="*/ 24 w 481"/>
                  <a:gd name="T9" fmla="*/ 192 h 192"/>
                  <a:gd name="T10" fmla="*/ 457 w 481"/>
                  <a:gd name="T11" fmla="*/ 192 h 192"/>
                  <a:gd name="T12" fmla="*/ 481 w 481"/>
                  <a:gd name="T13" fmla="*/ 168 h 192"/>
                  <a:gd name="T14" fmla="*/ 481 w 481"/>
                  <a:gd name="T15" fmla="*/ 24 h 192"/>
                  <a:gd name="T16" fmla="*/ 457 w 481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1" h="192">
                    <a:moveTo>
                      <a:pt x="45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2"/>
                      <a:pt x="11" y="192"/>
                      <a:pt x="24" y="192"/>
                    </a:cubicBezTo>
                    <a:cubicBezTo>
                      <a:pt x="457" y="192"/>
                      <a:pt x="457" y="192"/>
                      <a:pt x="457" y="192"/>
                    </a:cubicBezTo>
                    <a:cubicBezTo>
                      <a:pt x="470" y="192"/>
                      <a:pt x="481" y="182"/>
                      <a:pt x="481" y="168"/>
                    </a:cubicBezTo>
                    <a:cubicBezTo>
                      <a:pt x="481" y="24"/>
                      <a:pt x="481" y="24"/>
                      <a:pt x="481" y="24"/>
                    </a:cubicBezTo>
                    <a:cubicBezTo>
                      <a:pt x="481" y="11"/>
                      <a:pt x="470" y="0"/>
                      <a:pt x="4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5" name="Freeform 9"/>
              <p:cNvSpPr>
                <a:spLocks/>
              </p:cNvSpPr>
              <p:nvPr/>
            </p:nvSpPr>
            <p:spPr bwMode="auto">
              <a:xfrm>
                <a:off x="1095375" y="1093788"/>
                <a:ext cx="1809750" cy="722313"/>
              </a:xfrm>
              <a:custGeom>
                <a:avLst/>
                <a:gdLst>
                  <a:gd name="T0" fmla="*/ 457 w 481"/>
                  <a:gd name="T1" fmla="*/ 0 h 192"/>
                  <a:gd name="T2" fmla="*/ 24 w 481"/>
                  <a:gd name="T3" fmla="*/ 0 h 192"/>
                  <a:gd name="T4" fmla="*/ 0 w 481"/>
                  <a:gd name="T5" fmla="*/ 24 h 192"/>
                  <a:gd name="T6" fmla="*/ 0 w 481"/>
                  <a:gd name="T7" fmla="*/ 168 h 192"/>
                  <a:gd name="T8" fmla="*/ 24 w 481"/>
                  <a:gd name="T9" fmla="*/ 192 h 192"/>
                  <a:gd name="T10" fmla="*/ 457 w 481"/>
                  <a:gd name="T11" fmla="*/ 192 h 192"/>
                  <a:gd name="T12" fmla="*/ 481 w 481"/>
                  <a:gd name="T13" fmla="*/ 168 h 192"/>
                  <a:gd name="T14" fmla="*/ 481 w 481"/>
                  <a:gd name="T15" fmla="*/ 24 h 192"/>
                  <a:gd name="T16" fmla="*/ 457 w 481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1" h="192">
                    <a:moveTo>
                      <a:pt x="45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1"/>
                      <a:pt x="11" y="192"/>
                      <a:pt x="24" y="192"/>
                    </a:cubicBezTo>
                    <a:cubicBezTo>
                      <a:pt x="457" y="192"/>
                      <a:pt x="457" y="192"/>
                      <a:pt x="457" y="192"/>
                    </a:cubicBezTo>
                    <a:cubicBezTo>
                      <a:pt x="470" y="192"/>
                      <a:pt x="481" y="181"/>
                      <a:pt x="481" y="168"/>
                    </a:cubicBezTo>
                    <a:cubicBezTo>
                      <a:pt x="481" y="24"/>
                      <a:pt x="481" y="24"/>
                      <a:pt x="481" y="24"/>
                    </a:cubicBezTo>
                    <a:cubicBezTo>
                      <a:pt x="481" y="11"/>
                      <a:pt x="470" y="0"/>
                      <a:pt x="4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6" name="Freeform 10"/>
              <p:cNvSpPr>
                <a:spLocks/>
              </p:cNvSpPr>
              <p:nvPr/>
            </p:nvSpPr>
            <p:spPr bwMode="auto">
              <a:xfrm>
                <a:off x="1095375" y="2178051"/>
                <a:ext cx="1809750" cy="725488"/>
              </a:xfrm>
              <a:custGeom>
                <a:avLst/>
                <a:gdLst>
                  <a:gd name="T0" fmla="*/ 457 w 481"/>
                  <a:gd name="T1" fmla="*/ 0 h 193"/>
                  <a:gd name="T2" fmla="*/ 24 w 481"/>
                  <a:gd name="T3" fmla="*/ 0 h 193"/>
                  <a:gd name="T4" fmla="*/ 0 w 481"/>
                  <a:gd name="T5" fmla="*/ 25 h 193"/>
                  <a:gd name="T6" fmla="*/ 0 w 481"/>
                  <a:gd name="T7" fmla="*/ 169 h 193"/>
                  <a:gd name="T8" fmla="*/ 24 w 481"/>
                  <a:gd name="T9" fmla="*/ 193 h 193"/>
                  <a:gd name="T10" fmla="*/ 457 w 481"/>
                  <a:gd name="T11" fmla="*/ 193 h 193"/>
                  <a:gd name="T12" fmla="*/ 481 w 481"/>
                  <a:gd name="T13" fmla="*/ 169 h 193"/>
                  <a:gd name="T14" fmla="*/ 481 w 481"/>
                  <a:gd name="T15" fmla="*/ 25 h 193"/>
                  <a:gd name="T16" fmla="*/ 457 w 481"/>
                  <a:gd name="T1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1" h="193">
                    <a:moveTo>
                      <a:pt x="45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5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82"/>
                      <a:pt x="11" y="193"/>
                      <a:pt x="24" y="193"/>
                    </a:cubicBezTo>
                    <a:cubicBezTo>
                      <a:pt x="457" y="193"/>
                      <a:pt x="457" y="193"/>
                      <a:pt x="457" y="193"/>
                    </a:cubicBezTo>
                    <a:cubicBezTo>
                      <a:pt x="470" y="193"/>
                      <a:pt x="481" y="182"/>
                      <a:pt x="481" y="169"/>
                    </a:cubicBezTo>
                    <a:cubicBezTo>
                      <a:pt x="481" y="25"/>
                      <a:pt x="481" y="25"/>
                      <a:pt x="481" y="25"/>
                    </a:cubicBezTo>
                    <a:cubicBezTo>
                      <a:pt x="481" y="11"/>
                      <a:pt x="470" y="0"/>
                      <a:pt x="4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0" name="TextBox 39"/>
          <p:cNvSpPr txBox="1"/>
          <p:nvPr/>
        </p:nvSpPr>
        <p:spPr>
          <a:xfrm>
            <a:off x="1275869" y="200766"/>
            <a:ext cx="964026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Wi-Fi Protected Access (WPA) Encryption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5B457CA-2F2A-4405-9A7B-39734BD651A3}"/>
              </a:ext>
            </a:extLst>
          </p:cNvPr>
          <p:cNvGrpSpPr/>
          <p:nvPr/>
        </p:nvGrpSpPr>
        <p:grpSpPr>
          <a:xfrm>
            <a:off x="2186581" y="3041426"/>
            <a:ext cx="9776819" cy="3319138"/>
            <a:chOff x="1967506" y="3099816"/>
            <a:chExt cx="9776819" cy="3319138"/>
          </a:xfrm>
        </p:grpSpPr>
        <p:sp>
          <p:nvSpPr>
            <p:cNvPr id="46" name="AutoShape 6">
              <a:extLst>
                <a:ext uri="{FF2B5EF4-FFF2-40B4-BE49-F238E27FC236}">
                  <a16:creationId xmlns:a16="http://schemas.microsoft.com/office/drawing/2014/main" id="{20DC4EFE-87E7-406F-A30F-EB2F79470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6494" y="3377314"/>
              <a:ext cx="1524459" cy="761543"/>
            </a:xfrm>
            <a:prstGeom prst="roundRect">
              <a:avLst>
                <a:gd name="adj" fmla="val 9727"/>
              </a:avLst>
            </a:prstGeom>
            <a:solidFill>
              <a:schemeClr val="bg1"/>
            </a:solidFill>
            <a:ln w="28575" cap="rnd" algn="ctr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E6838E9-9B01-4DB3-A638-49E3224ECEEB}"/>
                </a:ext>
              </a:extLst>
            </p:cNvPr>
            <p:cNvSpPr/>
            <p:nvPr/>
          </p:nvSpPr>
          <p:spPr>
            <a:xfrm>
              <a:off x="6028849" y="3099816"/>
              <a:ext cx="1244636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Data to Transmit</a:t>
              </a:r>
            </a:p>
          </p:txBody>
        </p:sp>
        <p:sp>
          <p:nvSpPr>
            <p:cNvPr id="48" name="AutoShape 6">
              <a:extLst>
                <a:ext uri="{FF2B5EF4-FFF2-40B4-BE49-F238E27FC236}">
                  <a16:creationId xmlns:a16="http://schemas.microsoft.com/office/drawing/2014/main" id="{1287BB2F-EC16-4CFB-8716-598000C5C6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9319" y="5741682"/>
              <a:ext cx="4005006" cy="406669"/>
            </a:xfrm>
            <a:prstGeom prst="roundRect">
              <a:avLst>
                <a:gd name="adj" fmla="val 9727"/>
              </a:avLst>
            </a:prstGeom>
            <a:solidFill>
              <a:schemeClr val="bg1"/>
            </a:solidFill>
            <a:ln w="28575" cap="rnd" algn="ctr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49" name="AutoShape 12">
              <a:extLst>
                <a:ext uri="{FF2B5EF4-FFF2-40B4-BE49-F238E27FC236}">
                  <a16:creationId xmlns:a16="http://schemas.microsoft.com/office/drawing/2014/main" id="{2A9A617C-0951-43BA-9202-588E3AAFB3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87350" y="3607216"/>
              <a:ext cx="1365216" cy="30173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50" name="AutoShape 6">
              <a:extLst>
                <a:ext uri="{FF2B5EF4-FFF2-40B4-BE49-F238E27FC236}">
                  <a16:creationId xmlns:a16="http://schemas.microsoft.com/office/drawing/2014/main" id="{7EA2D649-474C-45B4-9EF5-FA0677FEF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3573" y="5741682"/>
              <a:ext cx="1478150" cy="410697"/>
            </a:xfrm>
            <a:prstGeom prst="roundRect">
              <a:avLst>
                <a:gd name="adj" fmla="val 9727"/>
              </a:avLst>
            </a:prstGeom>
            <a:solidFill>
              <a:schemeClr val="bg1"/>
            </a:solidFill>
            <a:ln w="28575" cap="rnd" algn="ctr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51" name="AutoShape 6">
              <a:extLst>
                <a:ext uri="{FF2B5EF4-FFF2-40B4-BE49-F238E27FC236}">
                  <a16:creationId xmlns:a16="http://schemas.microsoft.com/office/drawing/2014/main" id="{AEF7F0C0-2D8A-4DC1-AADF-8118A73181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3456" y="4854152"/>
              <a:ext cx="1757009" cy="377738"/>
            </a:xfrm>
            <a:prstGeom prst="roundRect">
              <a:avLst>
                <a:gd name="adj" fmla="val 9727"/>
              </a:avLst>
            </a:prstGeom>
            <a:solidFill>
              <a:schemeClr val="bg1"/>
            </a:solidFill>
            <a:ln w="28575" cap="rnd" algn="ctr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52" name="AutoShape 6">
              <a:extLst>
                <a:ext uri="{FF2B5EF4-FFF2-40B4-BE49-F238E27FC236}">
                  <a16:creationId xmlns:a16="http://schemas.microsoft.com/office/drawing/2014/main" id="{298BD34E-9EEC-4115-9659-14ABAF964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7506" y="3386868"/>
              <a:ext cx="1998836" cy="1133102"/>
            </a:xfrm>
            <a:prstGeom prst="roundRect">
              <a:avLst>
                <a:gd name="adj" fmla="val 9727"/>
              </a:avLst>
            </a:prstGeom>
            <a:solidFill>
              <a:schemeClr val="bg1"/>
            </a:solidFill>
            <a:ln w="28575" cap="rnd" algn="ctr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53" name="Picture 52" descr="one2">
              <a:extLst>
                <a:ext uri="{FF2B5EF4-FFF2-40B4-BE49-F238E27FC236}">
                  <a16:creationId xmlns:a16="http://schemas.microsoft.com/office/drawing/2014/main" id="{2486EF44-B7E5-4E59-9C79-947CECEA6E8C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4696" y="3644685"/>
              <a:ext cx="617467" cy="617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D533439-A551-415F-BB63-9AAA789CD352}"/>
                </a:ext>
              </a:extLst>
            </p:cNvPr>
            <p:cNvSpPr/>
            <p:nvPr/>
          </p:nvSpPr>
          <p:spPr>
            <a:xfrm>
              <a:off x="4484641" y="3725783"/>
              <a:ext cx="629193" cy="43088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100" b="1" dirty="0">
                  <a:solidFill>
                    <a:prstClr val="black"/>
                  </a:solidFill>
                </a:rPr>
                <a:t>Key Mixing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F4C2A426-9895-4968-B950-8D4D7FEB6A06}"/>
                </a:ext>
              </a:extLst>
            </p:cNvPr>
            <p:cNvCxnSpPr/>
            <p:nvPr/>
          </p:nvCxnSpPr>
          <p:spPr>
            <a:xfrm>
              <a:off x="7432420" y="3758084"/>
              <a:ext cx="89641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Elbow Connector 120">
              <a:extLst>
                <a:ext uri="{FF2B5EF4-FFF2-40B4-BE49-F238E27FC236}">
                  <a16:creationId xmlns:a16="http://schemas.microsoft.com/office/drawing/2014/main" id="{B3269354-5052-484D-B483-B6919B5095B6}"/>
                </a:ext>
              </a:extLst>
            </p:cNvPr>
            <p:cNvCxnSpPr/>
            <p:nvPr/>
          </p:nvCxnSpPr>
          <p:spPr>
            <a:xfrm rot="10800000" flipV="1">
              <a:off x="6162647" y="4360009"/>
              <a:ext cx="4119882" cy="528039"/>
            </a:xfrm>
            <a:prstGeom prst="bentConnector3">
              <a:avLst>
                <a:gd name="adj1" fmla="val 100039"/>
              </a:avLst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Elbow Connector 121">
              <a:extLst>
                <a:ext uri="{FF2B5EF4-FFF2-40B4-BE49-F238E27FC236}">
                  <a16:creationId xmlns:a16="http://schemas.microsoft.com/office/drawing/2014/main" id="{3170F767-001D-40E9-A78C-D53CCA77E15F}"/>
                </a:ext>
              </a:extLst>
            </p:cNvPr>
            <p:cNvCxnSpPr/>
            <p:nvPr/>
          </p:nvCxnSpPr>
          <p:spPr>
            <a:xfrm>
              <a:off x="6857583" y="5495053"/>
              <a:ext cx="4241056" cy="268211"/>
            </a:xfrm>
            <a:prstGeom prst="bentConnector2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E7F01EF3-D4E9-43D2-858F-810CA9C5C17B}"/>
                </a:ext>
              </a:extLst>
            </p:cNvPr>
            <p:cNvCxnSpPr/>
            <p:nvPr/>
          </p:nvCxnSpPr>
          <p:spPr>
            <a:xfrm>
              <a:off x="5013214" y="5919506"/>
              <a:ext cx="88712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DEADCA72-7246-43B7-ADFA-47AC4146EB38}"/>
                </a:ext>
              </a:extLst>
            </p:cNvPr>
            <p:cNvCxnSpPr/>
            <p:nvPr/>
          </p:nvCxnSpPr>
          <p:spPr>
            <a:xfrm flipH="1">
              <a:off x="4803429" y="5072385"/>
              <a:ext cx="0" cy="591511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FCA70C46-0E4A-4807-84E7-18AF35A68B44}"/>
                </a:ext>
              </a:extLst>
            </p:cNvPr>
            <p:cNvCxnSpPr/>
            <p:nvPr/>
          </p:nvCxnSpPr>
          <p:spPr>
            <a:xfrm>
              <a:off x="4803429" y="4260168"/>
              <a:ext cx="0" cy="476481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AutoShape 12">
              <a:extLst>
                <a:ext uri="{FF2B5EF4-FFF2-40B4-BE49-F238E27FC236}">
                  <a16:creationId xmlns:a16="http://schemas.microsoft.com/office/drawing/2014/main" id="{CD556631-1F29-4BF7-9C38-FDC108395C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4963" y="4758457"/>
              <a:ext cx="1396933" cy="30173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13A1CC7-1267-4CEE-8407-3DD30876679B}"/>
                </a:ext>
              </a:extLst>
            </p:cNvPr>
            <p:cNvSpPr/>
            <p:nvPr/>
          </p:nvSpPr>
          <p:spPr>
            <a:xfrm>
              <a:off x="4396106" y="4770826"/>
              <a:ext cx="814647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WEP seed</a:t>
              </a:r>
            </a:p>
          </p:txBody>
        </p:sp>
        <p:sp>
          <p:nvSpPr>
            <p:cNvPr id="64" name="AutoShape 12">
              <a:extLst>
                <a:ext uri="{FF2B5EF4-FFF2-40B4-BE49-F238E27FC236}">
                  <a16:creationId xmlns:a16="http://schemas.microsoft.com/office/drawing/2014/main" id="{FE658AD2-C1EA-4CAE-872D-C0219A6CC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611" y="3433143"/>
              <a:ext cx="1365216" cy="30173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78" name="AutoShape 12">
              <a:extLst>
                <a:ext uri="{FF2B5EF4-FFF2-40B4-BE49-F238E27FC236}">
                  <a16:creationId xmlns:a16="http://schemas.microsoft.com/office/drawing/2014/main" id="{03F4062C-1FF8-4663-85A3-31BDBA5BE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611" y="3787275"/>
              <a:ext cx="1365216" cy="30173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7DF3A286-F88A-4BDB-A42B-0B06516C8C6E}"/>
                </a:ext>
              </a:extLst>
            </p:cNvPr>
            <p:cNvSpPr/>
            <p:nvPr/>
          </p:nvSpPr>
          <p:spPr>
            <a:xfrm>
              <a:off x="6364796" y="3445512"/>
              <a:ext cx="590226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MSDU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C67DDAFD-5990-4FA0-98AF-9365823C9964}"/>
                </a:ext>
              </a:extLst>
            </p:cNvPr>
            <p:cNvSpPr/>
            <p:nvPr/>
          </p:nvSpPr>
          <p:spPr>
            <a:xfrm>
              <a:off x="6336634" y="3799644"/>
              <a:ext cx="695191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MIC key</a:t>
              </a:r>
            </a:p>
          </p:txBody>
        </p:sp>
        <p:sp>
          <p:nvSpPr>
            <p:cNvPr id="88" name="AutoShape 12">
              <a:extLst>
                <a:ext uri="{FF2B5EF4-FFF2-40B4-BE49-F238E27FC236}">
                  <a16:creationId xmlns:a16="http://schemas.microsoft.com/office/drawing/2014/main" id="{B325F541-D1BB-4006-B328-DAF6D26E37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8925" y="4891377"/>
              <a:ext cx="557747" cy="30173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89" name="AutoShape 12">
              <a:extLst>
                <a:ext uri="{FF2B5EF4-FFF2-40B4-BE49-F238E27FC236}">
                  <a16:creationId xmlns:a16="http://schemas.microsoft.com/office/drawing/2014/main" id="{37C787CF-4EBB-4634-833A-8458C00800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7249" y="4891377"/>
              <a:ext cx="1026601" cy="30173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E9BCB815-5C32-41F1-876F-CFF69061BEC5}"/>
                </a:ext>
              </a:extLst>
            </p:cNvPr>
            <p:cNvSpPr/>
            <p:nvPr/>
          </p:nvSpPr>
          <p:spPr>
            <a:xfrm>
              <a:off x="6040627" y="4905300"/>
              <a:ext cx="599843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MPDU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3318910-E358-452D-B016-21012ED5516C}"/>
                </a:ext>
              </a:extLst>
            </p:cNvPr>
            <p:cNvSpPr/>
            <p:nvPr/>
          </p:nvSpPr>
          <p:spPr>
            <a:xfrm>
              <a:off x="6978063" y="4905300"/>
              <a:ext cx="399468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ICV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C4653261-449C-49EC-928E-5133EE9B002B}"/>
                </a:ext>
              </a:extLst>
            </p:cNvPr>
            <p:cNvSpPr/>
            <p:nvPr/>
          </p:nvSpPr>
          <p:spPr>
            <a:xfrm>
              <a:off x="5668792" y="5354119"/>
              <a:ext cx="1016625" cy="25391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r"/>
              <a:r>
                <a:rPr lang="en-US" sz="1050" b="1" dirty="0">
                  <a:solidFill>
                    <a:prstClr val="black"/>
                  </a:solidFill>
                </a:rPr>
                <a:t>XOR Algorithm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FE69CFB-C2E9-479F-9B54-E593B08EA906}"/>
                </a:ext>
              </a:extLst>
            </p:cNvPr>
            <p:cNvSpPr/>
            <p:nvPr/>
          </p:nvSpPr>
          <p:spPr>
            <a:xfrm>
              <a:off x="10327502" y="6141955"/>
              <a:ext cx="1346522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sz="1200" b="1" dirty="0">
                  <a:solidFill>
                    <a:prstClr val="black"/>
                  </a:solidFill>
                </a:rPr>
                <a:t>Packet to transmit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C64C2245-689D-458D-9431-5579496CD91D}"/>
                </a:ext>
              </a:extLst>
            </p:cNvPr>
            <p:cNvSpPr/>
            <p:nvPr/>
          </p:nvSpPr>
          <p:spPr>
            <a:xfrm>
              <a:off x="10072065" y="3619586"/>
              <a:ext cx="995786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MSDU + MIC</a:t>
              </a:r>
            </a:p>
          </p:txBody>
        </p:sp>
        <p:sp>
          <p:nvSpPr>
            <p:cNvPr id="97" name="AutoShape 12">
              <a:extLst>
                <a:ext uri="{FF2B5EF4-FFF2-40B4-BE49-F238E27FC236}">
                  <a16:creationId xmlns:a16="http://schemas.microsoft.com/office/drawing/2014/main" id="{6BADF2B9-D765-4C8A-96BB-478817E94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0041" y="5793585"/>
              <a:ext cx="1365216" cy="30173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CC42A98-C483-44EE-AC84-7BE27B715FD6}"/>
                </a:ext>
              </a:extLst>
            </p:cNvPr>
            <p:cNvSpPr/>
            <p:nvPr/>
          </p:nvSpPr>
          <p:spPr>
            <a:xfrm>
              <a:off x="6234775" y="5808531"/>
              <a:ext cx="855747" cy="276999"/>
            </a:xfrm>
            <a:prstGeom prst="rect">
              <a:avLst/>
            </a:prstGeom>
            <a:ln w="28575">
              <a:noFill/>
              <a:prstDash val="sysDot"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Keystream</a:t>
              </a:r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B86294C9-A8A8-443E-9DA9-CCDC69C1E306}"/>
                </a:ext>
              </a:extLst>
            </p:cNvPr>
            <p:cNvCxnSpPr>
              <a:cxnSpLocks/>
              <a:stCxn id="52" idx="3"/>
            </p:cNvCxnSpPr>
            <p:nvPr/>
          </p:nvCxnSpPr>
          <p:spPr>
            <a:xfrm>
              <a:off x="3966342" y="3953419"/>
              <a:ext cx="55464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0" name="Picture 99" descr="one2">
              <a:extLst>
                <a:ext uri="{FF2B5EF4-FFF2-40B4-BE49-F238E27FC236}">
                  <a16:creationId xmlns:a16="http://schemas.microsoft.com/office/drawing/2014/main" id="{052AC22C-A594-43F4-951E-568D848716D6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48292" y="3449351"/>
              <a:ext cx="617467" cy="617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1" name="Picture 100" descr="one1">
              <a:extLst>
                <a:ext uri="{FF2B5EF4-FFF2-40B4-BE49-F238E27FC236}">
                  <a16:creationId xmlns:a16="http://schemas.microsoft.com/office/drawing/2014/main" id="{1FB17E4F-B642-472A-8AA3-DD8CE1B1AC6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494696" y="5651704"/>
              <a:ext cx="617467" cy="617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6D0A0F71-0649-454D-8314-9E2902E81371}"/>
                </a:ext>
              </a:extLst>
            </p:cNvPr>
            <p:cNvSpPr/>
            <p:nvPr/>
          </p:nvSpPr>
          <p:spPr>
            <a:xfrm>
              <a:off x="8303405" y="3573417"/>
              <a:ext cx="707242" cy="3693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900" b="1" dirty="0">
                  <a:solidFill>
                    <a:prstClr val="black"/>
                  </a:solidFill>
                </a:rPr>
                <a:t>Michael Algorithm</a:t>
              </a:r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1C64CD87-0C6A-4522-BEA8-1967001E2951}"/>
                </a:ext>
              </a:extLst>
            </p:cNvPr>
            <p:cNvCxnSpPr/>
            <p:nvPr/>
          </p:nvCxnSpPr>
          <p:spPr>
            <a:xfrm>
              <a:off x="8957030" y="3758084"/>
              <a:ext cx="924252" cy="62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4" name="Picture 103" descr="one2">
              <a:extLst>
                <a:ext uri="{FF2B5EF4-FFF2-40B4-BE49-F238E27FC236}">
                  <a16:creationId xmlns:a16="http://schemas.microsoft.com/office/drawing/2014/main" id="{57FE7821-7F15-4207-A88D-3A1FB82750B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61224" y="4117960"/>
              <a:ext cx="617467" cy="617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2CCAC640-3537-4CCD-B944-B71282A63BCE}"/>
                </a:ext>
              </a:extLst>
            </p:cNvPr>
            <p:cNvCxnSpPr/>
            <p:nvPr/>
          </p:nvCxnSpPr>
          <p:spPr>
            <a:xfrm>
              <a:off x="10569957" y="3903558"/>
              <a:ext cx="0" cy="239604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82CD236A-44F3-4DDA-A1A7-30A164F0BA3D}"/>
                </a:ext>
              </a:extLst>
            </p:cNvPr>
            <p:cNvSpPr/>
            <p:nvPr/>
          </p:nvSpPr>
          <p:spPr>
            <a:xfrm>
              <a:off x="10160425" y="4236442"/>
              <a:ext cx="854832" cy="4001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prstClr val="black"/>
                  </a:solidFill>
                </a:rPr>
                <a:t>Fragmen-tation</a:t>
              </a: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E80F04E5-6119-4365-ABF3-5F576C1DAA4E}"/>
                </a:ext>
              </a:extLst>
            </p:cNvPr>
            <p:cNvCxnSpPr/>
            <p:nvPr/>
          </p:nvCxnSpPr>
          <p:spPr>
            <a:xfrm>
              <a:off x="6736607" y="5241256"/>
              <a:ext cx="0" cy="13816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8" name="Picture 107" descr="one">
              <a:extLst>
                <a:ext uri="{FF2B5EF4-FFF2-40B4-BE49-F238E27FC236}">
                  <a16:creationId xmlns:a16="http://schemas.microsoft.com/office/drawing/2014/main" id="{2C3E299C-BD53-45C0-804A-D85A6B5B5769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7477" y="5375609"/>
              <a:ext cx="226266" cy="228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4D5D536-27E4-4BC8-9133-2C0B3DCB4FB5}"/>
                </a:ext>
              </a:extLst>
            </p:cNvPr>
            <p:cNvSpPr/>
            <p:nvPr/>
          </p:nvSpPr>
          <p:spPr>
            <a:xfrm>
              <a:off x="6593224" y="5347262"/>
              <a:ext cx="269626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X</a:t>
              </a:r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49640059-B10B-4347-A0AD-34B2467F64A8}"/>
                </a:ext>
              </a:extLst>
            </p:cNvPr>
            <p:cNvCxnSpPr/>
            <p:nvPr/>
          </p:nvCxnSpPr>
          <p:spPr>
            <a:xfrm flipH="1" flipV="1">
              <a:off x="6732109" y="5594911"/>
              <a:ext cx="0" cy="14093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Elbow Connector 158">
              <a:extLst>
                <a:ext uri="{FF2B5EF4-FFF2-40B4-BE49-F238E27FC236}">
                  <a16:creationId xmlns:a16="http://schemas.microsoft.com/office/drawing/2014/main" id="{B7E50F20-DF61-4FE7-AAE6-891E992CB314}"/>
                </a:ext>
              </a:extLst>
            </p:cNvPr>
            <p:cNvCxnSpPr/>
            <p:nvPr/>
          </p:nvCxnSpPr>
          <p:spPr>
            <a:xfrm rot="5400000" flipH="1" flipV="1">
              <a:off x="7199525" y="3994864"/>
              <a:ext cx="251448" cy="1575249"/>
            </a:xfrm>
            <a:prstGeom prst="bentConnector2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AutoShape 12">
              <a:extLst>
                <a:ext uri="{FF2B5EF4-FFF2-40B4-BE49-F238E27FC236}">
                  <a16:creationId xmlns:a16="http://schemas.microsoft.com/office/drawing/2014/main" id="{B223AD2B-8FA5-49ED-965F-BF022B0E7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7817" y="3459257"/>
              <a:ext cx="1738213" cy="30173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113" name="AutoShape 12">
              <a:extLst>
                <a:ext uri="{FF2B5EF4-FFF2-40B4-BE49-F238E27FC236}">
                  <a16:creationId xmlns:a16="http://schemas.microsoft.com/office/drawing/2014/main" id="{2091A658-454E-4A9E-99C1-F9FCE83F47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7817" y="3802550"/>
              <a:ext cx="1738213" cy="30173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00B05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000" dirty="0">
                <a:solidFill>
                  <a:prstClr val="black"/>
                </a:solidFill>
              </a:endParaRPr>
            </a:p>
          </p:txBody>
        </p:sp>
        <p:sp>
          <p:nvSpPr>
            <p:cNvPr id="114" name="AutoShape 12">
              <a:extLst>
                <a:ext uri="{FF2B5EF4-FFF2-40B4-BE49-F238E27FC236}">
                  <a16:creationId xmlns:a16="http://schemas.microsoft.com/office/drawing/2014/main" id="{EE3ECFDA-5B58-46FE-BF65-F6BB86FEB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7817" y="4145845"/>
              <a:ext cx="1738213" cy="30173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BB72693D-D1E7-4497-95B6-C9F021D7967C}"/>
                </a:ext>
              </a:extLst>
            </p:cNvPr>
            <p:cNvSpPr/>
            <p:nvPr/>
          </p:nvSpPr>
          <p:spPr>
            <a:xfrm>
              <a:off x="2314141" y="3818768"/>
              <a:ext cx="1255472" cy="26930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sz="1150" b="1" dirty="0"/>
                <a:t>Transmit Address</a:t>
              </a: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B44CBDBF-D38A-4642-8917-9B1D0FD6BEC8}"/>
                </a:ext>
              </a:extLst>
            </p:cNvPr>
            <p:cNvSpPr/>
            <p:nvPr/>
          </p:nvSpPr>
          <p:spPr>
            <a:xfrm>
              <a:off x="2442819" y="4162063"/>
              <a:ext cx="998991" cy="26930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sz="1150" b="1" dirty="0"/>
                <a:t>TSC (IV + EIV)</a:t>
              </a:r>
            </a:p>
          </p:txBody>
        </p:sp>
        <p:sp>
          <p:nvSpPr>
            <p:cNvPr id="117" name="AutoShape 12">
              <a:extLst>
                <a:ext uri="{FF2B5EF4-FFF2-40B4-BE49-F238E27FC236}">
                  <a16:creationId xmlns:a16="http://schemas.microsoft.com/office/drawing/2014/main" id="{2E0CBA3A-2C61-4AAA-88D9-F80B92BA8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3963" y="5793585"/>
              <a:ext cx="1039499" cy="30173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F5B0D135-63A7-4B21-A251-7BC14A2E0088}"/>
                </a:ext>
              </a:extLst>
            </p:cNvPr>
            <p:cNvSpPr/>
            <p:nvPr/>
          </p:nvSpPr>
          <p:spPr>
            <a:xfrm>
              <a:off x="7800331" y="5805953"/>
              <a:ext cx="1086761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Mac Header</a:t>
              </a:r>
            </a:p>
          </p:txBody>
        </p:sp>
        <p:sp>
          <p:nvSpPr>
            <p:cNvPr id="119" name="AutoShape 12">
              <a:extLst>
                <a:ext uri="{FF2B5EF4-FFF2-40B4-BE49-F238E27FC236}">
                  <a16:creationId xmlns:a16="http://schemas.microsoft.com/office/drawing/2014/main" id="{13A1CC93-1195-4692-9378-6401EAAEC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6142" y="5793585"/>
              <a:ext cx="1117169" cy="30173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917D3D7-4A5A-45B6-A85E-02C3DD70A783}"/>
                </a:ext>
              </a:extLst>
            </p:cNvPr>
            <p:cNvSpPr/>
            <p:nvPr/>
          </p:nvSpPr>
          <p:spPr>
            <a:xfrm>
              <a:off x="10635885" y="5805953"/>
              <a:ext cx="977685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Ciphertext</a:t>
              </a:r>
            </a:p>
          </p:txBody>
        </p:sp>
        <p:sp>
          <p:nvSpPr>
            <p:cNvPr id="121" name="AutoShape 12">
              <a:extLst>
                <a:ext uri="{FF2B5EF4-FFF2-40B4-BE49-F238E27FC236}">
                  <a16:creationId xmlns:a16="http://schemas.microsoft.com/office/drawing/2014/main" id="{DBA91B23-25C6-4D7A-8FC1-B49C81EC8C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19484" y="5793585"/>
              <a:ext cx="524385" cy="30173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D2A17866-B26A-42C9-AE92-E52DFD982BC8}"/>
                </a:ext>
              </a:extLst>
            </p:cNvPr>
            <p:cNvSpPr/>
            <p:nvPr/>
          </p:nvSpPr>
          <p:spPr>
            <a:xfrm>
              <a:off x="9022818" y="5807040"/>
              <a:ext cx="317716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/>
                <a:t>IV</a:t>
              </a:r>
            </a:p>
          </p:txBody>
        </p:sp>
        <p:sp>
          <p:nvSpPr>
            <p:cNvPr id="123" name="AutoShape 12">
              <a:extLst>
                <a:ext uri="{FF2B5EF4-FFF2-40B4-BE49-F238E27FC236}">
                  <a16:creationId xmlns:a16="http://schemas.microsoft.com/office/drawing/2014/main" id="{56B8CF6B-3D77-4270-9354-764659EE3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76261" y="5793585"/>
              <a:ext cx="500713" cy="30173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81CE8BD6-5F05-4EB0-B44B-F1992F8DB99F}"/>
                </a:ext>
              </a:extLst>
            </p:cNvPr>
            <p:cNvSpPr/>
            <p:nvPr/>
          </p:nvSpPr>
          <p:spPr>
            <a:xfrm>
              <a:off x="9522074" y="5805953"/>
              <a:ext cx="409086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KID</a:t>
              </a:r>
            </a:p>
          </p:txBody>
        </p:sp>
        <p:sp>
          <p:nvSpPr>
            <p:cNvPr id="125" name="AutoShape 12">
              <a:extLst>
                <a:ext uri="{FF2B5EF4-FFF2-40B4-BE49-F238E27FC236}">
                  <a16:creationId xmlns:a16="http://schemas.microsoft.com/office/drawing/2014/main" id="{BBEA8516-B1B3-45D3-B309-A53F509D31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9364" y="5793585"/>
              <a:ext cx="524385" cy="30173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E62F572E-DC4C-4727-B017-DE7C69BFF85F}"/>
                </a:ext>
              </a:extLst>
            </p:cNvPr>
            <p:cNvSpPr/>
            <p:nvPr/>
          </p:nvSpPr>
          <p:spPr>
            <a:xfrm>
              <a:off x="10075028" y="5807079"/>
              <a:ext cx="393056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/>
                <a:t>EIV</a:t>
              </a:r>
            </a:p>
          </p:txBody>
        </p:sp>
        <p:cxnSp>
          <p:nvCxnSpPr>
            <p:cNvPr id="127" name="Elbow Connector 182">
              <a:extLst>
                <a:ext uri="{FF2B5EF4-FFF2-40B4-BE49-F238E27FC236}">
                  <a16:creationId xmlns:a16="http://schemas.microsoft.com/office/drawing/2014/main" id="{8FE8177E-75A9-4556-A5D4-7F4D9CCBDD7E}"/>
                </a:ext>
              </a:extLst>
            </p:cNvPr>
            <p:cNvCxnSpPr/>
            <p:nvPr/>
          </p:nvCxnSpPr>
          <p:spPr>
            <a:xfrm rot="10800000" flipV="1">
              <a:off x="7520465" y="5001767"/>
              <a:ext cx="899057" cy="108562"/>
            </a:xfrm>
            <a:prstGeom prst="bentConnector3">
              <a:avLst>
                <a:gd name="adj1" fmla="val -926"/>
              </a:avLst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4" name="Picture 133" descr="one2">
              <a:extLst>
                <a:ext uri="{FF2B5EF4-FFF2-40B4-BE49-F238E27FC236}">
                  <a16:creationId xmlns:a16="http://schemas.microsoft.com/office/drawing/2014/main" id="{9D38F53F-8E2C-428A-9601-8D6C8862583D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0789" y="4416034"/>
              <a:ext cx="617467" cy="617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F7E3429A-4DA3-4113-8BFE-98E825F48D6C}"/>
                </a:ext>
              </a:extLst>
            </p:cNvPr>
            <p:cNvSpPr/>
            <p:nvPr/>
          </p:nvSpPr>
          <p:spPr>
            <a:xfrm>
              <a:off x="8066531" y="4462674"/>
              <a:ext cx="711966" cy="55399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prstClr val="black"/>
                  </a:solidFill>
                </a:rPr>
                <a:t>CRC-32 </a:t>
              </a:r>
            </a:p>
            <a:p>
              <a:pPr algn="ctr"/>
              <a:r>
                <a:rPr lang="en-US" sz="1000" b="1" dirty="0">
                  <a:solidFill>
                    <a:prstClr val="black"/>
                  </a:solidFill>
                </a:rPr>
                <a:t>Check</a:t>
              </a:r>
            </a:p>
            <a:p>
              <a:pPr algn="ctr"/>
              <a:r>
                <a:rPr lang="en-US" sz="1000" b="1" dirty="0">
                  <a:solidFill>
                    <a:prstClr val="black"/>
                  </a:solidFill>
                </a:rPr>
                <a:t>sum</a:t>
              </a:r>
            </a:p>
          </p:txBody>
        </p:sp>
        <p:cxnSp>
          <p:nvCxnSpPr>
            <p:cNvPr id="136" name="Elbow Connector 8">
              <a:extLst>
                <a:ext uri="{FF2B5EF4-FFF2-40B4-BE49-F238E27FC236}">
                  <a16:creationId xmlns:a16="http://schemas.microsoft.com/office/drawing/2014/main" id="{55923530-9626-4FDF-8F07-F5AE009AC6FF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800992" y="1622222"/>
              <a:ext cx="1636497" cy="7304632"/>
            </a:xfrm>
            <a:prstGeom prst="bentConnector3">
              <a:avLst>
                <a:gd name="adj1" fmla="val 113969"/>
              </a:avLst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C70D1E1-D20C-4A6C-A1C2-E24585AD70F3}"/>
                </a:ext>
              </a:extLst>
            </p:cNvPr>
            <p:cNvCxnSpPr/>
            <p:nvPr/>
          </p:nvCxnSpPr>
          <p:spPr>
            <a:xfrm flipH="1" flipV="1">
              <a:off x="9176018" y="6088935"/>
              <a:ext cx="0" cy="24968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DF42D7B3-31DA-4F67-9391-22FA85FC237B}"/>
                </a:ext>
              </a:extLst>
            </p:cNvPr>
            <p:cNvSpPr txBox="1"/>
            <p:nvPr/>
          </p:nvSpPr>
          <p:spPr>
            <a:xfrm>
              <a:off x="2094843" y="3475474"/>
              <a:ext cx="1744160" cy="26930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50" b="1" dirty="0">
                  <a:solidFill>
                    <a:prstClr val="black"/>
                  </a:solidFill>
                </a:rPr>
                <a:t>Temporal Encryption Key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ECE343A0-589A-4585-8BC5-18F8DAEE1AEC}"/>
                </a:ext>
              </a:extLst>
            </p:cNvPr>
            <p:cNvSpPr txBox="1"/>
            <p:nvPr/>
          </p:nvSpPr>
          <p:spPr>
            <a:xfrm>
              <a:off x="4445900" y="5744995"/>
              <a:ext cx="725924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b="1" dirty="0"/>
                <a:t>RC4</a:t>
              </a:r>
            </a:p>
            <a:p>
              <a:pPr algn="ctr"/>
              <a:r>
                <a:rPr lang="en-US" sz="1100" b="1" dirty="0"/>
                <a:t>Cipher</a:t>
              </a:r>
            </a:p>
          </p:txBody>
        </p: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6FACE66A-723C-4C6F-98FA-D8A331F513D2}"/>
              </a:ext>
            </a:extLst>
          </p:cNvPr>
          <p:cNvSpPr/>
          <p:nvPr/>
        </p:nvSpPr>
        <p:spPr>
          <a:xfrm>
            <a:off x="125633" y="4356078"/>
            <a:ext cx="15931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Rockwell" pitchFamily="18" charset="0"/>
              </a:rPr>
              <a:t>How WPA Works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F0804D20-D86F-4724-8F91-DCFAB086CE5D}"/>
              </a:ext>
            </a:extLst>
          </p:cNvPr>
          <p:cNvSpPr/>
          <p:nvPr/>
        </p:nvSpPr>
        <p:spPr>
          <a:xfrm>
            <a:off x="376875" y="1104360"/>
            <a:ext cx="11398869" cy="17081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1313" indent="-341313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dirty="0"/>
              <a:t>WPA is a security protocol defined by 802.11i standards; it uses a Temporal Key Integrity Protocol (TKIP) that utilizes </a:t>
            </a:r>
            <a:r>
              <a:rPr lang="en-US" b="1" dirty="0">
                <a:solidFill>
                  <a:srgbClr val="FF0000"/>
                </a:solidFill>
              </a:rPr>
              <a:t>the RC4 stream cipher encryption </a:t>
            </a:r>
            <a:r>
              <a:rPr lang="en-US" dirty="0"/>
              <a:t>with 128-bit keys and 64-bit MIC integrity check to provide stronger encryption and authentication</a:t>
            </a:r>
          </a:p>
          <a:p>
            <a:pPr marL="341313" indent="-341313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dirty="0"/>
              <a:t>WPA uses TKIP to eliminate the weaknesses of WEP by including </a:t>
            </a:r>
            <a:r>
              <a:rPr lang="en-US" b="1" dirty="0">
                <a:solidFill>
                  <a:srgbClr val="FF0000"/>
                </a:solidFill>
              </a:rPr>
              <a:t>per-packet mixing functions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message integrity checks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extended initialization vectors</a:t>
            </a:r>
            <a:r>
              <a:rPr lang="en-US" dirty="0"/>
              <a:t>, and </a:t>
            </a:r>
            <a:r>
              <a:rPr lang="en-US" b="1" dirty="0">
                <a:solidFill>
                  <a:srgbClr val="FF0000"/>
                </a:solidFill>
              </a:rPr>
              <a:t>re-keying mechanisms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DB946D0-C2EB-4F53-B5E9-9600ED697F28}"/>
              </a:ext>
            </a:extLst>
          </p:cNvPr>
          <p:cNvGrpSpPr/>
          <p:nvPr/>
        </p:nvGrpSpPr>
        <p:grpSpPr>
          <a:xfrm>
            <a:off x="1596430" y="4490540"/>
            <a:ext cx="567866" cy="438963"/>
            <a:chOff x="8936587" y="931349"/>
            <a:chExt cx="687118" cy="777651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6" name="Freeform 67">
              <a:extLst>
                <a:ext uri="{FF2B5EF4-FFF2-40B4-BE49-F238E27FC236}">
                  <a16:creationId xmlns:a16="http://schemas.microsoft.com/office/drawing/2014/main" id="{A8675E8F-166F-40A5-9403-A6F06E0D0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4618" y="931349"/>
              <a:ext cx="449087" cy="777651"/>
            </a:xfrm>
            <a:custGeom>
              <a:avLst/>
              <a:gdLst>
                <a:gd name="T0" fmla="*/ 453 w 1248"/>
                <a:gd name="T1" fmla="*/ 0 h 1785"/>
                <a:gd name="T2" fmla="*/ 0 w 1248"/>
                <a:gd name="T3" fmla="*/ 0 h 1785"/>
                <a:gd name="T4" fmla="*/ 798 w 1248"/>
                <a:gd name="T5" fmla="*/ 892 h 1785"/>
                <a:gd name="T6" fmla="*/ 0 w 1248"/>
                <a:gd name="T7" fmla="*/ 1784 h 1785"/>
                <a:gd name="T8" fmla="*/ 453 w 1248"/>
                <a:gd name="T9" fmla="*/ 1784 h 1785"/>
                <a:gd name="T10" fmla="*/ 1247 w 1248"/>
                <a:gd name="T11" fmla="*/ 892 h 1785"/>
                <a:gd name="T12" fmla="*/ 453 w 1248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8" h="1785">
                  <a:moveTo>
                    <a:pt x="453" y="0"/>
                  </a:moveTo>
                  <a:lnTo>
                    <a:pt x="0" y="0"/>
                  </a:lnTo>
                  <a:lnTo>
                    <a:pt x="798" y="892"/>
                  </a:lnTo>
                  <a:lnTo>
                    <a:pt x="0" y="1784"/>
                  </a:lnTo>
                  <a:lnTo>
                    <a:pt x="453" y="1784"/>
                  </a:lnTo>
                  <a:lnTo>
                    <a:pt x="1247" y="892"/>
                  </a:lnTo>
                  <a:lnTo>
                    <a:pt x="453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 70">
              <a:extLst>
                <a:ext uri="{FF2B5EF4-FFF2-40B4-BE49-F238E27FC236}">
                  <a16:creationId xmlns:a16="http://schemas.microsoft.com/office/drawing/2014/main" id="{862DF32B-38A5-47BF-B325-E50588FB34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6587" y="931349"/>
              <a:ext cx="452261" cy="777651"/>
            </a:xfrm>
            <a:custGeom>
              <a:avLst/>
              <a:gdLst>
                <a:gd name="T0" fmla="*/ 455 w 1255"/>
                <a:gd name="T1" fmla="*/ 0 h 1785"/>
                <a:gd name="T2" fmla="*/ 0 w 1255"/>
                <a:gd name="T3" fmla="*/ 0 h 1785"/>
                <a:gd name="T4" fmla="*/ 800 w 1255"/>
                <a:gd name="T5" fmla="*/ 892 h 1785"/>
                <a:gd name="T6" fmla="*/ 0 w 1255"/>
                <a:gd name="T7" fmla="*/ 1784 h 1785"/>
                <a:gd name="T8" fmla="*/ 455 w 1255"/>
                <a:gd name="T9" fmla="*/ 1784 h 1785"/>
                <a:gd name="T10" fmla="*/ 1254 w 1255"/>
                <a:gd name="T11" fmla="*/ 892 h 1785"/>
                <a:gd name="T12" fmla="*/ 455 w 1255"/>
                <a:gd name="T13" fmla="*/ 0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5" h="1785">
                  <a:moveTo>
                    <a:pt x="455" y="0"/>
                  </a:moveTo>
                  <a:lnTo>
                    <a:pt x="0" y="0"/>
                  </a:lnTo>
                  <a:lnTo>
                    <a:pt x="800" y="892"/>
                  </a:lnTo>
                  <a:lnTo>
                    <a:pt x="0" y="1784"/>
                  </a:lnTo>
                  <a:lnTo>
                    <a:pt x="455" y="1784"/>
                  </a:lnTo>
                  <a:lnTo>
                    <a:pt x="1254" y="892"/>
                  </a:lnTo>
                  <a:lnTo>
                    <a:pt x="455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6269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ECF34323-FD49-49B2-9E50-65FBBCC05421}"/>
              </a:ext>
            </a:extLst>
          </p:cNvPr>
          <p:cNvSpPr txBox="1">
            <a:spLocks/>
          </p:cNvSpPr>
          <p:nvPr/>
        </p:nvSpPr>
        <p:spPr>
          <a:xfrm>
            <a:off x="2487586" y="179279"/>
            <a:ext cx="7216829" cy="7088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WPA2 Encryption</a:t>
            </a:r>
          </a:p>
        </p:txBody>
      </p:sp>
      <p:sp>
        <p:nvSpPr>
          <p:cNvPr id="3" name="Freeform 165">
            <a:extLst>
              <a:ext uri="{FF2B5EF4-FFF2-40B4-BE49-F238E27FC236}">
                <a16:creationId xmlns:a16="http://schemas.microsoft.com/office/drawing/2014/main" id="{BBE95442-E7F8-4863-A968-285B8DD95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0316" y="3521613"/>
            <a:ext cx="2952679" cy="2920131"/>
          </a:xfrm>
          <a:custGeom>
            <a:avLst/>
            <a:gdLst>
              <a:gd name="T0" fmla="*/ 1665 w 1666"/>
              <a:gd name="T1" fmla="*/ 3493 h 3494"/>
              <a:gd name="T2" fmla="*/ 0 w 1666"/>
              <a:gd name="T3" fmla="*/ 3493 h 3494"/>
              <a:gd name="T4" fmla="*/ 0 w 1666"/>
              <a:gd name="T5" fmla="*/ 0 h 3494"/>
              <a:gd name="T6" fmla="*/ 1665 w 1666"/>
              <a:gd name="T7" fmla="*/ 0 h 3494"/>
              <a:gd name="T8" fmla="*/ 1665 w 1666"/>
              <a:gd name="T9" fmla="*/ 3493 h 3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6" h="3494">
                <a:moveTo>
                  <a:pt x="1665" y="3493"/>
                </a:moveTo>
                <a:lnTo>
                  <a:pt x="0" y="3493"/>
                </a:lnTo>
                <a:lnTo>
                  <a:pt x="0" y="0"/>
                </a:lnTo>
                <a:lnTo>
                  <a:pt x="1665" y="0"/>
                </a:lnTo>
                <a:lnTo>
                  <a:pt x="1665" y="3493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171">
            <a:extLst>
              <a:ext uri="{FF2B5EF4-FFF2-40B4-BE49-F238E27FC236}">
                <a16:creationId xmlns:a16="http://schemas.microsoft.com/office/drawing/2014/main" id="{66B9298B-BFDE-44A7-A0A1-BAE6C1E7E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0930" y="3108819"/>
            <a:ext cx="2952951" cy="423933"/>
          </a:xfrm>
          <a:custGeom>
            <a:avLst/>
            <a:gdLst>
              <a:gd name="T0" fmla="*/ 1665 w 1666"/>
              <a:gd name="T1" fmla="*/ 0 h 502"/>
              <a:gd name="T2" fmla="*/ 0 w 1666"/>
              <a:gd name="T3" fmla="*/ 0 h 502"/>
              <a:gd name="T4" fmla="*/ 0 w 1666"/>
              <a:gd name="T5" fmla="*/ 501 h 502"/>
              <a:gd name="T6" fmla="*/ 1665 w 1666"/>
              <a:gd name="T7" fmla="*/ 501 h 502"/>
              <a:gd name="T8" fmla="*/ 1665 w 1666"/>
              <a:gd name="T9" fmla="*/ 0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6" h="502">
                <a:moveTo>
                  <a:pt x="1665" y="0"/>
                </a:moveTo>
                <a:lnTo>
                  <a:pt x="0" y="0"/>
                </a:lnTo>
                <a:lnTo>
                  <a:pt x="0" y="501"/>
                </a:lnTo>
                <a:lnTo>
                  <a:pt x="1665" y="501"/>
                </a:lnTo>
                <a:lnTo>
                  <a:pt x="1665" y="0"/>
                </a:ln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Box 250">
            <a:extLst>
              <a:ext uri="{FF2B5EF4-FFF2-40B4-BE49-F238E27FC236}">
                <a16:creationId xmlns:a16="http://schemas.microsoft.com/office/drawing/2014/main" id="{65BA89F6-E41B-4607-B201-99CFC4AFB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6236" y="3187660"/>
            <a:ext cx="1723100" cy="246221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29000" algn="l"/>
                <a:tab pos="3657600" algn="l"/>
                <a:tab pos="3886200" algn="l"/>
                <a:tab pos="4114800" algn="l"/>
                <a:tab pos="4343400" algn="l"/>
                <a:tab pos="4572000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SimSun" charset="0"/>
                <a:cs typeface="Lato Regular"/>
              </a:rPr>
              <a:t>WPA2-Enterprise</a:t>
            </a:r>
          </a:p>
        </p:txBody>
      </p:sp>
      <p:sp>
        <p:nvSpPr>
          <p:cNvPr id="14" name="Freeform 165">
            <a:extLst>
              <a:ext uri="{FF2B5EF4-FFF2-40B4-BE49-F238E27FC236}">
                <a16:creationId xmlns:a16="http://schemas.microsoft.com/office/drawing/2014/main" id="{EB519AFC-5B55-4134-BED1-DA0430DA6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02" y="3521613"/>
            <a:ext cx="2936852" cy="2920131"/>
          </a:xfrm>
          <a:custGeom>
            <a:avLst/>
            <a:gdLst>
              <a:gd name="T0" fmla="*/ 1665 w 1666"/>
              <a:gd name="T1" fmla="*/ 3493 h 3494"/>
              <a:gd name="T2" fmla="*/ 0 w 1666"/>
              <a:gd name="T3" fmla="*/ 3493 h 3494"/>
              <a:gd name="T4" fmla="*/ 0 w 1666"/>
              <a:gd name="T5" fmla="*/ 0 h 3494"/>
              <a:gd name="T6" fmla="*/ 1665 w 1666"/>
              <a:gd name="T7" fmla="*/ 0 h 3494"/>
              <a:gd name="T8" fmla="*/ 1665 w 1666"/>
              <a:gd name="T9" fmla="*/ 3493 h 3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6" h="3494">
                <a:moveTo>
                  <a:pt x="1665" y="3493"/>
                </a:moveTo>
                <a:lnTo>
                  <a:pt x="0" y="3493"/>
                </a:lnTo>
                <a:lnTo>
                  <a:pt x="0" y="0"/>
                </a:lnTo>
                <a:lnTo>
                  <a:pt x="1665" y="0"/>
                </a:lnTo>
                <a:lnTo>
                  <a:pt x="1665" y="3493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71">
            <a:extLst>
              <a:ext uri="{FF2B5EF4-FFF2-40B4-BE49-F238E27FC236}">
                <a16:creationId xmlns:a16="http://schemas.microsoft.com/office/drawing/2014/main" id="{98E08E4A-8550-4F64-B461-53CDF7212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8" y="3108819"/>
            <a:ext cx="2943668" cy="423933"/>
          </a:xfrm>
          <a:custGeom>
            <a:avLst/>
            <a:gdLst>
              <a:gd name="T0" fmla="*/ 1665 w 1666"/>
              <a:gd name="T1" fmla="*/ 0 h 502"/>
              <a:gd name="T2" fmla="*/ 0 w 1666"/>
              <a:gd name="T3" fmla="*/ 0 h 502"/>
              <a:gd name="T4" fmla="*/ 0 w 1666"/>
              <a:gd name="T5" fmla="*/ 501 h 502"/>
              <a:gd name="T6" fmla="*/ 1665 w 1666"/>
              <a:gd name="T7" fmla="*/ 501 h 502"/>
              <a:gd name="T8" fmla="*/ 1665 w 1666"/>
              <a:gd name="T9" fmla="*/ 0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6" h="502">
                <a:moveTo>
                  <a:pt x="1665" y="0"/>
                </a:moveTo>
                <a:lnTo>
                  <a:pt x="0" y="0"/>
                </a:lnTo>
                <a:lnTo>
                  <a:pt x="0" y="501"/>
                </a:lnTo>
                <a:lnTo>
                  <a:pt x="1665" y="501"/>
                </a:lnTo>
                <a:lnTo>
                  <a:pt x="1665" y="0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Box 250">
            <a:extLst>
              <a:ext uri="{FF2B5EF4-FFF2-40B4-BE49-F238E27FC236}">
                <a16:creationId xmlns:a16="http://schemas.microsoft.com/office/drawing/2014/main" id="{F6DE771B-4A55-4F23-85C4-630739F48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394" y="3187660"/>
            <a:ext cx="1535678" cy="246221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29000" algn="l"/>
                <a:tab pos="3657600" algn="l"/>
                <a:tab pos="3886200" algn="l"/>
                <a:tab pos="4114800" algn="l"/>
                <a:tab pos="4343400" algn="l"/>
                <a:tab pos="4572000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SimSun" charset="0"/>
                <a:cs typeface="Lato Regular"/>
              </a:rPr>
              <a:t>WPA2-Personal</a:t>
            </a:r>
          </a:p>
        </p:txBody>
      </p:sp>
      <p:sp>
        <p:nvSpPr>
          <p:cNvPr id="700" name="Rectangle 699">
            <a:extLst>
              <a:ext uri="{FF2B5EF4-FFF2-40B4-BE49-F238E27FC236}">
                <a16:creationId xmlns:a16="http://schemas.microsoft.com/office/drawing/2014/main" id="{FF3F6097-CC84-43DD-8362-F44E1ABABCBC}"/>
              </a:ext>
            </a:extLst>
          </p:cNvPr>
          <p:cNvSpPr/>
          <p:nvPr/>
        </p:nvSpPr>
        <p:spPr>
          <a:xfrm>
            <a:off x="7876432" y="1194130"/>
            <a:ext cx="2902414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Rockwell" pitchFamily="18" charset="0"/>
              </a:rPr>
              <a:t>How WPA2 Works</a:t>
            </a:r>
            <a:endParaRPr lang="en-US" sz="2000" dirty="0">
              <a:solidFill>
                <a:srgbClr val="0070C0"/>
              </a:solidFill>
            </a:endParaRPr>
          </a:p>
        </p:txBody>
      </p:sp>
      <p:grpSp>
        <p:nvGrpSpPr>
          <p:cNvPr id="701" name="Group 700">
            <a:extLst>
              <a:ext uri="{FF2B5EF4-FFF2-40B4-BE49-F238E27FC236}">
                <a16:creationId xmlns:a16="http://schemas.microsoft.com/office/drawing/2014/main" id="{8BDD53EB-9173-47BD-9355-037BD7219CE3}"/>
              </a:ext>
            </a:extLst>
          </p:cNvPr>
          <p:cNvGrpSpPr/>
          <p:nvPr/>
        </p:nvGrpSpPr>
        <p:grpSpPr>
          <a:xfrm>
            <a:off x="6569400" y="1902779"/>
            <a:ext cx="5516479" cy="4650421"/>
            <a:chOff x="6367272" y="1738187"/>
            <a:chExt cx="5516479" cy="4650421"/>
          </a:xfrm>
        </p:grpSpPr>
        <p:cxnSp>
          <p:nvCxnSpPr>
            <p:cNvPr id="702" name="Straight Arrow Connector 701">
              <a:extLst>
                <a:ext uri="{FF2B5EF4-FFF2-40B4-BE49-F238E27FC236}">
                  <a16:creationId xmlns:a16="http://schemas.microsoft.com/office/drawing/2014/main" id="{55CC3613-7C55-4070-9B0C-40EA494A0AB9}"/>
                </a:ext>
              </a:extLst>
            </p:cNvPr>
            <p:cNvCxnSpPr/>
            <p:nvPr/>
          </p:nvCxnSpPr>
          <p:spPr>
            <a:xfrm>
              <a:off x="9326213" y="2318477"/>
              <a:ext cx="0" cy="205740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3" name="Straight Arrow Connector 702">
              <a:extLst>
                <a:ext uri="{FF2B5EF4-FFF2-40B4-BE49-F238E27FC236}">
                  <a16:creationId xmlns:a16="http://schemas.microsoft.com/office/drawing/2014/main" id="{E47A1EE8-1F00-4501-86DA-81950520D035}"/>
                </a:ext>
              </a:extLst>
            </p:cNvPr>
            <p:cNvCxnSpPr>
              <a:cxnSpLocks/>
            </p:cNvCxnSpPr>
            <p:nvPr/>
          </p:nvCxnSpPr>
          <p:spPr>
            <a:xfrm>
              <a:off x="10070143" y="4304603"/>
              <a:ext cx="6996" cy="1254875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4" name="AutoShape 6">
              <a:extLst>
                <a:ext uri="{FF2B5EF4-FFF2-40B4-BE49-F238E27FC236}">
                  <a16:creationId xmlns:a16="http://schemas.microsoft.com/office/drawing/2014/main" id="{12066C9B-1B3C-4495-841C-77DFE76ED4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0742" y="5420171"/>
              <a:ext cx="3523432" cy="642803"/>
            </a:xfrm>
            <a:prstGeom prst="roundRect">
              <a:avLst>
                <a:gd name="adj" fmla="val 9727"/>
              </a:avLst>
            </a:prstGeom>
            <a:solidFill>
              <a:schemeClr val="bg1">
                <a:alpha val="25000"/>
              </a:schemeClr>
            </a:solidFill>
            <a:ln w="28575" cap="rnd" algn="ctr">
              <a:solidFill>
                <a:srgbClr val="00B0F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 dirty="0">
                <a:solidFill>
                  <a:prstClr val="white"/>
                </a:solidFill>
              </a:endParaRPr>
            </a:p>
          </p:txBody>
        </p:sp>
        <p:cxnSp>
          <p:nvCxnSpPr>
            <p:cNvPr id="705" name="Straight Arrow Connector 704">
              <a:extLst>
                <a:ext uri="{FF2B5EF4-FFF2-40B4-BE49-F238E27FC236}">
                  <a16:creationId xmlns:a16="http://schemas.microsoft.com/office/drawing/2014/main" id="{B0BD8CCA-B31B-45AB-AACC-DFE4FB8F549D}"/>
                </a:ext>
              </a:extLst>
            </p:cNvPr>
            <p:cNvCxnSpPr/>
            <p:nvPr/>
          </p:nvCxnSpPr>
          <p:spPr>
            <a:xfrm flipH="1">
              <a:off x="9326213" y="5069537"/>
              <a:ext cx="9043" cy="489941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6" name="Straight Arrow Connector 705">
              <a:extLst>
                <a:ext uri="{FF2B5EF4-FFF2-40B4-BE49-F238E27FC236}">
                  <a16:creationId xmlns:a16="http://schemas.microsoft.com/office/drawing/2014/main" id="{992D70AE-A244-4C34-BE45-5781F787F23D}"/>
                </a:ext>
              </a:extLst>
            </p:cNvPr>
            <p:cNvCxnSpPr>
              <a:endCxn id="718" idx="0"/>
            </p:cNvCxnSpPr>
            <p:nvPr/>
          </p:nvCxnSpPr>
          <p:spPr>
            <a:xfrm>
              <a:off x="7124963" y="3513502"/>
              <a:ext cx="13153" cy="488357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07" name="Picture 706" descr="one1">
              <a:extLst>
                <a:ext uri="{FF2B5EF4-FFF2-40B4-BE49-F238E27FC236}">
                  <a16:creationId xmlns:a16="http://schemas.microsoft.com/office/drawing/2014/main" id="{9D061CD0-C616-4C08-863E-7AA363820A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945286" y="4370778"/>
              <a:ext cx="769887" cy="7619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08" name="Straight Arrow Connector 707">
              <a:extLst>
                <a:ext uri="{FF2B5EF4-FFF2-40B4-BE49-F238E27FC236}">
                  <a16:creationId xmlns:a16="http://schemas.microsoft.com/office/drawing/2014/main" id="{D7E7F44D-A901-457F-826D-51ADC4BF3785}"/>
                </a:ext>
              </a:extLst>
            </p:cNvPr>
            <p:cNvCxnSpPr/>
            <p:nvPr/>
          </p:nvCxnSpPr>
          <p:spPr>
            <a:xfrm>
              <a:off x="8854447" y="3946686"/>
              <a:ext cx="921713" cy="361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9" name="Straight Arrow Connector 708">
              <a:extLst>
                <a:ext uri="{FF2B5EF4-FFF2-40B4-BE49-F238E27FC236}">
                  <a16:creationId xmlns:a16="http://schemas.microsoft.com/office/drawing/2014/main" id="{42D75409-A1D7-4313-B9F3-E07444D420F2}"/>
                </a:ext>
              </a:extLst>
            </p:cNvPr>
            <p:cNvCxnSpPr/>
            <p:nvPr/>
          </p:nvCxnSpPr>
          <p:spPr>
            <a:xfrm>
              <a:off x="7369777" y="4180506"/>
              <a:ext cx="240355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0" name="Straight Arrow Connector 709">
              <a:extLst>
                <a:ext uri="{FF2B5EF4-FFF2-40B4-BE49-F238E27FC236}">
                  <a16:creationId xmlns:a16="http://schemas.microsoft.com/office/drawing/2014/main" id="{24D80561-90A7-451B-9759-B4B1CD2D1946}"/>
                </a:ext>
              </a:extLst>
            </p:cNvPr>
            <p:cNvCxnSpPr>
              <a:stCxn id="714" idx="2"/>
              <a:endCxn id="712" idx="0"/>
            </p:cNvCxnSpPr>
            <p:nvPr/>
          </p:nvCxnSpPr>
          <p:spPr>
            <a:xfrm flipH="1">
              <a:off x="10070461" y="2350835"/>
              <a:ext cx="6360" cy="1411186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1" name="Elbow Connector 10">
              <a:extLst>
                <a:ext uri="{FF2B5EF4-FFF2-40B4-BE49-F238E27FC236}">
                  <a16:creationId xmlns:a16="http://schemas.microsoft.com/office/drawing/2014/main" id="{6EBB6E94-D060-4E38-83DA-0FFD2B3B524F}"/>
                </a:ext>
              </a:extLst>
            </p:cNvPr>
            <p:cNvCxnSpPr/>
            <p:nvPr/>
          </p:nvCxnSpPr>
          <p:spPr>
            <a:xfrm rot="16200000" flipH="1">
              <a:off x="10026150" y="4539166"/>
              <a:ext cx="1325880" cy="714743"/>
            </a:xfrm>
            <a:prstGeom prst="bentConnector3">
              <a:avLst>
                <a:gd name="adj1" fmla="val -2207"/>
              </a:avLst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12" name="Picture 711" descr="one2">
              <a:extLst>
                <a:ext uri="{FF2B5EF4-FFF2-40B4-BE49-F238E27FC236}">
                  <a16:creationId xmlns:a16="http://schemas.microsoft.com/office/drawing/2014/main" id="{E58505DB-DD2C-4CDA-8E00-72B8E0882E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2244" y="3762021"/>
              <a:ext cx="636433" cy="628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3" name="Picture 712" descr="one1">
              <a:extLst>
                <a:ext uri="{FF2B5EF4-FFF2-40B4-BE49-F238E27FC236}">
                  <a16:creationId xmlns:a16="http://schemas.microsoft.com/office/drawing/2014/main" id="{1D6CDF4F-4927-4E1D-AAAC-317AD1F2B4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169820" y="2789610"/>
              <a:ext cx="770861" cy="7628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4" name="AutoShape 12">
              <a:extLst>
                <a:ext uri="{FF2B5EF4-FFF2-40B4-BE49-F238E27FC236}">
                  <a16:creationId xmlns:a16="http://schemas.microsoft.com/office/drawing/2014/main" id="{D8361BE2-40A8-4ABD-9CD3-2AA6D16F54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88124" y="1974627"/>
              <a:ext cx="1177393" cy="3762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715" name="AutoShape 12">
              <a:extLst>
                <a:ext uri="{FF2B5EF4-FFF2-40B4-BE49-F238E27FC236}">
                  <a16:creationId xmlns:a16="http://schemas.microsoft.com/office/drawing/2014/main" id="{DA33366B-A912-49F6-BFDF-E20AFF748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9108" y="1974627"/>
              <a:ext cx="431826" cy="3762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cxnSp>
          <p:nvCxnSpPr>
            <p:cNvPr id="716" name="Straight Arrow Connector 715">
              <a:extLst>
                <a:ext uri="{FF2B5EF4-FFF2-40B4-BE49-F238E27FC236}">
                  <a16:creationId xmlns:a16="http://schemas.microsoft.com/office/drawing/2014/main" id="{0DCAF26B-2ACF-42C1-BCEA-0D09A02F8E28}"/>
                </a:ext>
              </a:extLst>
            </p:cNvPr>
            <p:cNvCxnSpPr/>
            <p:nvPr/>
          </p:nvCxnSpPr>
          <p:spPr>
            <a:xfrm>
              <a:off x="8565456" y="3549652"/>
              <a:ext cx="0" cy="209005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7" name="AutoShape 12">
              <a:extLst>
                <a:ext uri="{FF2B5EF4-FFF2-40B4-BE49-F238E27FC236}">
                  <a16:creationId xmlns:a16="http://schemas.microsoft.com/office/drawing/2014/main" id="{998132E4-A4B0-4825-9838-CAF195C3FE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0868" y="3751429"/>
              <a:ext cx="1177393" cy="3762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718" name="AutoShape 12">
              <a:extLst>
                <a:ext uri="{FF2B5EF4-FFF2-40B4-BE49-F238E27FC236}">
                  <a16:creationId xmlns:a16="http://schemas.microsoft.com/office/drawing/2014/main" id="{8EC64001-AF2E-4ED0-B602-807DFC4E4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1995" y="4001860"/>
              <a:ext cx="452242" cy="3762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100" dirty="0">
                <a:solidFill>
                  <a:prstClr val="black"/>
                </a:solidFill>
              </a:endParaRPr>
            </a:p>
          </p:txBody>
        </p:sp>
        <p:cxnSp>
          <p:nvCxnSpPr>
            <p:cNvPr id="719" name="Straight Arrow Connector 718">
              <a:extLst>
                <a:ext uri="{FF2B5EF4-FFF2-40B4-BE49-F238E27FC236}">
                  <a16:creationId xmlns:a16="http://schemas.microsoft.com/office/drawing/2014/main" id="{D70140B1-A795-4E25-95F7-950A71901933}"/>
                </a:ext>
              </a:extLst>
            </p:cNvPr>
            <p:cNvCxnSpPr/>
            <p:nvPr/>
          </p:nvCxnSpPr>
          <p:spPr>
            <a:xfrm>
              <a:off x="7117173" y="1973774"/>
              <a:ext cx="1" cy="998087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0" name="Elbow Connector 23">
              <a:extLst>
                <a:ext uri="{FF2B5EF4-FFF2-40B4-BE49-F238E27FC236}">
                  <a16:creationId xmlns:a16="http://schemas.microsoft.com/office/drawing/2014/main" id="{0638D0BF-CF40-493E-A770-64616064CAB5}"/>
                </a:ext>
              </a:extLst>
            </p:cNvPr>
            <p:cNvCxnSpPr/>
            <p:nvPr/>
          </p:nvCxnSpPr>
          <p:spPr>
            <a:xfrm rot="16200000" flipH="1">
              <a:off x="7902179" y="2123637"/>
              <a:ext cx="609795" cy="728953"/>
            </a:xfrm>
            <a:prstGeom prst="bentConnector3">
              <a:avLst>
                <a:gd name="adj1" fmla="val -3204"/>
              </a:avLst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1" name="AutoShape 12">
              <a:extLst>
                <a:ext uri="{FF2B5EF4-FFF2-40B4-BE49-F238E27FC236}">
                  <a16:creationId xmlns:a16="http://schemas.microsoft.com/office/drawing/2014/main" id="{ED66DBDD-8AE7-4BD7-8A1C-4DC0BC5FE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7272" y="1974627"/>
              <a:ext cx="1499073" cy="3762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722" name="AutoShape 12">
              <a:extLst>
                <a:ext uri="{FF2B5EF4-FFF2-40B4-BE49-F238E27FC236}">
                  <a16:creationId xmlns:a16="http://schemas.microsoft.com/office/drawing/2014/main" id="{1734FCCF-3768-456D-8F13-1461BDCC9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0388" y="5552698"/>
              <a:ext cx="888270" cy="3762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723" name="Rectangle 722">
              <a:extLst>
                <a:ext uri="{FF2B5EF4-FFF2-40B4-BE49-F238E27FC236}">
                  <a16:creationId xmlns:a16="http://schemas.microsoft.com/office/drawing/2014/main" id="{411AEAA3-60E1-419D-A6E5-C8DE0E155993}"/>
                </a:ext>
              </a:extLst>
            </p:cNvPr>
            <p:cNvSpPr/>
            <p:nvPr/>
          </p:nvSpPr>
          <p:spPr>
            <a:xfrm>
              <a:off x="8259996" y="5520859"/>
              <a:ext cx="757272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MAC Header</a:t>
              </a:r>
            </a:p>
          </p:txBody>
        </p:sp>
        <p:sp>
          <p:nvSpPr>
            <p:cNvPr id="724" name="AutoShape 12">
              <a:extLst>
                <a:ext uri="{FF2B5EF4-FFF2-40B4-BE49-F238E27FC236}">
                  <a16:creationId xmlns:a16="http://schemas.microsoft.com/office/drawing/2014/main" id="{29C04340-EB4E-48EB-AA7E-07C7AC0D7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2729" y="5552698"/>
              <a:ext cx="588362" cy="3762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725" name="Rectangle 724">
              <a:extLst>
                <a:ext uri="{FF2B5EF4-FFF2-40B4-BE49-F238E27FC236}">
                  <a16:creationId xmlns:a16="http://schemas.microsoft.com/office/drawing/2014/main" id="{86EF2B57-0FB6-4842-8C2C-8CBBA1F8AA57}"/>
                </a:ext>
              </a:extLst>
            </p:cNvPr>
            <p:cNvSpPr/>
            <p:nvPr/>
          </p:nvSpPr>
          <p:spPr>
            <a:xfrm>
              <a:off x="9065722" y="5520859"/>
              <a:ext cx="682374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CCMP Header</a:t>
              </a:r>
            </a:p>
          </p:txBody>
        </p:sp>
        <p:sp>
          <p:nvSpPr>
            <p:cNvPr id="726" name="AutoShape 12">
              <a:extLst>
                <a:ext uri="{FF2B5EF4-FFF2-40B4-BE49-F238E27FC236}">
                  <a16:creationId xmlns:a16="http://schemas.microsoft.com/office/drawing/2014/main" id="{67DFC958-1052-4E57-8FF5-C21681E241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40108" y="5552698"/>
              <a:ext cx="819260" cy="3762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727" name="AutoShape 13">
              <a:extLst>
                <a:ext uri="{FF2B5EF4-FFF2-40B4-BE49-F238E27FC236}">
                  <a16:creationId xmlns:a16="http://schemas.microsoft.com/office/drawing/2014/main" id="{62D797E3-7639-46B5-9246-1F1525B6A5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8949" y="5570376"/>
              <a:ext cx="781578" cy="135853"/>
            </a:xfrm>
            <a:prstGeom prst="roundRect">
              <a:avLst>
                <a:gd name="adj" fmla="val 38001"/>
              </a:avLst>
            </a:prstGeom>
            <a:gradFill rotWithShape="1">
              <a:gsLst>
                <a:gs pos="0">
                  <a:schemeClr val="bg1">
                    <a:alpha val="75000"/>
                  </a:schemeClr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100" dirty="0">
                <a:solidFill>
                  <a:prstClr val="black"/>
                </a:solidFill>
              </a:endParaRPr>
            </a:p>
          </p:txBody>
        </p:sp>
        <p:sp>
          <p:nvSpPr>
            <p:cNvPr id="728" name="AutoShape 12">
              <a:extLst>
                <a:ext uri="{FF2B5EF4-FFF2-40B4-BE49-F238E27FC236}">
                  <a16:creationId xmlns:a16="http://schemas.microsoft.com/office/drawing/2014/main" id="{4F618408-B65F-462A-B719-053472FE1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3105" y="5552698"/>
              <a:ext cx="888270" cy="3762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729" name="Rectangle 728">
              <a:extLst>
                <a:ext uri="{FF2B5EF4-FFF2-40B4-BE49-F238E27FC236}">
                  <a16:creationId xmlns:a16="http://schemas.microsoft.com/office/drawing/2014/main" id="{161FFE87-7BD0-487B-825E-902E3492AE5F}"/>
                </a:ext>
              </a:extLst>
            </p:cNvPr>
            <p:cNvSpPr/>
            <p:nvPr/>
          </p:nvSpPr>
          <p:spPr>
            <a:xfrm>
              <a:off x="10634419" y="5520857"/>
              <a:ext cx="843588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Encrypted MIC</a:t>
              </a:r>
            </a:p>
          </p:txBody>
        </p:sp>
        <p:sp>
          <p:nvSpPr>
            <p:cNvPr id="730" name="Rectangle 729">
              <a:extLst>
                <a:ext uri="{FF2B5EF4-FFF2-40B4-BE49-F238E27FC236}">
                  <a16:creationId xmlns:a16="http://schemas.microsoft.com/office/drawing/2014/main" id="{8B3B3E4E-2E6D-4AF1-AC25-483FC03EF03C}"/>
                </a:ext>
              </a:extLst>
            </p:cNvPr>
            <p:cNvSpPr/>
            <p:nvPr/>
          </p:nvSpPr>
          <p:spPr>
            <a:xfrm>
              <a:off x="6620614" y="2024232"/>
              <a:ext cx="992388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sz="1200" b="1" dirty="0">
                  <a:solidFill>
                    <a:prstClr val="black"/>
                  </a:solidFill>
                </a:rPr>
                <a:t>MAC Header</a:t>
              </a:r>
            </a:p>
          </p:txBody>
        </p:sp>
        <p:sp>
          <p:nvSpPr>
            <p:cNvPr id="731" name="Rectangle 730">
              <a:extLst>
                <a:ext uri="{FF2B5EF4-FFF2-40B4-BE49-F238E27FC236}">
                  <a16:creationId xmlns:a16="http://schemas.microsoft.com/office/drawing/2014/main" id="{90DFA809-D8E5-498F-968C-3BDA4A50CB85}"/>
                </a:ext>
              </a:extLst>
            </p:cNvPr>
            <p:cNvSpPr/>
            <p:nvPr/>
          </p:nvSpPr>
          <p:spPr>
            <a:xfrm>
              <a:off x="9025210" y="2024231"/>
              <a:ext cx="367408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sz="1200" b="1" dirty="0">
                  <a:solidFill>
                    <a:prstClr val="black"/>
                  </a:solidFill>
                </a:rPr>
                <a:t>PN</a:t>
              </a:r>
            </a:p>
          </p:txBody>
        </p:sp>
        <p:sp>
          <p:nvSpPr>
            <p:cNvPr id="732" name="Rectangle 731">
              <a:extLst>
                <a:ext uri="{FF2B5EF4-FFF2-40B4-BE49-F238E27FC236}">
                  <a16:creationId xmlns:a16="http://schemas.microsoft.com/office/drawing/2014/main" id="{D3D3DCBD-8071-4715-B365-3691AF1A97CB}"/>
                </a:ext>
              </a:extLst>
            </p:cNvPr>
            <p:cNvSpPr/>
            <p:nvPr/>
          </p:nvSpPr>
          <p:spPr>
            <a:xfrm>
              <a:off x="7494324" y="1738187"/>
              <a:ext cx="1511176" cy="43088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100" b="1" dirty="0">
                  <a:solidFill>
                    <a:prstClr val="black"/>
                  </a:solidFill>
                </a:rPr>
                <a:t>Priority destination address</a:t>
              </a:r>
            </a:p>
          </p:txBody>
        </p:sp>
        <p:grpSp>
          <p:nvGrpSpPr>
            <p:cNvPr id="733" name="Group 732">
              <a:extLst>
                <a:ext uri="{FF2B5EF4-FFF2-40B4-BE49-F238E27FC236}">
                  <a16:creationId xmlns:a16="http://schemas.microsoft.com/office/drawing/2014/main" id="{5D3EA020-6A04-4F1E-B033-6B87A24EF0BA}"/>
                </a:ext>
              </a:extLst>
            </p:cNvPr>
            <p:cNvGrpSpPr/>
            <p:nvPr/>
          </p:nvGrpSpPr>
          <p:grpSpPr>
            <a:xfrm>
              <a:off x="6784444" y="2971862"/>
              <a:ext cx="700538" cy="626154"/>
              <a:chOff x="2319883" y="2995597"/>
              <a:chExt cx="612974" cy="547888"/>
            </a:xfrm>
          </p:grpSpPr>
          <p:pic>
            <p:nvPicPr>
              <p:cNvPr id="748" name="Picture 747" descr="one2">
                <a:extLst>
                  <a:ext uri="{FF2B5EF4-FFF2-40B4-BE49-F238E27FC236}">
                    <a16:creationId xmlns:a16="http://schemas.microsoft.com/office/drawing/2014/main" id="{DCE09659-2CA1-4442-B93F-B7BFF4C5A43A}"/>
                  </a:ext>
                </a:extLst>
              </p:cNvPr>
              <p:cNvPicPr preferRelativeResize="0">
                <a:picLocks noChangeArrowheads="1"/>
              </p:cNvPicPr>
              <p:nvPr/>
            </p:nvPicPr>
            <p:blipFill>
              <a:blip r:embed="rId4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6758" y="2995597"/>
                <a:ext cx="556449" cy="5478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9" name="Rectangle 748">
                <a:extLst>
                  <a:ext uri="{FF2B5EF4-FFF2-40B4-BE49-F238E27FC236}">
                    <a16:creationId xmlns:a16="http://schemas.microsoft.com/office/drawing/2014/main" id="{DD71E42B-12E1-45AF-83C4-7E8278D1D789}"/>
                  </a:ext>
                </a:extLst>
              </p:cNvPr>
              <p:cNvSpPr/>
              <p:nvPr/>
            </p:nvSpPr>
            <p:spPr>
              <a:xfrm>
                <a:off x="2319883" y="3072263"/>
                <a:ext cx="612974" cy="403959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prstClr val="black"/>
                    </a:solidFill>
                  </a:rPr>
                  <a:t>Build AAD</a:t>
                </a:r>
              </a:p>
            </p:txBody>
          </p:sp>
        </p:grpSp>
        <p:sp>
          <p:nvSpPr>
            <p:cNvPr id="734" name="Rectangle 733">
              <a:extLst>
                <a:ext uri="{FF2B5EF4-FFF2-40B4-BE49-F238E27FC236}">
                  <a16:creationId xmlns:a16="http://schemas.microsoft.com/office/drawing/2014/main" id="{2A6C9452-6D3B-41A4-A0AD-B7A426E22D2A}"/>
                </a:ext>
              </a:extLst>
            </p:cNvPr>
            <p:cNvSpPr/>
            <p:nvPr/>
          </p:nvSpPr>
          <p:spPr>
            <a:xfrm>
              <a:off x="8270834" y="2935775"/>
              <a:ext cx="599191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/>
                <a:t>Build Nonce</a:t>
              </a:r>
            </a:p>
          </p:txBody>
        </p:sp>
        <p:sp>
          <p:nvSpPr>
            <p:cNvPr id="735" name="Rectangle 734">
              <a:extLst>
                <a:ext uri="{FF2B5EF4-FFF2-40B4-BE49-F238E27FC236}">
                  <a16:creationId xmlns:a16="http://schemas.microsoft.com/office/drawing/2014/main" id="{863CAEA5-E199-4A3F-AAA2-62A7192E3BBC}"/>
                </a:ext>
              </a:extLst>
            </p:cNvPr>
            <p:cNvSpPr/>
            <p:nvPr/>
          </p:nvSpPr>
          <p:spPr>
            <a:xfrm>
              <a:off x="6910418" y="4051465"/>
              <a:ext cx="468398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AAD</a:t>
              </a:r>
            </a:p>
          </p:txBody>
        </p:sp>
        <p:sp>
          <p:nvSpPr>
            <p:cNvPr id="736" name="Rectangle 735">
              <a:extLst>
                <a:ext uri="{FF2B5EF4-FFF2-40B4-BE49-F238E27FC236}">
                  <a16:creationId xmlns:a16="http://schemas.microsoft.com/office/drawing/2014/main" id="{92146915-437D-41C4-B681-B88BE0F349C6}"/>
                </a:ext>
              </a:extLst>
            </p:cNvPr>
            <p:cNvSpPr/>
            <p:nvPr/>
          </p:nvSpPr>
          <p:spPr>
            <a:xfrm>
              <a:off x="8255215" y="3793339"/>
              <a:ext cx="628698" cy="29238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sz="1300" b="1" dirty="0">
                  <a:solidFill>
                    <a:prstClr val="black"/>
                  </a:solidFill>
                </a:rPr>
                <a:t>Nonce</a:t>
              </a:r>
            </a:p>
          </p:txBody>
        </p:sp>
        <p:sp>
          <p:nvSpPr>
            <p:cNvPr id="737" name="Rectangle 736">
              <a:extLst>
                <a:ext uri="{FF2B5EF4-FFF2-40B4-BE49-F238E27FC236}">
                  <a16:creationId xmlns:a16="http://schemas.microsoft.com/office/drawing/2014/main" id="{811D7E46-1BFE-49EE-8297-A543E8BB3685}"/>
                </a:ext>
              </a:extLst>
            </p:cNvPr>
            <p:cNvSpPr/>
            <p:nvPr/>
          </p:nvSpPr>
          <p:spPr>
            <a:xfrm>
              <a:off x="9557268" y="2024233"/>
              <a:ext cx="1047082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sz="1200" b="1" dirty="0">
                  <a:solidFill>
                    <a:prstClr val="black"/>
                  </a:solidFill>
                </a:rPr>
                <a:t>Temporal Key</a:t>
              </a:r>
            </a:p>
          </p:txBody>
        </p:sp>
        <p:sp>
          <p:nvSpPr>
            <p:cNvPr id="738" name="Rectangle 737">
              <a:extLst>
                <a:ext uri="{FF2B5EF4-FFF2-40B4-BE49-F238E27FC236}">
                  <a16:creationId xmlns:a16="http://schemas.microsoft.com/office/drawing/2014/main" id="{9E7C0332-2B1C-483A-A995-502FF79F232D}"/>
                </a:ext>
              </a:extLst>
            </p:cNvPr>
            <p:cNvSpPr/>
            <p:nvPr/>
          </p:nvSpPr>
          <p:spPr>
            <a:xfrm>
              <a:off x="9763857" y="3840138"/>
              <a:ext cx="613221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AES CCMP</a:t>
              </a:r>
            </a:p>
          </p:txBody>
        </p:sp>
        <p:cxnSp>
          <p:nvCxnSpPr>
            <p:cNvPr id="739" name="Elbow Connector 52">
              <a:extLst>
                <a:ext uri="{FF2B5EF4-FFF2-40B4-BE49-F238E27FC236}">
                  <a16:creationId xmlns:a16="http://schemas.microsoft.com/office/drawing/2014/main" id="{38FB3B94-C1AE-4471-8CF0-FB9FB9304527}"/>
                </a:ext>
              </a:extLst>
            </p:cNvPr>
            <p:cNvCxnSpPr>
              <a:cxnSpLocks/>
              <a:stCxn id="715" idx="2"/>
              <a:endCxn id="713" idx="1"/>
            </p:cNvCxnSpPr>
            <p:nvPr/>
          </p:nvCxnSpPr>
          <p:spPr>
            <a:xfrm rot="5400000">
              <a:off x="8662747" y="2628769"/>
              <a:ext cx="820209" cy="264340"/>
            </a:xfrm>
            <a:prstGeom prst="bentConnector2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0" name="Elbow Connector 53">
              <a:extLst>
                <a:ext uri="{FF2B5EF4-FFF2-40B4-BE49-F238E27FC236}">
                  <a16:creationId xmlns:a16="http://schemas.microsoft.com/office/drawing/2014/main" id="{3ECCB491-29CA-4211-872F-36B2EAD17CBF}"/>
                </a:ext>
              </a:extLst>
            </p:cNvPr>
            <p:cNvCxnSpPr/>
            <p:nvPr/>
          </p:nvCxnSpPr>
          <p:spPr>
            <a:xfrm rot="5400000">
              <a:off x="9961947" y="2668790"/>
              <a:ext cx="1645920" cy="906377"/>
            </a:xfrm>
            <a:prstGeom prst="bentConnector2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1" name="TextBox 740">
              <a:extLst>
                <a:ext uri="{FF2B5EF4-FFF2-40B4-BE49-F238E27FC236}">
                  <a16:creationId xmlns:a16="http://schemas.microsoft.com/office/drawing/2014/main" id="{E7F1F76D-6264-47CD-8CA8-5E2C5463DB65}"/>
                </a:ext>
              </a:extLst>
            </p:cNvPr>
            <p:cNvSpPr txBox="1"/>
            <p:nvPr/>
          </p:nvSpPr>
          <p:spPr>
            <a:xfrm>
              <a:off x="8868883" y="6080831"/>
              <a:ext cx="192715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400" b="1" dirty="0"/>
                <a:t>WPA2 MAC Frame</a:t>
              </a:r>
            </a:p>
          </p:txBody>
        </p:sp>
        <p:sp>
          <p:nvSpPr>
            <p:cNvPr id="742" name="AutoShape 12">
              <a:extLst>
                <a:ext uri="{FF2B5EF4-FFF2-40B4-BE49-F238E27FC236}">
                  <a16:creationId xmlns:a16="http://schemas.microsoft.com/office/drawing/2014/main" id="{64F15E67-A52C-49B5-9875-75814BEB13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6358" y="1974627"/>
              <a:ext cx="1177393" cy="3762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FFC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en-US" sz="1400" dirty="0">
                <a:solidFill>
                  <a:prstClr val="black"/>
                </a:solidFill>
              </a:endParaRPr>
            </a:p>
          </p:txBody>
        </p:sp>
        <p:sp>
          <p:nvSpPr>
            <p:cNvPr id="743" name="AutoShape 13">
              <a:extLst>
                <a:ext uri="{FF2B5EF4-FFF2-40B4-BE49-F238E27FC236}">
                  <a16:creationId xmlns:a16="http://schemas.microsoft.com/office/drawing/2014/main" id="{C7FF51EC-0469-48B1-9425-3CDF4BDB99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30742" y="1995059"/>
              <a:ext cx="1128625" cy="129615"/>
            </a:xfrm>
            <a:prstGeom prst="roundRect">
              <a:avLst>
                <a:gd name="adj" fmla="val 32280"/>
              </a:avLst>
            </a:prstGeom>
            <a:gradFill rotWithShape="1">
              <a:gsLst>
                <a:gs pos="0">
                  <a:schemeClr val="bg1">
                    <a:alpha val="75000"/>
                  </a:schemeClr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100" dirty="0">
                <a:solidFill>
                  <a:prstClr val="black"/>
                </a:solidFill>
              </a:endParaRPr>
            </a:p>
          </p:txBody>
        </p:sp>
        <p:sp>
          <p:nvSpPr>
            <p:cNvPr id="744" name="Rectangle 743">
              <a:extLst>
                <a:ext uri="{FF2B5EF4-FFF2-40B4-BE49-F238E27FC236}">
                  <a16:creationId xmlns:a16="http://schemas.microsoft.com/office/drawing/2014/main" id="{457B7E91-6521-40A6-BBB9-778836483893}"/>
                </a:ext>
              </a:extLst>
            </p:cNvPr>
            <p:cNvSpPr/>
            <p:nvPr/>
          </p:nvSpPr>
          <p:spPr>
            <a:xfrm>
              <a:off x="10763593" y="2024233"/>
              <a:ext cx="1083374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sz="1200" b="1" dirty="0">
                  <a:solidFill>
                    <a:prstClr val="black"/>
                  </a:solidFill>
                </a:rPr>
                <a:t>Plaintext Data</a:t>
              </a:r>
            </a:p>
          </p:txBody>
        </p:sp>
        <p:cxnSp>
          <p:nvCxnSpPr>
            <p:cNvPr id="745" name="Elbow Connector 64">
              <a:extLst>
                <a:ext uri="{FF2B5EF4-FFF2-40B4-BE49-F238E27FC236}">
                  <a16:creationId xmlns:a16="http://schemas.microsoft.com/office/drawing/2014/main" id="{FA9D9148-8885-4810-8981-89E8AF484887}"/>
                </a:ext>
              </a:extLst>
            </p:cNvPr>
            <p:cNvCxnSpPr/>
            <p:nvPr/>
          </p:nvCxnSpPr>
          <p:spPr>
            <a:xfrm rot="16200000" flipH="1">
              <a:off x="5662018" y="3232256"/>
              <a:ext cx="3368256" cy="1672037"/>
            </a:xfrm>
            <a:prstGeom prst="bentConnector2">
              <a:avLst/>
            </a:prstGeom>
            <a:ln w="2857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6" name="Rectangle 745">
              <a:extLst>
                <a:ext uri="{FF2B5EF4-FFF2-40B4-BE49-F238E27FC236}">
                  <a16:creationId xmlns:a16="http://schemas.microsoft.com/office/drawing/2014/main" id="{870BA92E-E5D3-4D58-A982-126CE7D58B9B}"/>
                </a:ext>
              </a:extLst>
            </p:cNvPr>
            <p:cNvSpPr/>
            <p:nvPr/>
          </p:nvSpPr>
          <p:spPr>
            <a:xfrm>
              <a:off x="9734090" y="5520857"/>
              <a:ext cx="858593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Encrypted Data</a:t>
              </a:r>
            </a:p>
          </p:txBody>
        </p:sp>
        <p:sp>
          <p:nvSpPr>
            <p:cNvPr id="747" name="Rectangle 746">
              <a:extLst>
                <a:ext uri="{FF2B5EF4-FFF2-40B4-BE49-F238E27FC236}">
                  <a16:creationId xmlns:a16="http://schemas.microsoft.com/office/drawing/2014/main" id="{7122131D-5E28-4592-9918-160A821F4790}"/>
                </a:ext>
              </a:extLst>
            </p:cNvPr>
            <p:cNvSpPr/>
            <p:nvPr/>
          </p:nvSpPr>
          <p:spPr>
            <a:xfrm>
              <a:off x="9007365" y="4424774"/>
              <a:ext cx="641161" cy="6463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/>
                <a:t>Build CCMP header</a:t>
              </a:r>
            </a:p>
          </p:txBody>
        </p:sp>
      </p:grpSp>
      <p:sp>
        <p:nvSpPr>
          <p:cNvPr id="750" name="Rectangle 749">
            <a:extLst>
              <a:ext uri="{FF2B5EF4-FFF2-40B4-BE49-F238E27FC236}">
                <a16:creationId xmlns:a16="http://schemas.microsoft.com/office/drawing/2014/main" id="{A934196B-150F-4C66-AAD5-35A8CCE62185}"/>
              </a:ext>
            </a:extLst>
          </p:cNvPr>
          <p:cNvSpPr/>
          <p:nvPr/>
        </p:nvSpPr>
        <p:spPr>
          <a:xfrm>
            <a:off x="2062254" y="2637397"/>
            <a:ext cx="2305439" cy="353943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700" b="1" dirty="0">
                <a:solidFill>
                  <a:srgbClr val="0070C0"/>
                </a:solidFill>
                <a:latin typeface="Rockwell" panose="02060603020205020403" pitchFamily="18" charset="0"/>
              </a:rPr>
              <a:t>Modes of Operation</a:t>
            </a:r>
          </a:p>
        </p:txBody>
      </p:sp>
      <p:sp>
        <p:nvSpPr>
          <p:cNvPr id="751" name="Rectangle 750">
            <a:extLst>
              <a:ext uri="{FF2B5EF4-FFF2-40B4-BE49-F238E27FC236}">
                <a16:creationId xmlns:a16="http://schemas.microsoft.com/office/drawing/2014/main" id="{7990F266-E011-40BF-8DBF-09C0CEAF1A50}"/>
              </a:ext>
            </a:extLst>
          </p:cNvPr>
          <p:cNvSpPr/>
          <p:nvPr/>
        </p:nvSpPr>
        <p:spPr>
          <a:xfrm>
            <a:off x="224945" y="3623439"/>
            <a:ext cx="2769536" cy="278537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lvl="1" indent="-28575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en-US" sz="1600" dirty="0"/>
              <a:t>It uses a set-up password (</a:t>
            </a:r>
            <a:r>
              <a:rPr lang="en-US" sz="1600" b="1" dirty="0">
                <a:solidFill>
                  <a:srgbClr val="FF0000"/>
                </a:solidFill>
              </a:rPr>
              <a:t>pre-shared Key</a:t>
            </a:r>
            <a:r>
              <a:rPr lang="en-US" sz="1600" dirty="0"/>
              <a:t>, PSK) to protect unauthorized network accesses</a:t>
            </a:r>
          </a:p>
          <a:p>
            <a:pPr marL="285750" lvl="1" indent="-28575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en-US" sz="1600" dirty="0"/>
              <a:t>In PSK mode, each wireless network device  encrypts the network traffic using a 128-bit key, which is derived from a passphrase of 8 to 63 ASCII characters</a:t>
            </a:r>
          </a:p>
        </p:txBody>
      </p:sp>
      <p:sp>
        <p:nvSpPr>
          <p:cNvPr id="752" name="Rectangle 751">
            <a:extLst>
              <a:ext uri="{FF2B5EF4-FFF2-40B4-BE49-F238E27FC236}">
                <a16:creationId xmlns:a16="http://schemas.microsoft.com/office/drawing/2014/main" id="{10134149-6AD7-488A-BC6F-51206237DC71}"/>
              </a:ext>
            </a:extLst>
          </p:cNvPr>
          <p:cNvSpPr/>
          <p:nvPr/>
        </p:nvSpPr>
        <p:spPr>
          <a:xfrm>
            <a:off x="3481248" y="3564033"/>
            <a:ext cx="2744568" cy="287771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lvl="1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600" dirty="0"/>
              <a:t>It includes </a:t>
            </a:r>
            <a:r>
              <a:rPr lang="en-US" sz="1600" b="1" dirty="0">
                <a:solidFill>
                  <a:srgbClr val="FF0000"/>
                </a:solidFill>
              </a:rPr>
              <a:t>EAP</a:t>
            </a:r>
            <a:r>
              <a:rPr lang="en-US" sz="1600" dirty="0"/>
              <a:t> or </a:t>
            </a:r>
            <a:r>
              <a:rPr lang="en-US" sz="1600" b="1" dirty="0">
                <a:solidFill>
                  <a:srgbClr val="FF0000"/>
                </a:solidFill>
              </a:rPr>
              <a:t>RADIUS</a:t>
            </a:r>
            <a:r>
              <a:rPr lang="en-US" sz="1600" dirty="0"/>
              <a:t> for centralized client authentication using multiple authentication methods, such as token cards, and Kerberos</a:t>
            </a:r>
          </a:p>
          <a:p>
            <a:pPr marL="285750" lvl="1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600" dirty="0"/>
              <a:t>Users are assigned </a:t>
            </a:r>
            <a:r>
              <a:rPr lang="en-US" sz="1600" b="1" dirty="0">
                <a:solidFill>
                  <a:srgbClr val="FF0000"/>
                </a:solidFill>
              </a:rPr>
              <a:t>login credentials</a:t>
            </a:r>
            <a:r>
              <a:rPr lang="en-US" sz="1600" dirty="0"/>
              <a:t> by a centralized server, which they must present when connecting to the network </a:t>
            </a:r>
          </a:p>
        </p:txBody>
      </p:sp>
      <p:sp>
        <p:nvSpPr>
          <p:cNvPr id="753" name="Rectangle 752">
            <a:extLst>
              <a:ext uri="{FF2B5EF4-FFF2-40B4-BE49-F238E27FC236}">
                <a16:creationId xmlns:a16="http://schemas.microsoft.com/office/drawing/2014/main" id="{4C002EF3-FB11-4EAA-ACA9-34B42B3681D6}"/>
              </a:ext>
            </a:extLst>
          </p:cNvPr>
          <p:cNvSpPr/>
          <p:nvPr/>
        </p:nvSpPr>
        <p:spPr>
          <a:xfrm>
            <a:off x="801678" y="1175519"/>
            <a:ext cx="5370522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dirty="0"/>
              <a:t>WPA2 is an </a:t>
            </a:r>
            <a:r>
              <a:rPr lang="en-US" b="1" dirty="0">
                <a:solidFill>
                  <a:srgbClr val="FF0000"/>
                </a:solidFill>
              </a:rPr>
              <a:t>upgrade to WPA</a:t>
            </a:r>
            <a:r>
              <a:rPr lang="en-US" dirty="0"/>
              <a:t>, and it includes mandatory support for counter mode with cipher block chaining message authentication code protocol (</a:t>
            </a:r>
            <a:r>
              <a:rPr lang="en-US" b="1" dirty="0">
                <a:solidFill>
                  <a:srgbClr val="FF0000"/>
                </a:solidFill>
              </a:rPr>
              <a:t>CCMP</a:t>
            </a:r>
            <a:r>
              <a:rPr lang="en-US" dirty="0"/>
              <a:t>), </a:t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</a:rPr>
              <a:t>an AES-based encryption mode </a:t>
            </a:r>
            <a:r>
              <a:rPr lang="en-US" dirty="0"/>
              <a:t>with strong security</a:t>
            </a:r>
          </a:p>
        </p:txBody>
      </p:sp>
      <p:sp>
        <p:nvSpPr>
          <p:cNvPr id="754" name="Freeform 84">
            <a:extLst>
              <a:ext uri="{FF2B5EF4-FFF2-40B4-BE49-F238E27FC236}">
                <a16:creationId xmlns:a16="http://schemas.microsoft.com/office/drawing/2014/main" id="{9219A21F-D46C-4DEC-B2DA-AB2D9F6836A9}"/>
              </a:ext>
            </a:extLst>
          </p:cNvPr>
          <p:cNvSpPr>
            <a:spLocks noChangeAspect="1"/>
          </p:cNvSpPr>
          <p:nvPr/>
        </p:nvSpPr>
        <p:spPr bwMode="auto">
          <a:xfrm>
            <a:off x="271339" y="1611496"/>
            <a:ext cx="383565" cy="328375"/>
          </a:xfrm>
          <a:custGeom>
            <a:avLst/>
            <a:gdLst>
              <a:gd name="T0" fmla="*/ 0 w 64"/>
              <a:gd name="T1" fmla="*/ 185477 h 55"/>
              <a:gd name="T2" fmla="*/ 0 w 64"/>
              <a:gd name="T3" fmla="*/ 3435 h 55"/>
              <a:gd name="T4" fmla="*/ 3448 w 64"/>
              <a:gd name="T5" fmla="*/ 3435 h 55"/>
              <a:gd name="T6" fmla="*/ 93092 w 64"/>
              <a:gd name="T7" fmla="*/ 89304 h 55"/>
              <a:gd name="T8" fmla="*/ 93092 w 64"/>
              <a:gd name="T9" fmla="*/ 92739 h 55"/>
              <a:gd name="T10" fmla="*/ 93092 w 64"/>
              <a:gd name="T11" fmla="*/ 3435 h 55"/>
              <a:gd name="T12" fmla="*/ 99987 w 64"/>
              <a:gd name="T13" fmla="*/ 3435 h 55"/>
              <a:gd name="T14" fmla="*/ 186184 w 64"/>
              <a:gd name="T15" fmla="*/ 89304 h 55"/>
              <a:gd name="T16" fmla="*/ 189631 w 64"/>
              <a:gd name="T17" fmla="*/ 92739 h 55"/>
              <a:gd name="T18" fmla="*/ 189631 w 64"/>
              <a:gd name="T19" fmla="*/ 6870 h 55"/>
              <a:gd name="T20" fmla="*/ 196527 w 64"/>
              <a:gd name="T21" fmla="*/ 0 h 55"/>
              <a:gd name="T22" fmla="*/ 210318 w 64"/>
              <a:gd name="T23" fmla="*/ 0 h 55"/>
              <a:gd name="T24" fmla="*/ 220662 w 64"/>
              <a:gd name="T25" fmla="*/ 6870 h 55"/>
              <a:gd name="T26" fmla="*/ 220662 w 64"/>
              <a:gd name="T27" fmla="*/ 182042 h 55"/>
              <a:gd name="T28" fmla="*/ 210318 w 64"/>
              <a:gd name="T29" fmla="*/ 188912 h 55"/>
              <a:gd name="T30" fmla="*/ 196527 w 64"/>
              <a:gd name="T31" fmla="*/ 188912 h 55"/>
              <a:gd name="T32" fmla="*/ 189631 w 64"/>
              <a:gd name="T33" fmla="*/ 182042 h 55"/>
              <a:gd name="T34" fmla="*/ 189631 w 64"/>
              <a:gd name="T35" fmla="*/ 96173 h 55"/>
              <a:gd name="T36" fmla="*/ 186184 w 64"/>
              <a:gd name="T37" fmla="*/ 99608 h 55"/>
              <a:gd name="T38" fmla="*/ 99987 w 64"/>
              <a:gd name="T39" fmla="*/ 188912 h 55"/>
              <a:gd name="T40" fmla="*/ 93092 w 64"/>
              <a:gd name="T41" fmla="*/ 185477 h 55"/>
              <a:gd name="T42" fmla="*/ 93092 w 64"/>
              <a:gd name="T43" fmla="*/ 96173 h 55"/>
              <a:gd name="T44" fmla="*/ 93092 w 64"/>
              <a:gd name="T45" fmla="*/ 99608 h 55"/>
              <a:gd name="T46" fmla="*/ 3448 w 64"/>
              <a:gd name="T47" fmla="*/ 188912 h 55"/>
              <a:gd name="T48" fmla="*/ 0 w 64"/>
              <a:gd name="T49" fmla="*/ 185477 h 55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4" h="55">
                <a:moveTo>
                  <a:pt x="0" y="54"/>
                </a:move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1" y="1"/>
                </a:cubicBezTo>
                <a:cubicBezTo>
                  <a:pt x="27" y="26"/>
                  <a:pt x="27" y="26"/>
                  <a:pt x="27" y="26"/>
                </a:cubicBezTo>
                <a:cubicBezTo>
                  <a:pt x="27" y="26"/>
                  <a:pt x="27" y="26"/>
                  <a:pt x="27" y="27"/>
                </a:cubicBezTo>
                <a:cubicBezTo>
                  <a:pt x="27" y="1"/>
                  <a:pt x="27" y="1"/>
                  <a:pt x="27" y="1"/>
                </a:cubicBezTo>
                <a:cubicBezTo>
                  <a:pt x="27" y="0"/>
                  <a:pt x="28" y="0"/>
                  <a:pt x="29" y="1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6"/>
                  <a:pt x="54" y="26"/>
                  <a:pt x="55" y="27"/>
                </a:cubicBezTo>
                <a:cubicBezTo>
                  <a:pt x="55" y="2"/>
                  <a:pt x="55" y="2"/>
                  <a:pt x="55" y="2"/>
                </a:cubicBezTo>
                <a:cubicBezTo>
                  <a:pt x="55" y="1"/>
                  <a:pt x="56" y="0"/>
                  <a:pt x="57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63" y="0"/>
                  <a:pt x="64" y="1"/>
                  <a:pt x="64" y="2"/>
                </a:cubicBezTo>
                <a:cubicBezTo>
                  <a:pt x="64" y="53"/>
                  <a:pt x="64" y="53"/>
                  <a:pt x="64" y="53"/>
                </a:cubicBezTo>
                <a:cubicBezTo>
                  <a:pt x="64" y="54"/>
                  <a:pt x="63" y="55"/>
                  <a:pt x="61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56" y="55"/>
                  <a:pt x="55" y="54"/>
                  <a:pt x="55" y="53"/>
                </a:cubicBezTo>
                <a:cubicBezTo>
                  <a:pt x="55" y="28"/>
                  <a:pt x="55" y="28"/>
                  <a:pt x="55" y="28"/>
                </a:cubicBezTo>
                <a:cubicBezTo>
                  <a:pt x="54" y="29"/>
                  <a:pt x="54" y="29"/>
                  <a:pt x="54" y="29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55"/>
                  <a:pt x="27" y="55"/>
                  <a:pt x="27" y="54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29"/>
                  <a:pt x="27" y="29"/>
                  <a:pt x="27" y="29"/>
                </a:cubicBezTo>
                <a:cubicBezTo>
                  <a:pt x="1" y="55"/>
                  <a:pt x="1" y="55"/>
                  <a:pt x="1" y="55"/>
                </a:cubicBezTo>
                <a:cubicBezTo>
                  <a:pt x="0" y="55"/>
                  <a:pt x="0" y="55"/>
                  <a:pt x="0" y="5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cxnSp>
        <p:nvCxnSpPr>
          <p:cNvPr id="755" name="Straight Connector 754">
            <a:extLst>
              <a:ext uri="{FF2B5EF4-FFF2-40B4-BE49-F238E27FC236}">
                <a16:creationId xmlns:a16="http://schemas.microsoft.com/office/drawing/2014/main" id="{6E5CF201-B575-4CDC-AFED-9CB570CB4B43}"/>
              </a:ext>
            </a:extLst>
          </p:cNvPr>
          <p:cNvCxnSpPr>
            <a:cxnSpLocks/>
          </p:cNvCxnSpPr>
          <p:nvPr/>
        </p:nvCxnSpPr>
        <p:spPr>
          <a:xfrm flipH="1" flipV="1">
            <a:off x="6400800" y="1268104"/>
            <a:ext cx="56950" cy="5181601"/>
          </a:xfrm>
          <a:prstGeom prst="line">
            <a:avLst/>
          </a:prstGeom>
          <a:ln w="19050">
            <a:solidFill>
              <a:schemeClr val="tx1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8" name="Rounded Rectangle 140">
            <a:extLst>
              <a:ext uri="{FF2B5EF4-FFF2-40B4-BE49-F238E27FC236}">
                <a16:creationId xmlns:a16="http://schemas.microsoft.com/office/drawing/2014/main" id="{0BB4BED4-890A-4992-BBA6-61BD4BC9D44D}"/>
              </a:ext>
            </a:extLst>
          </p:cNvPr>
          <p:cNvSpPr/>
          <p:nvPr/>
        </p:nvSpPr>
        <p:spPr>
          <a:xfrm>
            <a:off x="7885953" y="1582264"/>
            <a:ext cx="2883373" cy="484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2476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1">
            <a:extLst>
              <a:ext uri="{FF2B5EF4-FFF2-40B4-BE49-F238E27FC236}">
                <a16:creationId xmlns:a16="http://schemas.microsoft.com/office/drawing/2014/main" id="{567B971B-A366-408A-82CF-15C8BFB3C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881" y="3779512"/>
            <a:ext cx="5005912" cy="2627651"/>
          </a:xfrm>
          <a:custGeom>
            <a:avLst/>
            <a:gdLst>
              <a:gd name="T0" fmla="*/ 4511 w 4512"/>
              <a:gd name="T1" fmla="*/ 0 h 4510"/>
              <a:gd name="T2" fmla="*/ 4511 w 4512"/>
              <a:gd name="T3" fmla="*/ 0 h 4510"/>
              <a:gd name="T4" fmla="*/ 4021 w 4512"/>
              <a:gd name="T5" fmla="*/ 0 h 4510"/>
              <a:gd name="T6" fmla="*/ 4021 w 4512"/>
              <a:gd name="T7" fmla="*/ 0 h 4510"/>
              <a:gd name="T8" fmla="*/ 851 w 4512"/>
              <a:gd name="T9" fmla="*/ 0 h 4510"/>
              <a:gd name="T10" fmla="*/ 799 w 4512"/>
              <a:gd name="T11" fmla="*/ 0 h 4510"/>
              <a:gd name="T12" fmla="*/ 774 w 4512"/>
              <a:gd name="T13" fmla="*/ 0 h 4510"/>
              <a:gd name="T14" fmla="*/ 774 w 4512"/>
              <a:gd name="T15" fmla="*/ 0 h 4510"/>
              <a:gd name="T16" fmla="*/ 0 w 4512"/>
              <a:gd name="T17" fmla="*/ 747 h 4510"/>
              <a:gd name="T18" fmla="*/ 0 w 4512"/>
              <a:gd name="T19" fmla="*/ 747 h 4510"/>
              <a:gd name="T20" fmla="*/ 0 w 4512"/>
              <a:gd name="T21" fmla="*/ 4509 h 4510"/>
              <a:gd name="T22" fmla="*/ 490 w 4512"/>
              <a:gd name="T23" fmla="*/ 4509 h 4510"/>
              <a:gd name="T24" fmla="*/ 490 w 4512"/>
              <a:gd name="T25" fmla="*/ 4509 h 4510"/>
              <a:gd name="T26" fmla="*/ 3660 w 4512"/>
              <a:gd name="T27" fmla="*/ 4509 h 4510"/>
              <a:gd name="T28" fmla="*/ 3738 w 4512"/>
              <a:gd name="T29" fmla="*/ 4509 h 4510"/>
              <a:gd name="T30" fmla="*/ 3789 w 4512"/>
              <a:gd name="T31" fmla="*/ 4509 h 4510"/>
              <a:gd name="T32" fmla="*/ 3789 w 4512"/>
              <a:gd name="T33" fmla="*/ 4509 h 4510"/>
              <a:gd name="T34" fmla="*/ 4511 w 4512"/>
              <a:gd name="T35" fmla="*/ 3788 h 4510"/>
              <a:gd name="T36" fmla="*/ 4511 w 4512"/>
              <a:gd name="T37" fmla="*/ 3788 h 4510"/>
              <a:gd name="T38" fmla="*/ 4511 w 4512"/>
              <a:gd name="T39" fmla="*/ 0 h 4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512" h="4510">
                <a:moveTo>
                  <a:pt x="4511" y="0"/>
                </a:moveTo>
                <a:lnTo>
                  <a:pt x="4511" y="0"/>
                </a:lnTo>
                <a:cubicBezTo>
                  <a:pt x="4021" y="0"/>
                  <a:pt x="4021" y="0"/>
                  <a:pt x="4021" y="0"/>
                </a:cubicBezTo>
                <a:lnTo>
                  <a:pt x="4021" y="0"/>
                </a:lnTo>
                <a:cubicBezTo>
                  <a:pt x="851" y="0"/>
                  <a:pt x="851" y="0"/>
                  <a:pt x="851" y="0"/>
                </a:cubicBezTo>
                <a:cubicBezTo>
                  <a:pt x="825" y="0"/>
                  <a:pt x="825" y="0"/>
                  <a:pt x="799" y="0"/>
                </a:cubicBezTo>
                <a:cubicBezTo>
                  <a:pt x="774" y="0"/>
                  <a:pt x="774" y="0"/>
                  <a:pt x="774" y="0"/>
                </a:cubicBezTo>
                <a:lnTo>
                  <a:pt x="774" y="0"/>
                </a:lnTo>
                <a:cubicBezTo>
                  <a:pt x="361" y="26"/>
                  <a:pt x="52" y="361"/>
                  <a:pt x="0" y="747"/>
                </a:cubicBezTo>
                <a:lnTo>
                  <a:pt x="0" y="747"/>
                </a:lnTo>
                <a:cubicBezTo>
                  <a:pt x="0" y="4509"/>
                  <a:pt x="0" y="4509"/>
                  <a:pt x="0" y="4509"/>
                </a:cubicBezTo>
                <a:cubicBezTo>
                  <a:pt x="490" y="4509"/>
                  <a:pt x="490" y="4509"/>
                  <a:pt x="490" y="4509"/>
                </a:cubicBezTo>
                <a:lnTo>
                  <a:pt x="490" y="4509"/>
                </a:lnTo>
                <a:cubicBezTo>
                  <a:pt x="3660" y="4509"/>
                  <a:pt x="3660" y="4509"/>
                  <a:pt x="3660" y="4509"/>
                </a:cubicBezTo>
                <a:cubicBezTo>
                  <a:pt x="3686" y="4509"/>
                  <a:pt x="3712" y="4509"/>
                  <a:pt x="3738" y="4509"/>
                </a:cubicBezTo>
                <a:cubicBezTo>
                  <a:pt x="3789" y="4509"/>
                  <a:pt x="3789" y="4509"/>
                  <a:pt x="3789" y="4509"/>
                </a:cubicBezTo>
                <a:lnTo>
                  <a:pt x="3789" y="4509"/>
                </a:lnTo>
                <a:cubicBezTo>
                  <a:pt x="4150" y="4457"/>
                  <a:pt x="4460" y="4174"/>
                  <a:pt x="4511" y="3788"/>
                </a:cubicBezTo>
                <a:lnTo>
                  <a:pt x="4511" y="3788"/>
                </a:lnTo>
                <a:lnTo>
                  <a:pt x="4511" y="0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 2224">
            <a:extLst>
              <a:ext uri="{FF2B5EF4-FFF2-40B4-BE49-F238E27FC236}">
                <a16:creationId xmlns:a16="http://schemas.microsoft.com/office/drawing/2014/main" id="{A478F5A3-FF91-41BC-8781-23E00CED2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1" y="1314248"/>
            <a:ext cx="11401637" cy="1051596"/>
          </a:xfrm>
          <a:custGeom>
            <a:avLst/>
            <a:gdLst>
              <a:gd name="T0" fmla="*/ 3860 w 3958"/>
              <a:gd name="T1" fmla="*/ 0 h 1128"/>
              <a:gd name="T2" fmla="*/ 3957 w 3958"/>
              <a:gd name="T3" fmla="*/ 97 h 1128"/>
              <a:gd name="T4" fmla="*/ 3957 w 3958"/>
              <a:gd name="T5" fmla="*/ 1031 h 1128"/>
              <a:gd name="T6" fmla="*/ 3860 w 3958"/>
              <a:gd name="T7" fmla="*/ 1127 h 1128"/>
              <a:gd name="T8" fmla="*/ 182 w 3958"/>
              <a:gd name="T9" fmla="*/ 1127 h 1128"/>
              <a:gd name="T10" fmla="*/ 182 w 3958"/>
              <a:gd name="T11" fmla="*/ 752 h 1128"/>
              <a:gd name="T12" fmla="*/ 0 w 3958"/>
              <a:gd name="T13" fmla="*/ 564 h 1128"/>
              <a:gd name="T14" fmla="*/ 182 w 3958"/>
              <a:gd name="T15" fmla="*/ 376 h 1128"/>
              <a:gd name="T16" fmla="*/ 182 w 3958"/>
              <a:gd name="T17" fmla="*/ 0 h 1128"/>
              <a:gd name="T18" fmla="*/ 3860 w 3958"/>
              <a:gd name="T19" fmla="*/ 0 h 1128"/>
              <a:gd name="T20" fmla="*/ 3860 w 3958"/>
              <a:gd name="T21" fmla="*/ 0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58" h="1128">
                <a:moveTo>
                  <a:pt x="3860" y="0"/>
                </a:moveTo>
                <a:cubicBezTo>
                  <a:pt x="3915" y="0"/>
                  <a:pt x="3957" y="43"/>
                  <a:pt x="3957" y="97"/>
                </a:cubicBezTo>
                <a:cubicBezTo>
                  <a:pt x="3957" y="97"/>
                  <a:pt x="3957" y="97"/>
                  <a:pt x="3957" y="1031"/>
                </a:cubicBezTo>
                <a:cubicBezTo>
                  <a:pt x="3957" y="1085"/>
                  <a:pt x="3915" y="1127"/>
                  <a:pt x="3860" y="1127"/>
                </a:cubicBezTo>
                <a:cubicBezTo>
                  <a:pt x="3860" y="1127"/>
                  <a:pt x="3860" y="1127"/>
                  <a:pt x="182" y="1127"/>
                </a:cubicBezTo>
                <a:cubicBezTo>
                  <a:pt x="182" y="1127"/>
                  <a:pt x="182" y="1127"/>
                  <a:pt x="182" y="752"/>
                </a:cubicBezTo>
                <a:cubicBezTo>
                  <a:pt x="79" y="752"/>
                  <a:pt x="0" y="667"/>
                  <a:pt x="0" y="564"/>
                </a:cubicBezTo>
                <a:cubicBezTo>
                  <a:pt x="0" y="461"/>
                  <a:pt x="79" y="376"/>
                  <a:pt x="182" y="376"/>
                </a:cubicBezTo>
                <a:cubicBezTo>
                  <a:pt x="182" y="376"/>
                  <a:pt x="182" y="376"/>
                  <a:pt x="182" y="0"/>
                </a:cubicBezTo>
                <a:cubicBezTo>
                  <a:pt x="182" y="0"/>
                  <a:pt x="182" y="0"/>
                  <a:pt x="3860" y="0"/>
                </a:cubicBezTo>
                <a:lnTo>
                  <a:pt x="3860" y="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324AFF1-B628-490E-AD45-FC79318B2DAE}"/>
              </a:ext>
            </a:extLst>
          </p:cNvPr>
          <p:cNvSpPr/>
          <p:nvPr/>
        </p:nvSpPr>
        <p:spPr>
          <a:xfrm>
            <a:off x="0" y="284074"/>
            <a:ext cx="12191999" cy="8869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33799" y="373591"/>
            <a:ext cx="472440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WPA3 Encryption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H="1">
            <a:off x="6094448" y="3429000"/>
            <a:ext cx="1552" cy="297816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12B5CC9A-E9D2-4D83-B88D-0F93C1BBFE44}"/>
              </a:ext>
            </a:extLst>
          </p:cNvPr>
          <p:cNvSpPr/>
          <p:nvPr/>
        </p:nvSpPr>
        <p:spPr>
          <a:xfrm>
            <a:off x="1799048" y="3334691"/>
            <a:ext cx="2596021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lvl="1" algn="ctr"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WPA3 - Personal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4E0D9A2-2075-44B2-B2C5-901C0A1CD220}"/>
              </a:ext>
            </a:extLst>
          </p:cNvPr>
          <p:cNvSpPr/>
          <p:nvPr/>
        </p:nvSpPr>
        <p:spPr>
          <a:xfrm>
            <a:off x="7603022" y="3334691"/>
            <a:ext cx="2977631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WPA3 - Enterprise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58F300-2833-478C-99A3-147CB13EBB60}"/>
              </a:ext>
            </a:extLst>
          </p:cNvPr>
          <p:cNvSpPr/>
          <p:nvPr/>
        </p:nvSpPr>
        <p:spPr>
          <a:xfrm>
            <a:off x="2057401" y="1501493"/>
            <a:ext cx="8229599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900" dirty="0"/>
              <a:t>WPA3 is an </a:t>
            </a:r>
            <a:r>
              <a:rPr lang="en-IN" sz="1900" dirty="0"/>
              <a:t>advanced implementation of WPA2 providing trailblazing protocols and uses the </a:t>
            </a:r>
            <a:r>
              <a:rPr kumimoji="1" lang="en-US" altLang="ko-KR" sz="1900" b="1" dirty="0">
                <a:solidFill>
                  <a:srgbClr val="FF0000"/>
                </a:solidFill>
                <a:ea typeface="-윤고딕140" pitchFamily="18" charset="-127"/>
                <a:cs typeface="Times New Roman" pitchFamily="18" charset="0"/>
              </a:rPr>
              <a:t>AES-GCMP 256 </a:t>
            </a:r>
            <a:r>
              <a:rPr lang="en-IN" sz="1900" dirty="0"/>
              <a:t>encryption algorithm</a:t>
            </a:r>
            <a:endParaRPr kumimoji="1" lang="en-US" altLang="ko-KR" sz="1900" b="1" dirty="0">
              <a:solidFill>
                <a:srgbClr val="FF0000"/>
              </a:solidFill>
              <a:ea typeface="-윤고딕140" pitchFamily="18" charset="-127"/>
              <a:cs typeface="Times New Roman" pitchFamily="18" charset="0"/>
            </a:endParaRPr>
          </a:p>
        </p:txBody>
      </p:sp>
      <p:sp>
        <p:nvSpPr>
          <p:cNvPr id="32" name="Freeform 1">
            <a:extLst>
              <a:ext uri="{FF2B5EF4-FFF2-40B4-BE49-F238E27FC236}">
                <a16:creationId xmlns:a16="http://schemas.microsoft.com/office/drawing/2014/main" id="{B1A446A8-F135-434B-B798-7290202B68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103" y="3779512"/>
            <a:ext cx="5005912" cy="2627651"/>
          </a:xfrm>
          <a:custGeom>
            <a:avLst/>
            <a:gdLst>
              <a:gd name="T0" fmla="*/ 4511 w 4512"/>
              <a:gd name="T1" fmla="*/ 0 h 4510"/>
              <a:gd name="T2" fmla="*/ 4511 w 4512"/>
              <a:gd name="T3" fmla="*/ 0 h 4510"/>
              <a:gd name="T4" fmla="*/ 4021 w 4512"/>
              <a:gd name="T5" fmla="*/ 0 h 4510"/>
              <a:gd name="T6" fmla="*/ 4021 w 4512"/>
              <a:gd name="T7" fmla="*/ 0 h 4510"/>
              <a:gd name="T8" fmla="*/ 851 w 4512"/>
              <a:gd name="T9" fmla="*/ 0 h 4510"/>
              <a:gd name="T10" fmla="*/ 799 w 4512"/>
              <a:gd name="T11" fmla="*/ 0 h 4510"/>
              <a:gd name="T12" fmla="*/ 774 w 4512"/>
              <a:gd name="T13" fmla="*/ 0 h 4510"/>
              <a:gd name="T14" fmla="*/ 774 w 4512"/>
              <a:gd name="T15" fmla="*/ 0 h 4510"/>
              <a:gd name="T16" fmla="*/ 0 w 4512"/>
              <a:gd name="T17" fmla="*/ 747 h 4510"/>
              <a:gd name="T18" fmla="*/ 0 w 4512"/>
              <a:gd name="T19" fmla="*/ 747 h 4510"/>
              <a:gd name="T20" fmla="*/ 0 w 4512"/>
              <a:gd name="T21" fmla="*/ 4509 h 4510"/>
              <a:gd name="T22" fmla="*/ 490 w 4512"/>
              <a:gd name="T23" fmla="*/ 4509 h 4510"/>
              <a:gd name="T24" fmla="*/ 490 w 4512"/>
              <a:gd name="T25" fmla="*/ 4509 h 4510"/>
              <a:gd name="T26" fmla="*/ 3660 w 4512"/>
              <a:gd name="T27" fmla="*/ 4509 h 4510"/>
              <a:gd name="T28" fmla="*/ 3738 w 4512"/>
              <a:gd name="T29" fmla="*/ 4509 h 4510"/>
              <a:gd name="T30" fmla="*/ 3789 w 4512"/>
              <a:gd name="T31" fmla="*/ 4509 h 4510"/>
              <a:gd name="T32" fmla="*/ 3789 w 4512"/>
              <a:gd name="T33" fmla="*/ 4509 h 4510"/>
              <a:gd name="T34" fmla="*/ 4511 w 4512"/>
              <a:gd name="T35" fmla="*/ 3788 h 4510"/>
              <a:gd name="T36" fmla="*/ 4511 w 4512"/>
              <a:gd name="T37" fmla="*/ 3788 h 4510"/>
              <a:gd name="T38" fmla="*/ 4511 w 4512"/>
              <a:gd name="T39" fmla="*/ 0 h 4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512" h="4510">
                <a:moveTo>
                  <a:pt x="4511" y="0"/>
                </a:moveTo>
                <a:lnTo>
                  <a:pt x="4511" y="0"/>
                </a:lnTo>
                <a:cubicBezTo>
                  <a:pt x="4021" y="0"/>
                  <a:pt x="4021" y="0"/>
                  <a:pt x="4021" y="0"/>
                </a:cubicBezTo>
                <a:lnTo>
                  <a:pt x="4021" y="0"/>
                </a:lnTo>
                <a:cubicBezTo>
                  <a:pt x="851" y="0"/>
                  <a:pt x="851" y="0"/>
                  <a:pt x="851" y="0"/>
                </a:cubicBezTo>
                <a:cubicBezTo>
                  <a:pt x="825" y="0"/>
                  <a:pt x="825" y="0"/>
                  <a:pt x="799" y="0"/>
                </a:cubicBezTo>
                <a:cubicBezTo>
                  <a:pt x="774" y="0"/>
                  <a:pt x="774" y="0"/>
                  <a:pt x="774" y="0"/>
                </a:cubicBezTo>
                <a:lnTo>
                  <a:pt x="774" y="0"/>
                </a:lnTo>
                <a:cubicBezTo>
                  <a:pt x="361" y="26"/>
                  <a:pt x="52" y="361"/>
                  <a:pt x="0" y="747"/>
                </a:cubicBezTo>
                <a:lnTo>
                  <a:pt x="0" y="747"/>
                </a:lnTo>
                <a:cubicBezTo>
                  <a:pt x="0" y="4509"/>
                  <a:pt x="0" y="4509"/>
                  <a:pt x="0" y="4509"/>
                </a:cubicBezTo>
                <a:cubicBezTo>
                  <a:pt x="490" y="4509"/>
                  <a:pt x="490" y="4509"/>
                  <a:pt x="490" y="4509"/>
                </a:cubicBezTo>
                <a:lnTo>
                  <a:pt x="490" y="4509"/>
                </a:lnTo>
                <a:cubicBezTo>
                  <a:pt x="3660" y="4509"/>
                  <a:pt x="3660" y="4509"/>
                  <a:pt x="3660" y="4509"/>
                </a:cubicBezTo>
                <a:cubicBezTo>
                  <a:pt x="3686" y="4509"/>
                  <a:pt x="3712" y="4509"/>
                  <a:pt x="3738" y="4509"/>
                </a:cubicBezTo>
                <a:cubicBezTo>
                  <a:pt x="3789" y="4509"/>
                  <a:pt x="3789" y="4509"/>
                  <a:pt x="3789" y="4509"/>
                </a:cubicBezTo>
                <a:lnTo>
                  <a:pt x="3789" y="4509"/>
                </a:lnTo>
                <a:cubicBezTo>
                  <a:pt x="4150" y="4457"/>
                  <a:pt x="4460" y="4174"/>
                  <a:pt x="4511" y="3788"/>
                </a:cubicBezTo>
                <a:lnTo>
                  <a:pt x="4511" y="3788"/>
                </a:lnTo>
                <a:lnTo>
                  <a:pt x="4511" y="0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55">
            <a:extLst>
              <a:ext uri="{FF2B5EF4-FFF2-40B4-BE49-F238E27FC236}">
                <a16:creationId xmlns:a16="http://schemas.microsoft.com/office/drawing/2014/main" id="{7662AD11-BB73-4618-8427-7D958672DEF8}"/>
              </a:ext>
            </a:extLst>
          </p:cNvPr>
          <p:cNvSpPr>
            <a:spLocks noEditPoints="1"/>
          </p:cNvSpPr>
          <p:nvPr/>
        </p:nvSpPr>
        <p:spPr bwMode="auto">
          <a:xfrm>
            <a:off x="1264311" y="1610357"/>
            <a:ext cx="676931" cy="459378"/>
          </a:xfrm>
          <a:custGeom>
            <a:avLst/>
            <a:gdLst>
              <a:gd name="T0" fmla="*/ 64895 w 66"/>
              <a:gd name="T1" fmla="*/ 144236 h 49"/>
              <a:gd name="T2" fmla="*/ 58064 w 66"/>
              <a:gd name="T3" fmla="*/ 144236 h 49"/>
              <a:gd name="T4" fmla="*/ 3416 w 66"/>
              <a:gd name="T5" fmla="*/ 85855 h 49"/>
              <a:gd name="T6" fmla="*/ 3416 w 66"/>
              <a:gd name="T7" fmla="*/ 82420 h 49"/>
              <a:gd name="T8" fmla="*/ 58064 w 66"/>
              <a:gd name="T9" fmla="*/ 24039 h 49"/>
              <a:gd name="T10" fmla="*/ 64895 w 66"/>
              <a:gd name="T11" fmla="*/ 24039 h 49"/>
              <a:gd name="T12" fmla="*/ 71726 w 66"/>
              <a:gd name="T13" fmla="*/ 30908 h 49"/>
              <a:gd name="T14" fmla="*/ 71726 w 66"/>
              <a:gd name="T15" fmla="*/ 37776 h 49"/>
              <a:gd name="T16" fmla="*/ 23909 w 66"/>
              <a:gd name="T17" fmla="*/ 85855 h 49"/>
              <a:gd name="T18" fmla="*/ 71726 w 66"/>
              <a:gd name="T19" fmla="*/ 133933 h 49"/>
              <a:gd name="T20" fmla="*/ 71726 w 66"/>
              <a:gd name="T21" fmla="*/ 137367 h 49"/>
              <a:gd name="T22" fmla="*/ 64895 w 66"/>
              <a:gd name="T23" fmla="*/ 144236 h 49"/>
              <a:gd name="T24" fmla="*/ 99050 w 66"/>
              <a:gd name="T25" fmla="*/ 164841 h 49"/>
              <a:gd name="T26" fmla="*/ 92219 w 66"/>
              <a:gd name="T27" fmla="*/ 168275 h 49"/>
              <a:gd name="T28" fmla="*/ 85388 w 66"/>
              <a:gd name="T29" fmla="*/ 164841 h 49"/>
              <a:gd name="T30" fmla="*/ 81973 w 66"/>
              <a:gd name="T31" fmla="*/ 161407 h 49"/>
              <a:gd name="T32" fmla="*/ 129790 w 66"/>
              <a:gd name="T33" fmla="*/ 3434 h 49"/>
              <a:gd name="T34" fmla="*/ 133206 w 66"/>
              <a:gd name="T35" fmla="*/ 0 h 49"/>
              <a:gd name="T36" fmla="*/ 140037 w 66"/>
              <a:gd name="T37" fmla="*/ 3434 h 49"/>
              <a:gd name="T38" fmla="*/ 143452 w 66"/>
              <a:gd name="T39" fmla="*/ 6868 h 49"/>
              <a:gd name="T40" fmla="*/ 99050 w 66"/>
              <a:gd name="T41" fmla="*/ 164841 h 49"/>
              <a:gd name="T42" fmla="*/ 167361 w 66"/>
              <a:gd name="T43" fmla="*/ 144236 h 49"/>
              <a:gd name="T44" fmla="*/ 160530 w 66"/>
              <a:gd name="T45" fmla="*/ 144236 h 49"/>
              <a:gd name="T46" fmla="*/ 153699 w 66"/>
              <a:gd name="T47" fmla="*/ 137367 h 49"/>
              <a:gd name="T48" fmla="*/ 153699 w 66"/>
              <a:gd name="T49" fmla="*/ 133933 h 49"/>
              <a:gd name="T50" fmla="*/ 201516 w 66"/>
              <a:gd name="T51" fmla="*/ 85855 h 49"/>
              <a:gd name="T52" fmla="*/ 153699 w 66"/>
              <a:gd name="T53" fmla="*/ 37776 h 49"/>
              <a:gd name="T54" fmla="*/ 153699 w 66"/>
              <a:gd name="T55" fmla="*/ 30908 h 49"/>
              <a:gd name="T56" fmla="*/ 160530 w 66"/>
              <a:gd name="T57" fmla="*/ 24039 h 49"/>
              <a:gd name="T58" fmla="*/ 167361 w 66"/>
              <a:gd name="T59" fmla="*/ 24039 h 49"/>
              <a:gd name="T60" fmla="*/ 222009 w 66"/>
              <a:gd name="T61" fmla="*/ 82420 h 49"/>
              <a:gd name="T62" fmla="*/ 222009 w 66"/>
              <a:gd name="T63" fmla="*/ 85855 h 49"/>
              <a:gd name="T64" fmla="*/ 167361 w 66"/>
              <a:gd name="T65" fmla="*/ 144236 h 4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E6FF63-4BEB-4443-AC80-664C31C1C37D}"/>
              </a:ext>
            </a:extLst>
          </p:cNvPr>
          <p:cNvSpPr/>
          <p:nvPr/>
        </p:nvSpPr>
        <p:spPr>
          <a:xfrm>
            <a:off x="944111" y="3989913"/>
            <a:ext cx="4187759" cy="206210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350838" lvl="1" indent="-350838"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en-IN" dirty="0">
                <a:solidFill>
                  <a:prstClr val="black"/>
                </a:solidFill>
              </a:rPr>
              <a:t>It is mainly used to deliver </a:t>
            </a:r>
            <a:r>
              <a:rPr lang="en-IN" b="1" dirty="0">
                <a:solidFill>
                  <a:srgbClr val="FF0000"/>
                </a:solidFill>
              </a:rPr>
              <a:t>password-based authentication</a:t>
            </a:r>
            <a:r>
              <a:rPr lang="en-IN" dirty="0">
                <a:solidFill>
                  <a:prstClr val="black"/>
                </a:solidFill>
              </a:rPr>
              <a:t> using the </a:t>
            </a:r>
            <a:r>
              <a:rPr lang="en-US" dirty="0">
                <a:solidFill>
                  <a:prstClr val="black"/>
                </a:solidFill>
              </a:rPr>
              <a:t>SAE protocol, also known as Dragonfly Key Exchange</a:t>
            </a:r>
          </a:p>
          <a:p>
            <a:pPr marL="350838" lvl="1" indent="-350838"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It is resistant to offline dictionary attacks and key recovery attacks</a:t>
            </a:r>
            <a:endParaRPr lang="en-IN" dirty="0">
              <a:solidFill>
                <a:prstClr val="black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851DA1A-42B3-4D67-81B2-B2A255DF4FA9}"/>
              </a:ext>
            </a:extLst>
          </p:cNvPr>
          <p:cNvSpPr/>
          <p:nvPr/>
        </p:nvSpPr>
        <p:spPr>
          <a:xfrm>
            <a:off x="6937757" y="3989913"/>
            <a:ext cx="4592764" cy="226215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350838" lvl="0" indent="-350838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It </a:t>
            </a:r>
            <a:r>
              <a:rPr lang="en-US" b="1" dirty="0">
                <a:solidFill>
                  <a:srgbClr val="FF0000"/>
                </a:solidFill>
              </a:rPr>
              <a:t>protects sensitive data </a:t>
            </a:r>
            <a:r>
              <a:rPr lang="en-US" dirty="0">
                <a:solidFill>
                  <a:prstClr val="black"/>
                </a:solidFill>
              </a:rPr>
              <a:t>using many cryptographic algorithms</a:t>
            </a:r>
          </a:p>
          <a:p>
            <a:pPr marL="350838" lvl="0" indent="-350838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It provides authenticated encryption using GCMP-256</a:t>
            </a:r>
          </a:p>
          <a:p>
            <a:pPr marL="350838" lvl="0" indent="-350838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It uses HMAC-SHA-384 to generate cryptographic keys</a:t>
            </a:r>
          </a:p>
          <a:p>
            <a:pPr marL="350838" lvl="0" indent="-350838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It uses ECDSA-384 for exchanging keys</a:t>
            </a:r>
            <a:endParaRPr lang="en-IN" dirty="0">
              <a:solidFill>
                <a:prstClr val="black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CAD37D6-9D4F-4DAD-9CC4-431CD52C4077}"/>
              </a:ext>
            </a:extLst>
          </p:cNvPr>
          <p:cNvGrpSpPr/>
          <p:nvPr/>
        </p:nvGrpSpPr>
        <p:grpSpPr>
          <a:xfrm>
            <a:off x="2692208" y="2420292"/>
            <a:ext cx="809703" cy="809703"/>
            <a:chOff x="2595390" y="2436784"/>
            <a:chExt cx="809703" cy="809703"/>
          </a:xfrm>
        </p:grpSpPr>
        <p:sp>
          <p:nvSpPr>
            <p:cNvPr id="126" name="Oval 124"/>
            <p:cNvSpPr>
              <a:spLocks noChangeArrowheads="1"/>
            </p:cNvSpPr>
            <p:nvPr/>
          </p:nvSpPr>
          <p:spPr bwMode="auto">
            <a:xfrm>
              <a:off x="2595390" y="2436784"/>
              <a:ext cx="809703" cy="809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Freeform 133">
              <a:extLst>
                <a:ext uri="{FF2B5EF4-FFF2-40B4-BE49-F238E27FC236}">
                  <a16:creationId xmlns:a16="http://schemas.microsoft.com/office/drawing/2014/main" id="{6F8BB08A-8BC8-4F4B-A9ED-9378933B3C2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799929" y="2655409"/>
              <a:ext cx="400624" cy="372453"/>
            </a:xfrm>
            <a:custGeom>
              <a:avLst/>
              <a:gdLst>
                <a:gd name="T0" fmla="*/ 203200 w 59"/>
                <a:gd name="T1" fmla="*/ 154564 h 55"/>
                <a:gd name="T2" fmla="*/ 199756 w 59"/>
                <a:gd name="T3" fmla="*/ 157999 h 55"/>
                <a:gd name="T4" fmla="*/ 172203 w 59"/>
                <a:gd name="T5" fmla="*/ 157999 h 55"/>
                <a:gd name="T6" fmla="*/ 172203 w 59"/>
                <a:gd name="T7" fmla="*/ 178608 h 55"/>
                <a:gd name="T8" fmla="*/ 161871 w 59"/>
                <a:gd name="T9" fmla="*/ 188912 h 55"/>
                <a:gd name="T10" fmla="*/ 41329 w 59"/>
                <a:gd name="T11" fmla="*/ 188912 h 55"/>
                <a:gd name="T12" fmla="*/ 30997 w 59"/>
                <a:gd name="T13" fmla="*/ 178608 h 55"/>
                <a:gd name="T14" fmla="*/ 30997 w 59"/>
                <a:gd name="T15" fmla="*/ 157999 h 55"/>
                <a:gd name="T16" fmla="*/ 3444 w 59"/>
                <a:gd name="T17" fmla="*/ 157999 h 55"/>
                <a:gd name="T18" fmla="*/ 0 w 59"/>
                <a:gd name="T19" fmla="*/ 154564 h 55"/>
                <a:gd name="T20" fmla="*/ 0 w 59"/>
                <a:gd name="T21" fmla="*/ 103043 h 55"/>
                <a:gd name="T22" fmla="*/ 24108 w 59"/>
                <a:gd name="T23" fmla="*/ 79000 h 55"/>
                <a:gd name="T24" fmla="*/ 30997 w 59"/>
                <a:gd name="T25" fmla="*/ 79000 h 55"/>
                <a:gd name="T26" fmla="*/ 30997 w 59"/>
                <a:gd name="T27" fmla="*/ 13739 h 55"/>
                <a:gd name="T28" fmla="*/ 41329 w 59"/>
                <a:gd name="T29" fmla="*/ 0 h 55"/>
                <a:gd name="T30" fmla="*/ 123986 w 59"/>
                <a:gd name="T31" fmla="*/ 0 h 55"/>
                <a:gd name="T32" fmla="*/ 144651 w 59"/>
                <a:gd name="T33" fmla="*/ 10304 h 55"/>
                <a:gd name="T34" fmla="*/ 165315 w 59"/>
                <a:gd name="T35" fmla="*/ 27478 h 55"/>
                <a:gd name="T36" fmla="*/ 172203 w 59"/>
                <a:gd name="T37" fmla="*/ 48087 h 55"/>
                <a:gd name="T38" fmla="*/ 172203 w 59"/>
                <a:gd name="T39" fmla="*/ 79000 h 55"/>
                <a:gd name="T40" fmla="*/ 179092 w 59"/>
                <a:gd name="T41" fmla="*/ 79000 h 55"/>
                <a:gd name="T42" fmla="*/ 203200 w 59"/>
                <a:gd name="T43" fmla="*/ 103043 h 55"/>
                <a:gd name="T44" fmla="*/ 203200 w 59"/>
                <a:gd name="T45" fmla="*/ 154564 h 55"/>
                <a:gd name="T46" fmla="*/ 154983 w 59"/>
                <a:gd name="T47" fmla="*/ 96173 h 55"/>
                <a:gd name="T48" fmla="*/ 154983 w 59"/>
                <a:gd name="T49" fmla="*/ 48087 h 55"/>
                <a:gd name="T50" fmla="*/ 137763 w 59"/>
                <a:gd name="T51" fmla="*/ 48087 h 55"/>
                <a:gd name="T52" fmla="*/ 123986 w 59"/>
                <a:gd name="T53" fmla="*/ 37782 h 55"/>
                <a:gd name="T54" fmla="*/ 123986 w 59"/>
                <a:gd name="T55" fmla="*/ 17174 h 55"/>
                <a:gd name="T56" fmla="*/ 44773 w 59"/>
                <a:gd name="T57" fmla="*/ 17174 h 55"/>
                <a:gd name="T58" fmla="*/ 44773 w 59"/>
                <a:gd name="T59" fmla="*/ 96173 h 55"/>
                <a:gd name="T60" fmla="*/ 154983 w 59"/>
                <a:gd name="T61" fmla="*/ 96173 h 55"/>
                <a:gd name="T62" fmla="*/ 154983 w 59"/>
                <a:gd name="T63" fmla="*/ 175173 h 55"/>
                <a:gd name="T64" fmla="*/ 154983 w 59"/>
                <a:gd name="T65" fmla="*/ 140825 h 55"/>
                <a:gd name="T66" fmla="*/ 44773 w 59"/>
                <a:gd name="T67" fmla="*/ 140825 h 55"/>
                <a:gd name="T68" fmla="*/ 44773 w 59"/>
                <a:gd name="T69" fmla="*/ 175173 h 55"/>
                <a:gd name="T70" fmla="*/ 154983 w 59"/>
                <a:gd name="T71" fmla="*/ 175173 h 55"/>
                <a:gd name="T72" fmla="*/ 179092 w 59"/>
                <a:gd name="T73" fmla="*/ 96173 h 55"/>
                <a:gd name="T74" fmla="*/ 172203 w 59"/>
                <a:gd name="T75" fmla="*/ 103043 h 55"/>
                <a:gd name="T76" fmla="*/ 179092 w 59"/>
                <a:gd name="T77" fmla="*/ 109912 h 55"/>
                <a:gd name="T78" fmla="*/ 189424 w 59"/>
                <a:gd name="T79" fmla="*/ 103043 h 55"/>
                <a:gd name="T80" fmla="*/ 179092 w 59"/>
                <a:gd name="T81" fmla="*/ 96173 h 5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59" h="55">
                  <a:moveTo>
                    <a:pt x="59" y="45"/>
                  </a:moveTo>
                  <a:cubicBezTo>
                    <a:pt x="59" y="45"/>
                    <a:pt x="59" y="46"/>
                    <a:pt x="58" y="46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54"/>
                    <a:pt x="48" y="55"/>
                    <a:pt x="47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0" y="55"/>
                    <a:pt x="9" y="54"/>
                    <a:pt x="9" y="52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0" y="46"/>
                    <a:pt x="0" y="45"/>
                    <a:pt x="0" y="4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6"/>
                    <a:pt x="3" y="23"/>
                    <a:pt x="7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2"/>
                    <a:pt x="10" y="0"/>
                    <a:pt x="1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41" y="1"/>
                    <a:pt x="42" y="3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10"/>
                    <a:pt x="50" y="12"/>
                    <a:pt x="50" y="14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6" y="23"/>
                    <a:pt x="59" y="26"/>
                    <a:pt x="59" y="30"/>
                  </a:cubicBezTo>
                  <a:lnTo>
                    <a:pt x="59" y="45"/>
                  </a:lnTo>
                  <a:close/>
                  <a:moveTo>
                    <a:pt x="45" y="28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8" y="14"/>
                    <a:pt x="36" y="13"/>
                    <a:pt x="36" y="11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28"/>
                    <a:pt x="13" y="28"/>
                    <a:pt x="13" y="28"/>
                  </a:cubicBezTo>
                  <a:lnTo>
                    <a:pt x="45" y="28"/>
                  </a:lnTo>
                  <a:close/>
                  <a:moveTo>
                    <a:pt x="45" y="51"/>
                  </a:moveTo>
                  <a:cubicBezTo>
                    <a:pt x="45" y="41"/>
                    <a:pt x="45" y="41"/>
                    <a:pt x="45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51"/>
                    <a:pt x="13" y="51"/>
                    <a:pt x="13" y="51"/>
                  </a:cubicBezTo>
                  <a:lnTo>
                    <a:pt x="45" y="51"/>
                  </a:lnTo>
                  <a:close/>
                  <a:moveTo>
                    <a:pt x="52" y="28"/>
                  </a:moveTo>
                  <a:cubicBezTo>
                    <a:pt x="51" y="28"/>
                    <a:pt x="50" y="29"/>
                    <a:pt x="50" y="30"/>
                  </a:cubicBezTo>
                  <a:cubicBezTo>
                    <a:pt x="50" y="31"/>
                    <a:pt x="51" y="32"/>
                    <a:pt x="52" y="32"/>
                  </a:cubicBezTo>
                  <a:cubicBezTo>
                    <a:pt x="54" y="32"/>
                    <a:pt x="55" y="31"/>
                    <a:pt x="55" y="30"/>
                  </a:cubicBezTo>
                  <a:cubicBezTo>
                    <a:pt x="55" y="29"/>
                    <a:pt x="54" y="28"/>
                    <a:pt x="52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B81EA9A-BC11-4951-B09E-79672E4205E9}"/>
              </a:ext>
            </a:extLst>
          </p:cNvPr>
          <p:cNvGrpSpPr/>
          <p:nvPr/>
        </p:nvGrpSpPr>
        <p:grpSpPr>
          <a:xfrm>
            <a:off x="8686986" y="2420292"/>
            <a:ext cx="809703" cy="809703"/>
            <a:chOff x="9161165" y="2403799"/>
            <a:chExt cx="809703" cy="809703"/>
          </a:xfrm>
        </p:grpSpPr>
        <p:sp>
          <p:nvSpPr>
            <p:cNvPr id="121" name="Oval 119"/>
            <p:cNvSpPr>
              <a:spLocks noChangeArrowheads="1"/>
            </p:cNvSpPr>
            <p:nvPr/>
          </p:nvSpPr>
          <p:spPr bwMode="auto">
            <a:xfrm>
              <a:off x="9161165" y="2403799"/>
              <a:ext cx="809703" cy="809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 71">
              <a:extLst>
                <a:ext uri="{FF2B5EF4-FFF2-40B4-BE49-F238E27FC236}">
                  <a16:creationId xmlns:a16="http://schemas.microsoft.com/office/drawing/2014/main" id="{DA0C1B82-CCF4-4E4B-AFDE-596553B92F7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351942" y="2614925"/>
              <a:ext cx="428149" cy="387450"/>
            </a:xfrm>
            <a:custGeom>
              <a:avLst/>
              <a:gdLst>
                <a:gd name="T0" fmla="*/ 417513 w 256"/>
                <a:gd name="T1" fmla="*/ 156341 h 232"/>
                <a:gd name="T2" fmla="*/ 365324 w 256"/>
                <a:gd name="T3" fmla="*/ 208455 h 232"/>
                <a:gd name="T4" fmla="*/ 313135 w 256"/>
                <a:gd name="T5" fmla="*/ 156341 h 232"/>
                <a:gd name="T6" fmla="*/ 260946 w 256"/>
                <a:gd name="T7" fmla="*/ 208455 h 232"/>
                <a:gd name="T8" fmla="*/ 208757 w 256"/>
                <a:gd name="T9" fmla="*/ 156341 h 232"/>
                <a:gd name="T10" fmla="*/ 156567 w 256"/>
                <a:gd name="T11" fmla="*/ 208455 h 232"/>
                <a:gd name="T12" fmla="*/ 104378 w 256"/>
                <a:gd name="T13" fmla="*/ 156341 h 232"/>
                <a:gd name="T14" fmla="*/ 52189 w 256"/>
                <a:gd name="T15" fmla="*/ 208455 h 232"/>
                <a:gd name="T16" fmla="*/ 0 w 256"/>
                <a:gd name="T17" fmla="*/ 156341 h 232"/>
                <a:gd name="T18" fmla="*/ 37511 w 256"/>
                <a:gd name="T19" fmla="*/ 58628 h 232"/>
                <a:gd name="T20" fmla="*/ 381633 w 256"/>
                <a:gd name="T21" fmla="*/ 58628 h 232"/>
                <a:gd name="T22" fmla="*/ 417513 w 256"/>
                <a:gd name="T23" fmla="*/ 156341 h 232"/>
                <a:gd name="T24" fmla="*/ 352277 w 256"/>
                <a:gd name="T25" fmla="*/ 39085 h 232"/>
                <a:gd name="T26" fmla="*/ 65236 w 256"/>
                <a:gd name="T27" fmla="*/ 39085 h 232"/>
                <a:gd name="T28" fmla="*/ 45665 w 256"/>
                <a:gd name="T29" fmla="*/ 19543 h 232"/>
                <a:gd name="T30" fmla="*/ 65236 w 256"/>
                <a:gd name="T31" fmla="*/ 0 h 232"/>
                <a:gd name="T32" fmla="*/ 352277 w 256"/>
                <a:gd name="T33" fmla="*/ 0 h 232"/>
                <a:gd name="T34" fmla="*/ 371848 w 256"/>
                <a:gd name="T35" fmla="*/ 19543 h 232"/>
                <a:gd name="T36" fmla="*/ 352277 w 256"/>
                <a:gd name="T37" fmla="*/ 39085 h 232"/>
                <a:gd name="T38" fmla="*/ 58713 w 256"/>
                <a:gd name="T39" fmla="*/ 227998 h 232"/>
                <a:gd name="T40" fmla="*/ 58713 w 256"/>
                <a:gd name="T41" fmla="*/ 227998 h 232"/>
                <a:gd name="T42" fmla="*/ 63605 w 256"/>
                <a:gd name="T43" fmla="*/ 226369 h 232"/>
                <a:gd name="T44" fmla="*/ 65236 w 256"/>
                <a:gd name="T45" fmla="*/ 226369 h 232"/>
                <a:gd name="T46" fmla="*/ 68498 w 256"/>
                <a:gd name="T47" fmla="*/ 226369 h 232"/>
                <a:gd name="T48" fmla="*/ 78284 w 256"/>
                <a:gd name="T49" fmla="*/ 223112 h 232"/>
                <a:gd name="T50" fmla="*/ 78284 w 256"/>
                <a:gd name="T51" fmla="*/ 223112 h 232"/>
                <a:gd name="T52" fmla="*/ 78284 w 256"/>
                <a:gd name="T53" fmla="*/ 319197 h 232"/>
                <a:gd name="T54" fmla="*/ 339229 w 256"/>
                <a:gd name="T55" fmla="*/ 319197 h 232"/>
                <a:gd name="T56" fmla="*/ 339229 w 256"/>
                <a:gd name="T57" fmla="*/ 223112 h 232"/>
                <a:gd name="T58" fmla="*/ 339229 w 256"/>
                <a:gd name="T59" fmla="*/ 223112 h 232"/>
                <a:gd name="T60" fmla="*/ 349015 w 256"/>
                <a:gd name="T61" fmla="*/ 226369 h 232"/>
                <a:gd name="T62" fmla="*/ 352277 w 256"/>
                <a:gd name="T63" fmla="*/ 226369 h 232"/>
                <a:gd name="T64" fmla="*/ 353908 w 256"/>
                <a:gd name="T65" fmla="*/ 226369 h 232"/>
                <a:gd name="T66" fmla="*/ 358800 w 256"/>
                <a:gd name="T67" fmla="*/ 227998 h 232"/>
                <a:gd name="T68" fmla="*/ 358800 w 256"/>
                <a:gd name="T69" fmla="*/ 227998 h 232"/>
                <a:gd name="T70" fmla="*/ 365324 w 256"/>
                <a:gd name="T71" fmla="*/ 227998 h 232"/>
                <a:gd name="T72" fmla="*/ 378371 w 256"/>
                <a:gd name="T73" fmla="*/ 226369 h 232"/>
                <a:gd name="T74" fmla="*/ 378371 w 256"/>
                <a:gd name="T75" fmla="*/ 358282 h 232"/>
                <a:gd name="T76" fmla="*/ 358800 w 256"/>
                <a:gd name="T77" fmla="*/ 377825 h 232"/>
                <a:gd name="T78" fmla="*/ 58713 w 256"/>
                <a:gd name="T79" fmla="*/ 377825 h 232"/>
                <a:gd name="T80" fmla="*/ 39142 w 256"/>
                <a:gd name="T81" fmla="*/ 358282 h 232"/>
                <a:gd name="T82" fmla="*/ 39142 w 256"/>
                <a:gd name="T83" fmla="*/ 226369 h 232"/>
                <a:gd name="T84" fmla="*/ 52189 w 256"/>
                <a:gd name="T85" fmla="*/ 227998 h 232"/>
                <a:gd name="T86" fmla="*/ 58713 w 256"/>
                <a:gd name="T87" fmla="*/ 227998 h 23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56" h="232">
                  <a:moveTo>
                    <a:pt x="256" y="96"/>
                  </a:moveTo>
                  <a:cubicBezTo>
                    <a:pt x="256" y="114"/>
                    <a:pt x="242" y="128"/>
                    <a:pt x="224" y="128"/>
                  </a:cubicBezTo>
                  <a:cubicBezTo>
                    <a:pt x="206" y="128"/>
                    <a:pt x="192" y="114"/>
                    <a:pt x="192" y="96"/>
                  </a:cubicBezTo>
                  <a:cubicBezTo>
                    <a:pt x="192" y="114"/>
                    <a:pt x="178" y="128"/>
                    <a:pt x="160" y="128"/>
                  </a:cubicBezTo>
                  <a:cubicBezTo>
                    <a:pt x="142" y="128"/>
                    <a:pt x="128" y="114"/>
                    <a:pt x="128" y="96"/>
                  </a:cubicBezTo>
                  <a:cubicBezTo>
                    <a:pt x="128" y="114"/>
                    <a:pt x="114" y="128"/>
                    <a:pt x="96" y="128"/>
                  </a:cubicBezTo>
                  <a:cubicBezTo>
                    <a:pt x="78" y="128"/>
                    <a:pt x="64" y="114"/>
                    <a:pt x="64" y="96"/>
                  </a:cubicBezTo>
                  <a:cubicBezTo>
                    <a:pt x="64" y="114"/>
                    <a:pt x="50" y="128"/>
                    <a:pt x="32" y="128"/>
                  </a:cubicBezTo>
                  <a:cubicBezTo>
                    <a:pt x="14" y="128"/>
                    <a:pt x="0" y="114"/>
                    <a:pt x="0" y="9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4" y="36"/>
                    <a:pt x="234" y="36"/>
                    <a:pt x="234" y="36"/>
                  </a:cubicBezTo>
                  <a:lnTo>
                    <a:pt x="256" y="96"/>
                  </a:lnTo>
                  <a:close/>
                  <a:moveTo>
                    <a:pt x="216" y="24"/>
                  </a:moveTo>
                  <a:cubicBezTo>
                    <a:pt x="40" y="24"/>
                    <a:pt x="40" y="24"/>
                    <a:pt x="40" y="24"/>
                  </a:cubicBezTo>
                  <a:cubicBezTo>
                    <a:pt x="33" y="24"/>
                    <a:pt x="28" y="19"/>
                    <a:pt x="28" y="12"/>
                  </a:cubicBezTo>
                  <a:cubicBezTo>
                    <a:pt x="28" y="5"/>
                    <a:pt x="33" y="0"/>
                    <a:pt x="40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23" y="0"/>
                    <a:pt x="228" y="5"/>
                    <a:pt x="228" y="12"/>
                  </a:cubicBezTo>
                  <a:cubicBezTo>
                    <a:pt x="228" y="19"/>
                    <a:pt x="223" y="24"/>
                    <a:pt x="216" y="24"/>
                  </a:cubicBezTo>
                  <a:moveTo>
                    <a:pt x="36" y="140"/>
                  </a:moveTo>
                  <a:cubicBezTo>
                    <a:pt x="36" y="140"/>
                    <a:pt x="36" y="140"/>
                    <a:pt x="36" y="140"/>
                  </a:cubicBezTo>
                  <a:cubicBezTo>
                    <a:pt x="37" y="140"/>
                    <a:pt x="38" y="140"/>
                    <a:pt x="39" y="139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41" y="139"/>
                    <a:pt x="41" y="139"/>
                    <a:pt x="42" y="139"/>
                  </a:cubicBezTo>
                  <a:cubicBezTo>
                    <a:pt x="44" y="138"/>
                    <a:pt x="46" y="138"/>
                    <a:pt x="48" y="137"/>
                  </a:cubicBezTo>
                  <a:cubicBezTo>
                    <a:pt x="48" y="137"/>
                    <a:pt x="48" y="137"/>
                    <a:pt x="48" y="137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208" y="196"/>
                    <a:pt x="208" y="196"/>
                    <a:pt x="208" y="196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10" y="138"/>
                    <a:pt x="212" y="138"/>
                    <a:pt x="214" y="139"/>
                  </a:cubicBezTo>
                  <a:cubicBezTo>
                    <a:pt x="215" y="139"/>
                    <a:pt x="215" y="139"/>
                    <a:pt x="216" y="139"/>
                  </a:cubicBezTo>
                  <a:cubicBezTo>
                    <a:pt x="216" y="139"/>
                    <a:pt x="216" y="139"/>
                    <a:pt x="217" y="139"/>
                  </a:cubicBezTo>
                  <a:cubicBezTo>
                    <a:pt x="218" y="140"/>
                    <a:pt x="219" y="140"/>
                    <a:pt x="220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40"/>
                    <a:pt x="223" y="140"/>
                    <a:pt x="224" y="140"/>
                  </a:cubicBezTo>
                  <a:cubicBezTo>
                    <a:pt x="227" y="140"/>
                    <a:pt x="229" y="140"/>
                    <a:pt x="232" y="139"/>
                  </a:cubicBezTo>
                  <a:cubicBezTo>
                    <a:pt x="232" y="220"/>
                    <a:pt x="232" y="220"/>
                    <a:pt x="232" y="220"/>
                  </a:cubicBezTo>
                  <a:cubicBezTo>
                    <a:pt x="232" y="227"/>
                    <a:pt x="227" y="232"/>
                    <a:pt x="220" y="232"/>
                  </a:cubicBezTo>
                  <a:cubicBezTo>
                    <a:pt x="36" y="232"/>
                    <a:pt x="36" y="232"/>
                    <a:pt x="36" y="232"/>
                  </a:cubicBezTo>
                  <a:cubicBezTo>
                    <a:pt x="29" y="232"/>
                    <a:pt x="24" y="227"/>
                    <a:pt x="24" y="220"/>
                  </a:cubicBezTo>
                  <a:cubicBezTo>
                    <a:pt x="24" y="139"/>
                    <a:pt x="24" y="139"/>
                    <a:pt x="24" y="139"/>
                  </a:cubicBezTo>
                  <a:cubicBezTo>
                    <a:pt x="27" y="140"/>
                    <a:pt x="29" y="140"/>
                    <a:pt x="32" y="140"/>
                  </a:cubicBezTo>
                  <a:cubicBezTo>
                    <a:pt x="33" y="140"/>
                    <a:pt x="35" y="140"/>
                    <a:pt x="36" y="14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1C623418-3923-43D8-88E8-8A8D85BE2FB9}"/>
              </a:ext>
            </a:extLst>
          </p:cNvPr>
          <p:cNvSpPr/>
          <p:nvPr/>
        </p:nvSpPr>
        <p:spPr>
          <a:xfrm>
            <a:off x="4753324" y="2593942"/>
            <a:ext cx="2685352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dirty="0">
                <a:latin typeface="Rockwell" panose="02060603020205020403" pitchFamily="18" charset="0"/>
              </a:rPr>
              <a:t>Modes of Operation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4D7EBD8-2A27-452D-A3E7-34A5BD3C8F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960" y="1399035"/>
            <a:ext cx="836623" cy="83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8399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43">
            <a:extLst>
              <a:ext uri="{FF2B5EF4-FFF2-40B4-BE49-F238E27FC236}">
                <a16:creationId xmlns:a16="http://schemas.microsoft.com/office/drawing/2014/main" id="{CCDC604C-6905-482E-8CA1-ADF5412BF8B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804388" y="2803384"/>
            <a:ext cx="6553202" cy="946430"/>
          </a:xfrm>
          <a:custGeom>
            <a:avLst/>
            <a:gdLst>
              <a:gd name="T0" fmla="*/ 283 w 15344"/>
              <a:gd name="T1" fmla="*/ 0 h 4244"/>
              <a:gd name="T2" fmla="*/ 283 w 15344"/>
              <a:gd name="T3" fmla="*/ 0 h 4244"/>
              <a:gd name="T4" fmla="*/ 0 w 15344"/>
              <a:gd name="T5" fmla="*/ 282 h 4244"/>
              <a:gd name="T6" fmla="*/ 0 w 15344"/>
              <a:gd name="T7" fmla="*/ 3951 h 4244"/>
              <a:gd name="T8" fmla="*/ 283 w 15344"/>
              <a:gd name="T9" fmla="*/ 4243 h 4244"/>
              <a:gd name="T10" fmla="*/ 15343 w 15344"/>
              <a:gd name="T11" fmla="*/ 4243 h 4244"/>
              <a:gd name="T12" fmla="*/ 15343 w 15344"/>
              <a:gd name="T13" fmla="*/ 0 h 4244"/>
              <a:gd name="T14" fmla="*/ 283 w 15344"/>
              <a:gd name="T15" fmla="*/ 0 h 4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344" h="4244">
                <a:moveTo>
                  <a:pt x="283" y="0"/>
                </a:moveTo>
                <a:lnTo>
                  <a:pt x="283" y="0"/>
                </a:lnTo>
                <a:cubicBezTo>
                  <a:pt x="129" y="0"/>
                  <a:pt x="0" y="128"/>
                  <a:pt x="0" y="282"/>
                </a:cubicBezTo>
                <a:cubicBezTo>
                  <a:pt x="0" y="3951"/>
                  <a:pt x="0" y="3951"/>
                  <a:pt x="0" y="3951"/>
                </a:cubicBezTo>
                <a:cubicBezTo>
                  <a:pt x="0" y="4114"/>
                  <a:pt x="129" y="4243"/>
                  <a:pt x="283" y="4243"/>
                </a:cubicBezTo>
                <a:cubicBezTo>
                  <a:pt x="15343" y="4243"/>
                  <a:pt x="15343" y="4243"/>
                  <a:pt x="15343" y="4243"/>
                </a:cubicBezTo>
                <a:cubicBezTo>
                  <a:pt x="15343" y="0"/>
                  <a:pt x="15343" y="0"/>
                  <a:pt x="15343" y="0"/>
                </a:cubicBezTo>
                <a:lnTo>
                  <a:pt x="283" y="0"/>
                </a:lnTo>
              </a:path>
            </a:pathLst>
          </a:custGeom>
          <a:gradFill>
            <a:gsLst>
              <a:gs pos="76000">
                <a:srgbClr val="0791F4"/>
              </a:gs>
              <a:gs pos="0">
                <a:srgbClr val="A5A5A5">
                  <a:alpha val="0"/>
                </a:srgb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43">
            <a:extLst>
              <a:ext uri="{FF2B5EF4-FFF2-40B4-BE49-F238E27FC236}">
                <a16:creationId xmlns:a16="http://schemas.microsoft.com/office/drawing/2014/main" id="{0E07E18A-C8D0-43D9-84DD-CD8DC972A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64" y="0"/>
            <a:ext cx="12191999" cy="946430"/>
          </a:xfrm>
          <a:custGeom>
            <a:avLst/>
            <a:gdLst>
              <a:gd name="T0" fmla="*/ 283 w 15344"/>
              <a:gd name="T1" fmla="*/ 0 h 4244"/>
              <a:gd name="T2" fmla="*/ 283 w 15344"/>
              <a:gd name="T3" fmla="*/ 0 h 4244"/>
              <a:gd name="T4" fmla="*/ 0 w 15344"/>
              <a:gd name="T5" fmla="*/ 282 h 4244"/>
              <a:gd name="T6" fmla="*/ 0 w 15344"/>
              <a:gd name="T7" fmla="*/ 3951 h 4244"/>
              <a:gd name="T8" fmla="*/ 283 w 15344"/>
              <a:gd name="T9" fmla="*/ 4243 h 4244"/>
              <a:gd name="T10" fmla="*/ 15343 w 15344"/>
              <a:gd name="T11" fmla="*/ 4243 h 4244"/>
              <a:gd name="T12" fmla="*/ 15343 w 15344"/>
              <a:gd name="T13" fmla="*/ 0 h 4244"/>
              <a:gd name="T14" fmla="*/ 283 w 15344"/>
              <a:gd name="T15" fmla="*/ 0 h 4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344" h="4244">
                <a:moveTo>
                  <a:pt x="283" y="0"/>
                </a:moveTo>
                <a:lnTo>
                  <a:pt x="283" y="0"/>
                </a:lnTo>
                <a:cubicBezTo>
                  <a:pt x="129" y="0"/>
                  <a:pt x="0" y="128"/>
                  <a:pt x="0" y="282"/>
                </a:cubicBezTo>
                <a:cubicBezTo>
                  <a:pt x="0" y="3951"/>
                  <a:pt x="0" y="3951"/>
                  <a:pt x="0" y="3951"/>
                </a:cubicBezTo>
                <a:cubicBezTo>
                  <a:pt x="0" y="4114"/>
                  <a:pt x="129" y="4243"/>
                  <a:pt x="283" y="4243"/>
                </a:cubicBezTo>
                <a:cubicBezTo>
                  <a:pt x="15343" y="4243"/>
                  <a:pt x="15343" y="4243"/>
                  <a:pt x="15343" y="4243"/>
                </a:cubicBezTo>
                <a:cubicBezTo>
                  <a:pt x="15343" y="0"/>
                  <a:pt x="15343" y="0"/>
                  <a:pt x="15343" y="0"/>
                </a:cubicBezTo>
                <a:lnTo>
                  <a:pt x="283" y="0"/>
                </a:lnTo>
              </a:path>
            </a:pathLst>
          </a:custGeom>
          <a:gradFill>
            <a:gsLst>
              <a:gs pos="76000">
                <a:srgbClr val="0791F4"/>
              </a:gs>
              <a:gs pos="0">
                <a:srgbClr val="A5A5A5">
                  <a:alpha val="0"/>
                </a:srgb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0" name="Group 7">
            <a:extLst>
              <a:ext uri="{FF2B5EF4-FFF2-40B4-BE49-F238E27FC236}">
                <a16:creationId xmlns:a16="http://schemas.microsoft.com/office/drawing/2014/main" id="{2BF26B20-1FAE-4D71-915B-88A12483E0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758928"/>
              </p:ext>
            </p:extLst>
          </p:nvPr>
        </p:nvGraphicFramePr>
        <p:xfrm>
          <a:off x="1374188" y="1216012"/>
          <a:ext cx="10589211" cy="3679140"/>
        </p:xfrm>
        <a:graphic>
          <a:graphicData uri="http://schemas.openxmlformats.org/drawingml/2006/table">
            <a:tbl>
              <a:tblPr bandCol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505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2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2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4697">
                  <a:extLst>
                    <a:ext uri="{9D8B030D-6E8A-4147-A177-3AD203B41FA5}">
                      <a16:colId xmlns:a16="http://schemas.microsoft.com/office/drawing/2014/main" val="177603131"/>
                    </a:ext>
                  </a:extLst>
                </a:gridCol>
                <a:gridCol w="23509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4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Encryption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Attributes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90535" marR="90535" marT="46177" marB="46177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4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2000" dirty="0"/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Encryption Algorithm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IV Size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Encryption </a:t>
                      </a:r>
                      <a:br>
                        <a:rPr kumimoji="1" lang="en-US" altLang="ko-K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kumimoji="1" lang="en-US" altLang="ko-K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Key Length</a:t>
                      </a:r>
                      <a:endParaRPr kumimoji="1" lang="en-US" altLang="ko-K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Key Management</a:t>
                      </a:r>
                      <a:endParaRPr kumimoji="1" lang="en-US" altLang="ko-K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Integrity Check Mechanism</a:t>
                      </a:r>
                      <a:endParaRPr kumimoji="1" lang="en-US" altLang="ko-K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5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WEP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RC4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24-bits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40/104-bits</a:t>
                      </a:r>
                      <a:endParaRPr kumimoji="1" lang="en-US" altLang="ko-KR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None</a:t>
                      </a:r>
                      <a:endParaRPr kumimoji="1" lang="en-US" altLang="ko-KR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CRC-32</a:t>
                      </a:r>
                      <a:endParaRPr kumimoji="1" lang="en-US" altLang="ko-KR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91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WPA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RC4, TKIP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48-bits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128-bits</a:t>
                      </a:r>
                      <a:endParaRPr kumimoji="1" lang="en-US" altLang="ko-KR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4-way handshake</a:t>
                      </a:r>
                      <a:endParaRPr kumimoji="1" lang="en-US" altLang="ko-KR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Michael algorithm and CRC-32</a:t>
                      </a:r>
                      <a:endParaRPr kumimoji="1" lang="en-US" altLang="ko-KR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6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WPA2</a:t>
                      </a:r>
                      <a:endParaRPr kumimoji="1" lang="en-US" altLang="ko-K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AES-CCMP</a:t>
                      </a:r>
                      <a:endParaRPr kumimoji="1" lang="en-US" altLang="ko-KR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48-bits</a:t>
                      </a:r>
                      <a:endParaRPr kumimoji="1" lang="en-US" altLang="ko-KR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128-bits</a:t>
                      </a:r>
                      <a:endParaRPr kumimoji="1" lang="en-US" altLang="ko-KR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4-way handshake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j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CBC-MAC</a:t>
                      </a:r>
                      <a:endParaRPr kumimoji="1" lang="en-US" altLang="ko-KR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91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WPA3</a:t>
                      </a:r>
                      <a:endParaRPr kumimoji="1" lang="en-US" altLang="ko-KR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AES-GCMP 256</a:t>
                      </a:r>
                      <a:endParaRPr kumimoji="1" lang="en-US" altLang="ko-KR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Arbitrary </a:t>
                      </a:r>
                      <a:r>
                        <a:rPr kumimoji="1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length 1 - </a:t>
                      </a:r>
                      <a:r>
                        <a:rPr kumimoji="1" lang="en-IN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 2</a:t>
                      </a:r>
                      <a:r>
                        <a:rPr kumimoji="1" lang="en-IN" sz="1600" b="1" u="none" strike="noStrike" kern="1200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64</a:t>
                      </a:r>
                      <a:r>
                        <a:rPr kumimoji="1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kumimoji="1" lang="en-US" altLang="ko-KR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192-bits</a:t>
                      </a:r>
                      <a:endParaRPr kumimoji="1" lang="en-US" altLang="ko-KR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ECDH and ECDSA</a:t>
                      </a:r>
                      <a:endParaRPr kumimoji="1" lang="en-US" altLang="ko-KR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BIP-GMAC-256</a:t>
                      </a:r>
                      <a:endParaRPr kumimoji="1" lang="en-US" altLang="ko-KR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135337" marR="135337" marT="70375" marB="70375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62629"/>
                  </a:ext>
                </a:extLst>
              </a:tr>
            </a:tbl>
          </a:graphicData>
        </a:graphic>
      </p:graphicFrame>
      <p:graphicFrame>
        <p:nvGraphicFramePr>
          <p:cNvPr id="51" name="Group 58">
            <a:extLst>
              <a:ext uri="{FF2B5EF4-FFF2-40B4-BE49-F238E27FC236}">
                <a16:creationId xmlns:a16="http://schemas.microsoft.com/office/drawing/2014/main" id="{F0A54448-951B-4768-AAFC-2C18C2585C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317795"/>
              </p:ext>
            </p:extLst>
          </p:nvPr>
        </p:nvGraphicFramePr>
        <p:xfrm>
          <a:off x="3048607" y="5028304"/>
          <a:ext cx="7797800" cy="1415866"/>
        </p:xfrm>
        <a:graphic>
          <a:graphicData uri="http://schemas.openxmlformats.org/drawingml/2006/table">
            <a:tbl>
              <a:tblPr firstRow="1" bandCol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005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2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77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 WEP, WPA</a:t>
                      </a:r>
                      <a:endParaRPr kumimoji="1" lang="en-US" altLang="ko-KR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Should be replaced with more secure WPA and WPA2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7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        WPA2</a:t>
                      </a:r>
                      <a:endParaRPr kumimoji="1" lang="en-US" altLang="ko-KR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Incorporates protection against forgery and replay attacks</a:t>
                      </a:r>
                      <a:endParaRPr kumimoji="1" lang="en-US" altLang="ko-K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7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WPA3</a:t>
                      </a:r>
                      <a:endParaRPr kumimoji="1" lang="en-US" altLang="ko-KR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Provides enhanced password protection and secured IoT connections; encompasses stronger encryption techniques</a:t>
                      </a:r>
                      <a:endParaRPr kumimoji="1" lang="en-US" altLang="ko-K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-윤고딕140" pitchFamily="18" charset="-127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150626"/>
                  </a:ext>
                </a:extLst>
              </a:tr>
            </a:tbl>
          </a:graphicData>
        </a:graphic>
      </p:graphicFrame>
      <p:grpSp>
        <p:nvGrpSpPr>
          <p:cNvPr id="52" name="Group 51">
            <a:extLst>
              <a:ext uri="{FF2B5EF4-FFF2-40B4-BE49-F238E27FC236}">
                <a16:creationId xmlns:a16="http://schemas.microsoft.com/office/drawing/2014/main" id="{A149EE91-B61A-4332-9A5A-048AD4DF9C98}"/>
              </a:ext>
            </a:extLst>
          </p:cNvPr>
          <p:cNvGrpSpPr/>
          <p:nvPr/>
        </p:nvGrpSpPr>
        <p:grpSpPr>
          <a:xfrm>
            <a:off x="4553991" y="5031153"/>
            <a:ext cx="419272" cy="1385823"/>
            <a:chOff x="3702484" y="5013008"/>
            <a:chExt cx="419272" cy="1385823"/>
          </a:xfrm>
        </p:grpSpPr>
        <p:pic>
          <p:nvPicPr>
            <p:cNvPr id="53" name="Picture 2" descr="Z:\CEH v7 - Haja\Haja Premium Icons\Check Marks\Check13-small.png">
              <a:extLst>
                <a:ext uri="{FF2B5EF4-FFF2-40B4-BE49-F238E27FC236}">
                  <a16:creationId xmlns:a16="http://schemas.microsoft.com/office/drawing/2014/main" id="{A44848C4-DEAD-4C6B-B9D9-B9F0832CD3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3233" y="5478162"/>
              <a:ext cx="418523" cy="432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3" descr="Z:\CEH v7 - Haja\Haja Premium Icons\Check Marks\Cross1.png">
              <a:extLst>
                <a:ext uri="{FF2B5EF4-FFF2-40B4-BE49-F238E27FC236}">
                  <a16:creationId xmlns:a16="http://schemas.microsoft.com/office/drawing/2014/main" id="{1290E767-425F-4CF4-B741-9404546A41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3981" y="5013008"/>
              <a:ext cx="417026" cy="431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2" descr="Z:\CEH v7 - Haja\Haja Premium Icons\Check Marks\Check13-small.png">
              <a:extLst>
                <a:ext uri="{FF2B5EF4-FFF2-40B4-BE49-F238E27FC236}">
                  <a16:creationId xmlns:a16="http://schemas.microsoft.com/office/drawing/2014/main" id="{8137CB65-EB5E-4938-98DE-5870E726CC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2484" y="5966357"/>
              <a:ext cx="418523" cy="432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2" name="Picture 71">
            <a:extLst>
              <a:ext uri="{FF2B5EF4-FFF2-40B4-BE49-F238E27FC236}">
                <a16:creationId xmlns:a16="http://schemas.microsoft.com/office/drawing/2014/main" id="{2900A787-D380-410F-ADE3-89B17DD801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64971">
            <a:off x="1993324" y="5410167"/>
            <a:ext cx="677223" cy="652141"/>
          </a:xfrm>
          <a:prstGeom prst="rect">
            <a:avLst/>
          </a:prstGeom>
        </p:spPr>
      </p:pic>
      <p:sp>
        <p:nvSpPr>
          <p:cNvPr id="76" name="Title 1">
            <a:extLst>
              <a:ext uri="{FF2B5EF4-FFF2-40B4-BE49-F238E27FC236}">
                <a16:creationId xmlns:a16="http://schemas.microsoft.com/office/drawing/2014/main" id="{4442ACA4-DA81-472F-BD7E-4690591F6F84}"/>
              </a:ext>
            </a:extLst>
          </p:cNvPr>
          <p:cNvSpPr txBox="1">
            <a:spLocks/>
          </p:cNvSpPr>
          <p:nvPr/>
        </p:nvSpPr>
        <p:spPr>
          <a:xfrm>
            <a:off x="609600" y="0"/>
            <a:ext cx="11021726" cy="94178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atin typeface="Rockwell" panose="02060603020205020403" pitchFamily="18" charset="0"/>
              </a:rPr>
              <a:t>Comparison of WEP, WPA, WPA2, and WPA3</a:t>
            </a:r>
          </a:p>
        </p:txBody>
      </p:sp>
    </p:spTree>
    <p:extLst>
      <p:ext uri="{BB962C8B-B14F-4D97-AF65-F5344CB8AC3E}">
        <p14:creationId xmlns:p14="http://schemas.microsoft.com/office/powerpoint/2010/main" val="30356040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0" name="Straight Connector 279"/>
          <p:cNvCxnSpPr>
            <a:cxnSpLocks/>
          </p:cNvCxnSpPr>
          <p:nvPr/>
        </p:nvCxnSpPr>
        <p:spPr>
          <a:xfrm flipH="1">
            <a:off x="4008121" y="1095753"/>
            <a:ext cx="78236" cy="52426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280"/>
          <p:cNvCxnSpPr>
            <a:cxnSpLocks/>
          </p:cNvCxnSpPr>
          <p:nvPr/>
        </p:nvCxnSpPr>
        <p:spPr>
          <a:xfrm>
            <a:off x="8047859" y="1095753"/>
            <a:ext cx="0" cy="514272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TextBox 31"/>
          <p:cNvSpPr txBox="1">
            <a:spLocks noChangeArrowheads="1"/>
          </p:cNvSpPr>
          <p:nvPr/>
        </p:nvSpPr>
        <p:spPr bwMode="auto">
          <a:xfrm>
            <a:off x="1130580" y="1379256"/>
            <a:ext cx="2066352" cy="40011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Rockwell" panose="02060603020205020403" pitchFamily="18" charset="0"/>
                <a:ea typeface="ＭＳ Ｐゴシック" charset="0"/>
                <a:cs typeface="Lato Regular"/>
              </a:rPr>
              <a:t>Issues in WEP</a:t>
            </a:r>
          </a:p>
        </p:txBody>
      </p:sp>
      <p:sp>
        <p:nvSpPr>
          <p:cNvPr id="244" name="Rounded Rectangle 243"/>
          <p:cNvSpPr>
            <a:spLocks noChangeAspect="1"/>
          </p:cNvSpPr>
          <p:nvPr/>
        </p:nvSpPr>
        <p:spPr>
          <a:xfrm>
            <a:off x="478089" y="1838504"/>
            <a:ext cx="3371334" cy="971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245" name="TextBox 31"/>
          <p:cNvSpPr txBox="1">
            <a:spLocks noChangeArrowheads="1"/>
          </p:cNvSpPr>
          <p:nvPr/>
        </p:nvSpPr>
        <p:spPr bwMode="auto">
          <a:xfrm>
            <a:off x="5020569" y="1379256"/>
            <a:ext cx="216944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Rockwell" panose="02060603020205020403" pitchFamily="18" charset="0"/>
                <a:ea typeface="ＭＳ Ｐゴシック" charset="0"/>
                <a:cs typeface="Lato Regular"/>
              </a:rPr>
              <a:t>Issues in WPA</a:t>
            </a:r>
          </a:p>
        </p:txBody>
      </p:sp>
      <p:sp>
        <p:nvSpPr>
          <p:cNvPr id="246" name="Rounded Rectangle 245"/>
          <p:cNvSpPr>
            <a:spLocks noChangeAspect="1"/>
          </p:cNvSpPr>
          <p:nvPr/>
        </p:nvSpPr>
        <p:spPr>
          <a:xfrm>
            <a:off x="4419623" y="1838504"/>
            <a:ext cx="3371334" cy="9719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247" name="TextBox 31"/>
          <p:cNvSpPr txBox="1">
            <a:spLocks noChangeArrowheads="1"/>
          </p:cNvSpPr>
          <p:nvPr/>
        </p:nvSpPr>
        <p:spPr bwMode="auto">
          <a:xfrm>
            <a:off x="8969071" y="1379256"/>
            <a:ext cx="21555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ＭＳ Ｐゴシック" charset="0"/>
                <a:cs typeface="Lato Regular"/>
              </a:rPr>
              <a:t>Issues in WPA2</a:t>
            </a:r>
          </a:p>
        </p:txBody>
      </p:sp>
      <p:sp>
        <p:nvSpPr>
          <p:cNvPr id="248" name="Rounded Rectangle 247"/>
          <p:cNvSpPr>
            <a:spLocks noChangeAspect="1"/>
          </p:cNvSpPr>
          <p:nvPr/>
        </p:nvSpPr>
        <p:spPr>
          <a:xfrm>
            <a:off x="8361156" y="1838504"/>
            <a:ext cx="3371334" cy="9719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8E9F87-BFF3-4BF6-99E1-C325139A3B6D}"/>
              </a:ext>
            </a:extLst>
          </p:cNvPr>
          <p:cNvSpPr txBox="1"/>
          <p:nvPr/>
        </p:nvSpPr>
        <p:spPr>
          <a:xfrm>
            <a:off x="2200275" y="159620"/>
            <a:ext cx="7791451" cy="600156"/>
          </a:xfrm>
          <a:prstGeom prst="rect">
            <a:avLst/>
          </a:prstGeom>
          <a:noFill/>
        </p:spPr>
        <p:txBody>
          <a:bodyPr wrap="square" lIns="45711" tIns="22856" rIns="45711" bIns="22856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Issues in WEP, WPA, and WPA2</a:t>
            </a:r>
            <a:endParaRPr kumimoji="0" lang="id-ID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Lato Regular"/>
            </a:endParaRPr>
          </a:p>
        </p:txBody>
      </p:sp>
      <p:sp>
        <p:nvSpPr>
          <p:cNvPr id="25" name="Shape 2587">
            <a:extLst>
              <a:ext uri="{FF2B5EF4-FFF2-40B4-BE49-F238E27FC236}">
                <a16:creationId xmlns:a16="http://schemas.microsoft.com/office/drawing/2014/main" id="{963580F8-74F7-4C4F-BA15-FFDA15D3F58C}"/>
              </a:ext>
            </a:extLst>
          </p:cNvPr>
          <p:cNvSpPr>
            <a:spLocks noChangeAspect="1"/>
          </p:cNvSpPr>
          <p:nvPr/>
        </p:nvSpPr>
        <p:spPr>
          <a:xfrm>
            <a:off x="5861557" y="845434"/>
            <a:ext cx="487467" cy="4874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  <a:sym typeface="Gill Sans"/>
            </a:endParaRPr>
          </a:p>
        </p:txBody>
      </p:sp>
      <p:sp>
        <p:nvSpPr>
          <p:cNvPr id="26" name="Shape 2591">
            <a:extLst>
              <a:ext uri="{FF2B5EF4-FFF2-40B4-BE49-F238E27FC236}">
                <a16:creationId xmlns:a16="http://schemas.microsoft.com/office/drawing/2014/main" id="{124C171B-EBA0-49FA-BEF6-6DDADFE5FFB9}"/>
              </a:ext>
            </a:extLst>
          </p:cNvPr>
          <p:cNvSpPr>
            <a:spLocks noChangeAspect="1"/>
          </p:cNvSpPr>
          <p:nvPr/>
        </p:nvSpPr>
        <p:spPr>
          <a:xfrm>
            <a:off x="1920023" y="845434"/>
            <a:ext cx="487467" cy="4874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8631" y="14727"/>
                  <a:pt x="6873" y="12969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moveTo>
                  <a:pt x="10800" y="5891"/>
                </a:moveTo>
                <a:cubicBezTo>
                  <a:pt x="8088" y="5891"/>
                  <a:pt x="5891" y="8089"/>
                  <a:pt x="5891" y="10800"/>
                </a:cubicBezTo>
                <a:cubicBezTo>
                  <a:pt x="5891" y="13512"/>
                  <a:pt x="8088" y="15709"/>
                  <a:pt x="10800" y="15709"/>
                </a:cubicBezTo>
                <a:cubicBezTo>
                  <a:pt x="13512" y="15709"/>
                  <a:pt x="15709" y="13512"/>
                  <a:pt x="15709" y="10800"/>
                </a:cubicBezTo>
                <a:cubicBezTo>
                  <a:pt x="15709" y="8089"/>
                  <a:pt x="13512" y="5891"/>
                  <a:pt x="10800" y="5891"/>
                </a:cubicBezTo>
                <a:moveTo>
                  <a:pt x="20618" y="12013"/>
                </a:moveTo>
                <a:cubicBezTo>
                  <a:pt x="20614" y="12014"/>
                  <a:pt x="20611" y="12016"/>
                  <a:pt x="20607" y="12016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2"/>
                  <a:pt x="18421" y="14351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9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7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1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9"/>
                  <a:pt x="4714" y="18600"/>
                </a:cubicBezTo>
                <a:lnTo>
                  <a:pt x="3000" y="16885"/>
                </a:lnTo>
                <a:lnTo>
                  <a:pt x="3540" y="15984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6"/>
                </a:lnTo>
                <a:cubicBezTo>
                  <a:pt x="989" y="12016"/>
                  <a:pt x="986" y="12014"/>
                  <a:pt x="982" y="12013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6"/>
                  <a:pt x="2616" y="8979"/>
                  <a:pt x="2708" y="8634"/>
                </a:cubicBezTo>
                <a:cubicBezTo>
                  <a:pt x="2897" y="7928"/>
                  <a:pt x="3179" y="7249"/>
                  <a:pt x="3548" y="6615"/>
                </a:cubicBezTo>
                <a:cubicBezTo>
                  <a:pt x="3727" y="6305"/>
                  <a:pt x="3724" y="5923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8"/>
                  <a:pt x="3000" y="4715"/>
                </a:cubicBezTo>
                <a:lnTo>
                  <a:pt x="4715" y="3000"/>
                </a:lnTo>
                <a:lnTo>
                  <a:pt x="5621" y="3544"/>
                </a:lnTo>
                <a:cubicBezTo>
                  <a:pt x="5777" y="3636"/>
                  <a:pt x="5951" y="3683"/>
                  <a:pt x="6127" y="3683"/>
                </a:cubicBezTo>
                <a:cubicBezTo>
                  <a:pt x="6296" y="3683"/>
                  <a:pt x="6465" y="3639"/>
                  <a:pt x="6618" y="3551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3"/>
                  <a:pt x="9331" y="2007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7"/>
                </a:lnTo>
                <a:cubicBezTo>
                  <a:pt x="12356" y="2353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1"/>
                </a:cubicBezTo>
                <a:cubicBezTo>
                  <a:pt x="15134" y="3639"/>
                  <a:pt x="15304" y="3683"/>
                  <a:pt x="15473" y="3683"/>
                </a:cubicBezTo>
                <a:cubicBezTo>
                  <a:pt x="15648" y="3683"/>
                  <a:pt x="15822" y="3636"/>
                  <a:pt x="15978" y="3544"/>
                </a:cubicBezTo>
                <a:lnTo>
                  <a:pt x="16884" y="3000"/>
                </a:lnTo>
                <a:lnTo>
                  <a:pt x="18600" y="4715"/>
                </a:lnTo>
                <a:cubicBezTo>
                  <a:pt x="18598" y="4718"/>
                  <a:pt x="18597" y="4722"/>
                  <a:pt x="18595" y="4726"/>
                </a:cubicBezTo>
                <a:lnTo>
                  <a:pt x="18060" y="5616"/>
                </a:lnTo>
                <a:cubicBezTo>
                  <a:pt x="17876" y="5923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6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3"/>
                  <a:pt x="20618" y="12013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0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5"/>
                </a:lnTo>
                <a:cubicBezTo>
                  <a:pt x="17292" y="2018"/>
                  <a:pt x="17136" y="1969"/>
                  <a:pt x="16975" y="1969"/>
                </a:cubicBezTo>
                <a:cubicBezTo>
                  <a:pt x="16778" y="1969"/>
                  <a:pt x="16572" y="2043"/>
                  <a:pt x="16400" y="2145"/>
                </a:cubicBezTo>
                <a:lnTo>
                  <a:pt x="15473" y="2702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2"/>
                </a:cubicBezTo>
                <a:lnTo>
                  <a:pt x="5200" y="2145"/>
                </a:lnTo>
                <a:cubicBezTo>
                  <a:pt x="5028" y="2043"/>
                  <a:pt x="4822" y="1969"/>
                  <a:pt x="4625" y="1969"/>
                </a:cubicBezTo>
                <a:cubicBezTo>
                  <a:pt x="4464" y="1969"/>
                  <a:pt x="4308" y="2018"/>
                  <a:pt x="4181" y="2145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0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3"/>
                  <a:pt x="0" y="9360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8"/>
                </a:cubicBezTo>
                <a:lnTo>
                  <a:pt x="2145" y="16400"/>
                </a:lnTo>
                <a:cubicBezTo>
                  <a:pt x="1959" y="16714"/>
                  <a:pt x="1864" y="17137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2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2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7"/>
                  <a:pt x="19641" y="16714"/>
                  <a:pt x="19455" y="16400"/>
                </a:cubicBezTo>
                <a:lnTo>
                  <a:pt x="18902" y="15478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0"/>
                </a:lnTo>
                <a:cubicBezTo>
                  <a:pt x="21600" y="8963"/>
                  <a:pt x="21233" y="8730"/>
                  <a:pt x="20880" y="864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  <a:sym typeface="Gill San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F8EE0AE-FDAE-4051-943D-A10724641B8D}"/>
              </a:ext>
            </a:extLst>
          </p:cNvPr>
          <p:cNvSpPr/>
          <p:nvPr/>
        </p:nvSpPr>
        <p:spPr>
          <a:xfrm>
            <a:off x="304800" y="1983354"/>
            <a:ext cx="3534166" cy="406265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6075" marR="0" lvl="1" indent="-346075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CRC-32 does not ensure complete cryptographic integrity </a:t>
            </a:r>
          </a:p>
          <a:p>
            <a:pPr marL="346075" marR="0" lvl="1" indent="-346075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IN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IVs are 24 bits and sent in cleartext </a:t>
            </a:r>
          </a:p>
          <a:p>
            <a:pPr marL="346075" marR="0" lvl="1" indent="-346075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IN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Vulnerable to </a:t>
            </a:r>
            <a:r>
              <a:rPr kumimoji="0" lang="en-IN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known plaintext attacks</a:t>
            </a:r>
          </a:p>
          <a:p>
            <a:pPr marL="346075" marR="0" lvl="1" indent="-346075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IN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Prone to </a:t>
            </a:r>
            <a:r>
              <a:rPr kumimoji="0" lang="en-IN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password cracking attacks</a:t>
            </a:r>
          </a:p>
          <a:p>
            <a:pPr marL="346075" marR="0" lvl="1" indent="-346075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Lack of centralized key management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5B44FA9-BD2D-43DE-80D0-035699C9C688}"/>
              </a:ext>
            </a:extLst>
          </p:cNvPr>
          <p:cNvSpPr/>
          <p:nvPr/>
        </p:nvSpPr>
        <p:spPr>
          <a:xfrm>
            <a:off x="4262261" y="1983354"/>
            <a:ext cx="3688544" cy="430887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6075" marR="0" lvl="1" indent="-346075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Pre-shared key is vulnerable to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eavesdropping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and dictionary attacks </a:t>
            </a:r>
          </a:p>
          <a:p>
            <a:pPr marL="346075" marR="0" lvl="1" indent="-346075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Lack of forward secrecy</a:t>
            </a:r>
          </a:p>
          <a:p>
            <a:pPr marL="346075" marR="0" lvl="1" indent="-346075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WPA-TKIP is vulnerable to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packet spoofing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and decryption attacks</a:t>
            </a:r>
          </a:p>
          <a:p>
            <a:pPr marL="346075" marR="0" lvl="1" indent="-346075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Insecure random number generator (RNG) in WPA allows the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discover of GTK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generated by AP</a:t>
            </a:r>
          </a:p>
          <a:p>
            <a:pPr marL="346075" marR="0" lvl="1" indent="-346075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Vulnerabilities in TKIP allow attackers to guess the IP address of the subnet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89EC676-EDC3-4ADC-B1F2-A8E14A6A872E}"/>
              </a:ext>
            </a:extLst>
          </p:cNvPr>
          <p:cNvSpPr/>
          <p:nvPr/>
        </p:nvSpPr>
        <p:spPr>
          <a:xfrm>
            <a:off x="8223763" y="1983354"/>
            <a:ext cx="3785375" cy="455509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6075" lvl="1" indent="-34607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Pre-shared key is vulnerable to eavesdropping and </a:t>
            </a:r>
            <a:r>
              <a:rPr lang="en-US" b="1" dirty="0">
                <a:solidFill>
                  <a:srgbClr val="FF0000"/>
                </a:solidFill>
              </a:rPr>
              <a:t>dictionary attacks</a:t>
            </a:r>
          </a:p>
          <a:p>
            <a:pPr marL="346075" lvl="1" indent="-34607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Lack of forward secrecy</a:t>
            </a:r>
          </a:p>
          <a:p>
            <a:pPr marL="346075" lvl="1" indent="-34607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Hole96 vulnerability makes WPA2 vulnerable to </a:t>
            </a:r>
            <a:r>
              <a:rPr lang="en-US" b="1" dirty="0">
                <a:solidFill>
                  <a:srgbClr val="FF0000"/>
                </a:solidFill>
              </a:rPr>
              <a:t>MITM and DoS attacks</a:t>
            </a:r>
          </a:p>
          <a:p>
            <a:pPr marL="346075" lvl="1" indent="-34607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Insecure random number generator (RNG) in WPA2 allow attackers to </a:t>
            </a:r>
            <a:r>
              <a:rPr lang="en-US" b="1" dirty="0">
                <a:solidFill>
                  <a:srgbClr val="FF0000"/>
                </a:solidFill>
              </a:rPr>
              <a:t>discover GTK </a:t>
            </a:r>
            <a:r>
              <a:rPr lang="en-US" dirty="0">
                <a:solidFill>
                  <a:prstClr val="black"/>
                </a:solidFill>
              </a:rPr>
              <a:t>generated by AP</a:t>
            </a:r>
          </a:p>
          <a:p>
            <a:pPr marL="346075" lvl="1" indent="-346075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KRACK vulnerabilities </a:t>
            </a:r>
            <a:r>
              <a:rPr lang="en-US" dirty="0">
                <a:solidFill>
                  <a:prstClr val="black"/>
                </a:solidFill>
              </a:rPr>
              <a:t>make WPA2 vulnerable to packet sniffing, connection hijacking, malware injection, and decryption attacks</a:t>
            </a:r>
          </a:p>
        </p:txBody>
      </p:sp>
      <p:sp>
        <p:nvSpPr>
          <p:cNvPr id="41" name="Freeform 53">
            <a:extLst>
              <a:ext uri="{FF2B5EF4-FFF2-40B4-BE49-F238E27FC236}">
                <a16:creationId xmlns:a16="http://schemas.microsoft.com/office/drawing/2014/main" id="{FC469AA5-0614-4181-86BD-E8F6B7698C7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832860" y="824953"/>
            <a:ext cx="427926" cy="528377"/>
          </a:xfrm>
          <a:custGeom>
            <a:avLst/>
            <a:gdLst>
              <a:gd name="T0" fmla="*/ 318630 w 208"/>
              <a:gd name="T1" fmla="*/ 417512 h 256"/>
              <a:gd name="T2" fmla="*/ 19508 w 208"/>
              <a:gd name="T3" fmla="*/ 417512 h 256"/>
              <a:gd name="T4" fmla="*/ 0 w 208"/>
              <a:gd name="T5" fmla="*/ 397941 h 256"/>
              <a:gd name="T6" fmla="*/ 0 w 208"/>
              <a:gd name="T7" fmla="*/ 228327 h 256"/>
              <a:gd name="T8" fmla="*/ 19508 w 208"/>
              <a:gd name="T9" fmla="*/ 208756 h 256"/>
              <a:gd name="T10" fmla="*/ 52021 w 208"/>
              <a:gd name="T11" fmla="*/ 208756 h 256"/>
              <a:gd name="T12" fmla="*/ 52021 w 208"/>
              <a:gd name="T13" fmla="*/ 117425 h 256"/>
              <a:gd name="T14" fmla="*/ 169069 w 208"/>
              <a:gd name="T15" fmla="*/ 0 h 256"/>
              <a:gd name="T16" fmla="*/ 286117 w 208"/>
              <a:gd name="T17" fmla="*/ 117425 h 256"/>
              <a:gd name="T18" fmla="*/ 266609 w 208"/>
              <a:gd name="T19" fmla="*/ 136996 h 256"/>
              <a:gd name="T20" fmla="*/ 247101 w 208"/>
              <a:gd name="T21" fmla="*/ 117425 h 256"/>
              <a:gd name="T22" fmla="*/ 169069 w 208"/>
              <a:gd name="T23" fmla="*/ 39142 h 256"/>
              <a:gd name="T24" fmla="*/ 91037 w 208"/>
              <a:gd name="T25" fmla="*/ 117425 h 256"/>
              <a:gd name="T26" fmla="*/ 91037 w 208"/>
              <a:gd name="T27" fmla="*/ 208756 h 256"/>
              <a:gd name="T28" fmla="*/ 247101 w 208"/>
              <a:gd name="T29" fmla="*/ 208756 h 256"/>
              <a:gd name="T30" fmla="*/ 286117 w 208"/>
              <a:gd name="T31" fmla="*/ 208756 h 256"/>
              <a:gd name="T32" fmla="*/ 318630 w 208"/>
              <a:gd name="T33" fmla="*/ 208756 h 256"/>
              <a:gd name="T34" fmla="*/ 338138 w 208"/>
              <a:gd name="T35" fmla="*/ 228327 h 256"/>
              <a:gd name="T36" fmla="*/ 338138 w 208"/>
              <a:gd name="T37" fmla="*/ 397941 h 256"/>
              <a:gd name="T38" fmla="*/ 318630 w 208"/>
              <a:gd name="T39" fmla="*/ 417512 h 256"/>
              <a:gd name="T40" fmla="*/ 169069 w 208"/>
              <a:gd name="T41" fmla="*/ 247898 h 256"/>
              <a:gd name="T42" fmla="*/ 130053 w 208"/>
              <a:gd name="T43" fmla="*/ 287040 h 256"/>
              <a:gd name="T44" fmla="*/ 149561 w 208"/>
              <a:gd name="T45" fmla="*/ 321289 h 256"/>
              <a:gd name="T46" fmla="*/ 149561 w 208"/>
              <a:gd name="T47" fmla="*/ 358799 h 256"/>
              <a:gd name="T48" fmla="*/ 169069 w 208"/>
              <a:gd name="T49" fmla="*/ 378370 h 256"/>
              <a:gd name="T50" fmla="*/ 188577 w 208"/>
              <a:gd name="T51" fmla="*/ 358799 h 256"/>
              <a:gd name="T52" fmla="*/ 188577 w 208"/>
              <a:gd name="T53" fmla="*/ 321289 h 256"/>
              <a:gd name="T54" fmla="*/ 208085 w 208"/>
              <a:gd name="T55" fmla="*/ 287040 h 256"/>
              <a:gd name="T56" fmla="*/ 169069 w 208"/>
              <a:gd name="T57" fmla="*/ 247898 h 25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08" h="256">
                <a:moveTo>
                  <a:pt x="196" y="256"/>
                </a:move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33"/>
                  <a:pt x="5" y="128"/>
                  <a:pt x="1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72"/>
                  <a:pt x="32" y="72"/>
                  <a:pt x="32" y="72"/>
                </a:cubicBezTo>
                <a:cubicBezTo>
                  <a:pt x="32" y="32"/>
                  <a:pt x="64" y="0"/>
                  <a:pt x="104" y="0"/>
                </a:cubicBezTo>
                <a:cubicBezTo>
                  <a:pt x="144" y="0"/>
                  <a:pt x="176" y="32"/>
                  <a:pt x="176" y="72"/>
                </a:cubicBezTo>
                <a:cubicBezTo>
                  <a:pt x="176" y="79"/>
                  <a:pt x="171" y="84"/>
                  <a:pt x="164" y="84"/>
                </a:cubicBezTo>
                <a:cubicBezTo>
                  <a:pt x="157" y="84"/>
                  <a:pt x="152" y="79"/>
                  <a:pt x="152" y="72"/>
                </a:cubicBezTo>
                <a:cubicBezTo>
                  <a:pt x="152" y="45"/>
                  <a:pt x="131" y="24"/>
                  <a:pt x="104" y="24"/>
                </a:cubicBezTo>
                <a:cubicBezTo>
                  <a:pt x="77" y="24"/>
                  <a:pt x="56" y="45"/>
                  <a:pt x="56" y="72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152" y="128"/>
                  <a:pt x="152" y="128"/>
                  <a:pt x="152" y="128"/>
                </a:cubicBezTo>
                <a:cubicBezTo>
                  <a:pt x="176" y="128"/>
                  <a:pt x="176" y="128"/>
                  <a:pt x="176" y="128"/>
                </a:cubicBezTo>
                <a:cubicBezTo>
                  <a:pt x="196" y="128"/>
                  <a:pt x="196" y="128"/>
                  <a:pt x="196" y="128"/>
                </a:cubicBezTo>
                <a:cubicBezTo>
                  <a:pt x="203" y="128"/>
                  <a:pt x="208" y="133"/>
                  <a:pt x="208" y="140"/>
                </a:cubicBezTo>
                <a:cubicBezTo>
                  <a:pt x="208" y="244"/>
                  <a:pt x="208" y="244"/>
                  <a:pt x="208" y="244"/>
                </a:cubicBezTo>
                <a:cubicBezTo>
                  <a:pt x="208" y="251"/>
                  <a:pt x="203" y="256"/>
                  <a:pt x="196" y="256"/>
                </a:cubicBezTo>
                <a:moveTo>
                  <a:pt x="104" y="152"/>
                </a:moveTo>
                <a:cubicBezTo>
                  <a:pt x="91" y="152"/>
                  <a:pt x="80" y="163"/>
                  <a:pt x="80" y="176"/>
                </a:cubicBezTo>
                <a:cubicBezTo>
                  <a:pt x="80" y="185"/>
                  <a:pt x="85" y="193"/>
                  <a:pt x="92" y="197"/>
                </a:cubicBezTo>
                <a:cubicBezTo>
                  <a:pt x="92" y="220"/>
                  <a:pt x="92" y="220"/>
                  <a:pt x="92" y="220"/>
                </a:cubicBezTo>
                <a:cubicBezTo>
                  <a:pt x="92" y="227"/>
                  <a:pt x="97" y="232"/>
                  <a:pt x="104" y="232"/>
                </a:cubicBezTo>
                <a:cubicBezTo>
                  <a:pt x="111" y="232"/>
                  <a:pt x="116" y="227"/>
                  <a:pt x="116" y="220"/>
                </a:cubicBezTo>
                <a:cubicBezTo>
                  <a:pt x="116" y="197"/>
                  <a:pt x="116" y="197"/>
                  <a:pt x="116" y="197"/>
                </a:cubicBezTo>
                <a:cubicBezTo>
                  <a:pt x="123" y="193"/>
                  <a:pt x="128" y="185"/>
                  <a:pt x="128" y="176"/>
                </a:cubicBezTo>
                <a:cubicBezTo>
                  <a:pt x="128" y="163"/>
                  <a:pt x="117" y="152"/>
                  <a:pt x="104" y="152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1077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EAE82D8-3607-4FB4-A396-62F185C03B1D}"/>
              </a:ext>
            </a:extLst>
          </p:cNvPr>
          <p:cNvSpPr/>
          <p:nvPr/>
        </p:nvSpPr>
        <p:spPr>
          <a:xfrm flipH="1">
            <a:off x="7703142" y="1726087"/>
            <a:ext cx="3415356" cy="106565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50000">
                <a:schemeClr val="bg1">
                  <a:alpha val="75000"/>
                </a:schemeClr>
              </a:gs>
              <a:gs pos="100000">
                <a:schemeClr val="bg1">
                  <a:alpha val="1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perspectiveAbove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Freeform 41"/>
          <p:cNvSpPr>
            <a:spLocks/>
          </p:cNvSpPr>
          <p:nvPr/>
        </p:nvSpPr>
        <p:spPr bwMode="auto">
          <a:xfrm>
            <a:off x="3346590" y="5513731"/>
            <a:ext cx="1962880" cy="1048708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  <a:gd name="T110" fmla="*/ 908 w 6953"/>
              <a:gd name="T111" fmla="*/ 908 w 6953"/>
              <a:gd name="T112" fmla="*/ 908 w 6953"/>
              <a:gd name="T113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07" h="912">
                <a:moveTo>
                  <a:pt x="0" y="912"/>
                </a:moveTo>
                <a:lnTo>
                  <a:pt x="69" y="912"/>
                </a:lnTo>
                <a:lnTo>
                  <a:pt x="139" y="912"/>
                </a:lnTo>
                <a:lnTo>
                  <a:pt x="209" y="912"/>
                </a:lnTo>
                <a:lnTo>
                  <a:pt x="279" y="912"/>
                </a:lnTo>
                <a:lnTo>
                  <a:pt x="350" y="912"/>
                </a:lnTo>
                <a:lnTo>
                  <a:pt x="419" y="912"/>
                </a:lnTo>
                <a:lnTo>
                  <a:pt x="490" y="912"/>
                </a:lnTo>
                <a:lnTo>
                  <a:pt x="560" y="912"/>
                </a:lnTo>
                <a:lnTo>
                  <a:pt x="630" y="912"/>
                </a:lnTo>
                <a:lnTo>
                  <a:pt x="700" y="912"/>
                </a:lnTo>
                <a:lnTo>
                  <a:pt x="769" y="912"/>
                </a:lnTo>
                <a:lnTo>
                  <a:pt x="840" y="912"/>
                </a:lnTo>
                <a:lnTo>
                  <a:pt x="910" y="912"/>
                </a:lnTo>
                <a:lnTo>
                  <a:pt x="980" y="912"/>
                </a:lnTo>
                <a:lnTo>
                  <a:pt x="1050" y="912"/>
                </a:lnTo>
                <a:lnTo>
                  <a:pt x="1121" y="912"/>
                </a:lnTo>
                <a:lnTo>
                  <a:pt x="1179" y="821"/>
                </a:lnTo>
                <a:lnTo>
                  <a:pt x="1235" y="733"/>
                </a:lnTo>
                <a:lnTo>
                  <a:pt x="1287" y="652"/>
                </a:lnTo>
                <a:lnTo>
                  <a:pt x="1337" y="575"/>
                </a:lnTo>
                <a:lnTo>
                  <a:pt x="1384" y="503"/>
                </a:lnTo>
                <a:lnTo>
                  <a:pt x="1427" y="437"/>
                </a:lnTo>
                <a:lnTo>
                  <a:pt x="1467" y="372"/>
                </a:lnTo>
                <a:lnTo>
                  <a:pt x="1506" y="314"/>
                </a:lnTo>
                <a:lnTo>
                  <a:pt x="1536" y="268"/>
                </a:lnTo>
                <a:lnTo>
                  <a:pt x="1564" y="224"/>
                </a:lnTo>
                <a:lnTo>
                  <a:pt x="1590" y="183"/>
                </a:lnTo>
                <a:lnTo>
                  <a:pt x="1616" y="143"/>
                </a:lnTo>
                <a:lnTo>
                  <a:pt x="1640" y="105"/>
                </a:lnTo>
                <a:lnTo>
                  <a:pt x="1663" y="68"/>
                </a:lnTo>
                <a:lnTo>
                  <a:pt x="1686" y="33"/>
                </a:lnTo>
                <a:lnTo>
                  <a:pt x="1707" y="0"/>
                </a:lnTo>
                <a:lnTo>
                  <a:pt x="1634" y="0"/>
                </a:lnTo>
                <a:lnTo>
                  <a:pt x="1561" y="0"/>
                </a:lnTo>
                <a:lnTo>
                  <a:pt x="1488" y="0"/>
                </a:lnTo>
                <a:lnTo>
                  <a:pt x="1414" y="0"/>
                </a:lnTo>
                <a:lnTo>
                  <a:pt x="1341" y="0"/>
                </a:lnTo>
                <a:lnTo>
                  <a:pt x="1268" y="0"/>
                </a:lnTo>
                <a:lnTo>
                  <a:pt x="1195" y="0"/>
                </a:lnTo>
                <a:lnTo>
                  <a:pt x="1121" y="0"/>
                </a:lnTo>
                <a:lnTo>
                  <a:pt x="1081" y="33"/>
                </a:lnTo>
                <a:lnTo>
                  <a:pt x="1038" y="68"/>
                </a:lnTo>
                <a:lnTo>
                  <a:pt x="993" y="105"/>
                </a:lnTo>
                <a:lnTo>
                  <a:pt x="946" y="143"/>
                </a:lnTo>
                <a:lnTo>
                  <a:pt x="897" y="183"/>
                </a:lnTo>
                <a:lnTo>
                  <a:pt x="846" y="224"/>
                </a:lnTo>
                <a:lnTo>
                  <a:pt x="792" y="268"/>
                </a:lnTo>
                <a:lnTo>
                  <a:pt x="737" y="314"/>
                </a:lnTo>
                <a:lnTo>
                  <a:pt x="664" y="372"/>
                </a:lnTo>
                <a:lnTo>
                  <a:pt x="585" y="437"/>
                </a:lnTo>
                <a:lnTo>
                  <a:pt x="502" y="503"/>
                </a:lnTo>
                <a:lnTo>
                  <a:pt x="413" y="575"/>
                </a:lnTo>
                <a:lnTo>
                  <a:pt x="319" y="652"/>
                </a:lnTo>
                <a:lnTo>
                  <a:pt x="218" y="733"/>
                </a:lnTo>
                <a:lnTo>
                  <a:pt x="111" y="821"/>
                </a:lnTo>
                <a:lnTo>
                  <a:pt x="0" y="91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Freeform 42"/>
          <p:cNvSpPr>
            <a:spLocks/>
          </p:cNvSpPr>
          <p:nvPr/>
        </p:nvSpPr>
        <p:spPr bwMode="auto">
          <a:xfrm>
            <a:off x="4747168" y="5513731"/>
            <a:ext cx="1310886" cy="1048708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  <a:gd name="T110" fmla="*/ 908 w 6953"/>
              <a:gd name="T111" fmla="*/ 908 w 6953"/>
              <a:gd name="T112" fmla="*/ 908 w 6953"/>
              <a:gd name="T113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40" h="912">
                <a:moveTo>
                  <a:pt x="0" y="912"/>
                </a:moveTo>
                <a:lnTo>
                  <a:pt x="71" y="912"/>
                </a:lnTo>
                <a:lnTo>
                  <a:pt x="140" y="912"/>
                </a:lnTo>
                <a:lnTo>
                  <a:pt x="211" y="912"/>
                </a:lnTo>
                <a:lnTo>
                  <a:pt x="281" y="912"/>
                </a:lnTo>
                <a:lnTo>
                  <a:pt x="350" y="912"/>
                </a:lnTo>
                <a:lnTo>
                  <a:pt x="421" y="912"/>
                </a:lnTo>
                <a:lnTo>
                  <a:pt x="492" y="912"/>
                </a:lnTo>
                <a:lnTo>
                  <a:pt x="561" y="912"/>
                </a:lnTo>
                <a:lnTo>
                  <a:pt x="631" y="912"/>
                </a:lnTo>
                <a:lnTo>
                  <a:pt x="702" y="912"/>
                </a:lnTo>
                <a:lnTo>
                  <a:pt x="771" y="912"/>
                </a:lnTo>
                <a:lnTo>
                  <a:pt x="842" y="912"/>
                </a:lnTo>
                <a:lnTo>
                  <a:pt x="912" y="912"/>
                </a:lnTo>
                <a:lnTo>
                  <a:pt x="982" y="912"/>
                </a:lnTo>
                <a:lnTo>
                  <a:pt x="1052" y="912"/>
                </a:lnTo>
                <a:lnTo>
                  <a:pt x="1123" y="912"/>
                </a:lnTo>
                <a:lnTo>
                  <a:pt x="1124" y="821"/>
                </a:lnTo>
                <a:lnTo>
                  <a:pt x="1126" y="733"/>
                </a:lnTo>
                <a:lnTo>
                  <a:pt x="1128" y="652"/>
                </a:lnTo>
                <a:lnTo>
                  <a:pt x="1129" y="575"/>
                </a:lnTo>
                <a:lnTo>
                  <a:pt x="1130" y="503"/>
                </a:lnTo>
                <a:lnTo>
                  <a:pt x="1131" y="437"/>
                </a:lnTo>
                <a:lnTo>
                  <a:pt x="1132" y="372"/>
                </a:lnTo>
                <a:lnTo>
                  <a:pt x="1134" y="314"/>
                </a:lnTo>
                <a:lnTo>
                  <a:pt x="1135" y="268"/>
                </a:lnTo>
                <a:lnTo>
                  <a:pt x="1135" y="224"/>
                </a:lnTo>
                <a:lnTo>
                  <a:pt x="1136" y="183"/>
                </a:lnTo>
                <a:lnTo>
                  <a:pt x="1137" y="143"/>
                </a:lnTo>
                <a:lnTo>
                  <a:pt x="1137" y="105"/>
                </a:lnTo>
                <a:lnTo>
                  <a:pt x="1139" y="68"/>
                </a:lnTo>
                <a:lnTo>
                  <a:pt x="1139" y="33"/>
                </a:lnTo>
                <a:lnTo>
                  <a:pt x="1140" y="0"/>
                </a:lnTo>
                <a:lnTo>
                  <a:pt x="1067" y="0"/>
                </a:lnTo>
                <a:lnTo>
                  <a:pt x="993" y="0"/>
                </a:lnTo>
                <a:lnTo>
                  <a:pt x="920" y="0"/>
                </a:lnTo>
                <a:lnTo>
                  <a:pt x="847" y="0"/>
                </a:lnTo>
                <a:lnTo>
                  <a:pt x="774" y="0"/>
                </a:lnTo>
                <a:lnTo>
                  <a:pt x="699" y="0"/>
                </a:lnTo>
                <a:lnTo>
                  <a:pt x="627" y="0"/>
                </a:lnTo>
                <a:lnTo>
                  <a:pt x="554" y="0"/>
                </a:lnTo>
                <a:lnTo>
                  <a:pt x="533" y="33"/>
                </a:lnTo>
                <a:lnTo>
                  <a:pt x="512" y="68"/>
                </a:lnTo>
                <a:lnTo>
                  <a:pt x="490" y="105"/>
                </a:lnTo>
                <a:lnTo>
                  <a:pt x="467" y="143"/>
                </a:lnTo>
                <a:lnTo>
                  <a:pt x="443" y="183"/>
                </a:lnTo>
                <a:lnTo>
                  <a:pt x="417" y="224"/>
                </a:lnTo>
                <a:lnTo>
                  <a:pt x="391" y="268"/>
                </a:lnTo>
                <a:lnTo>
                  <a:pt x="364" y="314"/>
                </a:lnTo>
                <a:lnTo>
                  <a:pt x="327" y="372"/>
                </a:lnTo>
                <a:lnTo>
                  <a:pt x="290" y="437"/>
                </a:lnTo>
                <a:lnTo>
                  <a:pt x="248" y="503"/>
                </a:lnTo>
                <a:lnTo>
                  <a:pt x="204" y="575"/>
                </a:lnTo>
                <a:lnTo>
                  <a:pt x="158" y="652"/>
                </a:lnTo>
                <a:lnTo>
                  <a:pt x="108" y="733"/>
                </a:lnTo>
                <a:lnTo>
                  <a:pt x="56" y="821"/>
                </a:lnTo>
                <a:lnTo>
                  <a:pt x="0" y="9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Полилиния 53"/>
          <p:cNvSpPr>
            <a:spLocks/>
          </p:cNvSpPr>
          <p:nvPr/>
        </p:nvSpPr>
        <p:spPr bwMode="auto">
          <a:xfrm>
            <a:off x="4526388" y="1750108"/>
            <a:ext cx="1531668" cy="3763622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7857" h="5646304">
                <a:moveTo>
                  <a:pt x="760778" y="0"/>
                </a:moveTo>
                <a:lnTo>
                  <a:pt x="760778" y="274295"/>
                </a:lnTo>
                <a:lnTo>
                  <a:pt x="2297854" y="274295"/>
                </a:lnTo>
                <a:lnTo>
                  <a:pt x="2297854" y="1242083"/>
                </a:lnTo>
                <a:lnTo>
                  <a:pt x="2297857" y="1242083"/>
                </a:lnTo>
                <a:lnTo>
                  <a:pt x="2297857" y="5646304"/>
                </a:lnTo>
                <a:lnTo>
                  <a:pt x="1288663" y="5646304"/>
                </a:lnTo>
                <a:lnTo>
                  <a:pt x="1288663" y="1288663"/>
                </a:lnTo>
                <a:lnTo>
                  <a:pt x="760778" y="1288663"/>
                </a:lnTo>
                <a:lnTo>
                  <a:pt x="760778" y="1568131"/>
                </a:lnTo>
                <a:lnTo>
                  <a:pt x="0" y="78234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Freeform 46"/>
          <p:cNvSpPr>
            <a:spLocks/>
          </p:cNvSpPr>
          <p:nvPr/>
        </p:nvSpPr>
        <p:spPr bwMode="auto">
          <a:xfrm>
            <a:off x="6133947" y="5513731"/>
            <a:ext cx="1307437" cy="1048708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  <a:gd name="T110" fmla="*/ 908 w 6953"/>
              <a:gd name="T111" fmla="*/ 908 w 6953"/>
              <a:gd name="T112" fmla="*/ 908 w 6953"/>
              <a:gd name="T113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39" h="912">
                <a:moveTo>
                  <a:pt x="16" y="912"/>
                </a:moveTo>
                <a:lnTo>
                  <a:pt x="87" y="912"/>
                </a:lnTo>
                <a:lnTo>
                  <a:pt x="156" y="912"/>
                </a:lnTo>
                <a:lnTo>
                  <a:pt x="226" y="912"/>
                </a:lnTo>
                <a:lnTo>
                  <a:pt x="297" y="912"/>
                </a:lnTo>
                <a:lnTo>
                  <a:pt x="366" y="912"/>
                </a:lnTo>
                <a:lnTo>
                  <a:pt x="437" y="912"/>
                </a:lnTo>
                <a:lnTo>
                  <a:pt x="507" y="912"/>
                </a:lnTo>
                <a:lnTo>
                  <a:pt x="577" y="912"/>
                </a:lnTo>
                <a:lnTo>
                  <a:pt x="647" y="912"/>
                </a:lnTo>
                <a:lnTo>
                  <a:pt x="718" y="912"/>
                </a:lnTo>
                <a:lnTo>
                  <a:pt x="787" y="912"/>
                </a:lnTo>
                <a:lnTo>
                  <a:pt x="858" y="912"/>
                </a:lnTo>
                <a:lnTo>
                  <a:pt x="928" y="912"/>
                </a:lnTo>
                <a:lnTo>
                  <a:pt x="998" y="912"/>
                </a:lnTo>
                <a:lnTo>
                  <a:pt x="1068" y="912"/>
                </a:lnTo>
                <a:lnTo>
                  <a:pt x="1139" y="912"/>
                </a:lnTo>
                <a:lnTo>
                  <a:pt x="1083" y="821"/>
                </a:lnTo>
                <a:lnTo>
                  <a:pt x="1030" y="733"/>
                </a:lnTo>
                <a:lnTo>
                  <a:pt x="981" y="652"/>
                </a:lnTo>
                <a:lnTo>
                  <a:pt x="934" y="575"/>
                </a:lnTo>
                <a:lnTo>
                  <a:pt x="891" y="503"/>
                </a:lnTo>
                <a:lnTo>
                  <a:pt x="849" y="437"/>
                </a:lnTo>
                <a:lnTo>
                  <a:pt x="811" y="372"/>
                </a:lnTo>
                <a:lnTo>
                  <a:pt x="775" y="314"/>
                </a:lnTo>
                <a:lnTo>
                  <a:pt x="748" y="268"/>
                </a:lnTo>
                <a:lnTo>
                  <a:pt x="721" y="224"/>
                </a:lnTo>
                <a:lnTo>
                  <a:pt x="696" y="183"/>
                </a:lnTo>
                <a:lnTo>
                  <a:pt x="672" y="143"/>
                </a:lnTo>
                <a:lnTo>
                  <a:pt x="648" y="105"/>
                </a:lnTo>
                <a:lnTo>
                  <a:pt x="627" y="68"/>
                </a:lnTo>
                <a:lnTo>
                  <a:pt x="606" y="33"/>
                </a:lnTo>
                <a:lnTo>
                  <a:pt x="586" y="0"/>
                </a:lnTo>
                <a:lnTo>
                  <a:pt x="512" y="0"/>
                </a:lnTo>
                <a:lnTo>
                  <a:pt x="439" y="0"/>
                </a:lnTo>
                <a:lnTo>
                  <a:pt x="366" y="0"/>
                </a:lnTo>
                <a:lnTo>
                  <a:pt x="293" y="0"/>
                </a:lnTo>
                <a:lnTo>
                  <a:pt x="219" y="0"/>
                </a:lnTo>
                <a:lnTo>
                  <a:pt x="146" y="0"/>
                </a:lnTo>
                <a:lnTo>
                  <a:pt x="73" y="0"/>
                </a:lnTo>
                <a:lnTo>
                  <a:pt x="0" y="0"/>
                </a:lnTo>
                <a:lnTo>
                  <a:pt x="0" y="33"/>
                </a:lnTo>
                <a:lnTo>
                  <a:pt x="1" y="68"/>
                </a:lnTo>
                <a:lnTo>
                  <a:pt x="1" y="105"/>
                </a:lnTo>
                <a:lnTo>
                  <a:pt x="3" y="143"/>
                </a:lnTo>
                <a:lnTo>
                  <a:pt x="3" y="183"/>
                </a:lnTo>
                <a:lnTo>
                  <a:pt x="4" y="224"/>
                </a:lnTo>
                <a:lnTo>
                  <a:pt x="4" y="268"/>
                </a:lnTo>
                <a:lnTo>
                  <a:pt x="5" y="314"/>
                </a:lnTo>
                <a:lnTo>
                  <a:pt x="6" y="372"/>
                </a:lnTo>
                <a:lnTo>
                  <a:pt x="8" y="437"/>
                </a:lnTo>
                <a:lnTo>
                  <a:pt x="9" y="503"/>
                </a:lnTo>
                <a:lnTo>
                  <a:pt x="10" y="575"/>
                </a:lnTo>
                <a:lnTo>
                  <a:pt x="11" y="652"/>
                </a:lnTo>
                <a:lnTo>
                  <a:pt x="12" y="733"/>
                </a:lnTo>
                <a:lnTo>
                  <a:pt x="15" y="821"/>
                </a:lnTo>
                <a:lnTo>
                  <a:pt x="16" y="91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Полилиния 54"/>
          <p:cNvSpPr>
            <a:spLocks noChangeArrowheads="1"/>
          </p:cNvSpPr>
          <p:nvPr/>
        </p:nvSpPr>
        <p:spPr bwMode="auto">
          <a:xfrm>
            <a:off x="6133947" y="1750109"/>
            <a:ext cx="1531669" cy="3763622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7858" h="5646304">
                <a:moveTo>
                  <a:pt x="1537080" y="0"/>
                </a:moveTo>
                <a:lnTo>
                  <a:pt x="2297858" y="782342"/>
                </a:lnTo>
                <a:lnTo>
                  <a:pt x="1537080" y="1568131"/>
                </a:lnTo>
                <a:lnTo>
                  <a:pt x="1537080" y="1288663"/>
                </a:lnTo>
                <a:lnTo>
                  <a:pt x="1009194" y="1288663"/>
                </a:lnTo>
                <a:lnTo>
                  <a:pt x="1009194" y="5646304"/>
                </a:lnTo>
                <a:lnTo>
                  <a:pt x="0" y="5646304"/>
                </a:lnTo>
                <a:lnTo>
                  <a:pt x="0" y="1288663"/>
                </a:lnTo>
                <a:lnTo>
                  <a:pt x="0" y="1242083"/>
                </a:lnTo>
                <a:lnTo>
                  <a:pt x="0" y="274295"/>
                </a:lnTo>
                <a:lnTo>
                  <a:pt x="1537080" y="27429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Полилиния 52"/>
          <p:cNvSpPr>
            <a:spLocks noChangeArrowheads="1"/>
          </p:cNvSpPr>
          <p:nvPr/>
        </p:nvSpPr>
        <p:spPr bwMode="auto">
          <a:xfrm>
            <a:off x="3777804" y="3257628"/>
            <a:ext cx="1531666" cy="2256103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7854" h="3384677">
                <a:moveTo>
                  <a:pt x="760778" y="0"/>
                </a:moveTo>
                <a:lnTo>
                  <a:pt x="760778" y="274292"/>
                </a:lnTo>
                <a:lnTo>
                  <a:pt x="2297854" y="274292"/>
                </a:lnTo>
                <a:lnTo>
                  <a:pt x="2297854" y="1236907"/>
                </a:lnTo>
                <a:lnTo>
                  <a:pt x="2297854" y="1288660"/>
                </a:lnTo>
                <a:lnTo>
                  <a:pt x="2297854" y="3384677"/>
                </a:lnTo>
                <a:lnTo>
                  <a:pt x="1288660" y="3384677"/>
                </a:lnTo>
                <a:lnTo>
                  <a:pt x="1288660" y="1288660"/>
                </a:lnTo>
                <a:lnTo>
                  <a:pt x="760778" y="1288660"/>
                </a:lnTo>
                <a:lnTo>
                  <a:pt x="760778" y="1568131"/>
                </a:lnTo>
                <a:lnTo>
                  <a:pt x="0" y="78234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Freeform 53"/>
          <p:cNvSpPr>
            <a:spLocks/>
          </p:cNvSpPr>
          <p:nvPr/>
        </p:nvSpPr>
        <p:spPr bwMode="auto">
          <a:xfrm>
            <a:off x="6879082" y="5513731"/>
            <a:ext cx="1966328" cy="1048708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  <a:gd name="T110" fmla="*/ 908 w 6953"/>
              <a:gd name="T111" fmla="*/ 908 w 6953"/>
              <a:gd name="T112" fmla="*/ 908 w 6953"/>
              <a:gd name="T113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08" h="912">
                <a:moveTo>
                  <a:pt x="586" y="912"/>
                </a:moveTo>
                <a:lnTo>
                  <a:pt x="656" y="912"/>
                </a:lnTo>
                <a:lnTo>
                  <a:pt x="726" y="912"/>
                </a:lnTo>
                <a:lnTo>
                  <a:pt x="796" y="912"/>
                </a:lnTo>
                <a:lnTo>
                  <a:pt x="867" y="912"/>
                </a:lnTo>
                <a:lnTo>
                  <a:pt x="936" y="912"/>
                </a:lnTo>
                <a:lnTo>
                  <a:pt x="1007" y="912"/>
                </a:lnTo>
                <a:lnTo>
                  <a:pt x="1077" y="912"/>
                </a:lnTo>
                <a:lnTo>
                  <a:pt x="1147" y="912"/>
                </a:lnTo>
                <a:lnTo>
                  <a:pt x="1217" y="912"/>
                </a:lnTo>
                <a:lnTo>
                  <a:pt x="1288" y="912"/>
                </a:lnTo>
                <a:lnTo>
                  <a:pt x="1358" y="912"/>
                </a:lnTo>
                <a:lnTo>
                  <a:pt x="1428" y="912"/>
                </a:lnTo>
                <a:lnTo>
                  <a:pt x="1498" y="912"/>
                </a:lnTo>
                <a:lnTo>
                  <a:pt x="1569" y="912"/>
                </a:lnTo>
                <a:lnTo>
                  <a:pt x="1639" y="912"/>
                </a:lnTo>
                <a:lnTo>
                  <a:pt x="1708" y="912"/>
                </a:lnTo>
                <a:lnTo>
                  <a:pt x="1597" y="821"/>
                </a:lnTo>
                <a:lnTo>
                  <a:pt x="1490" y="733"/>
                </a:lnTo>
                <a:lnTo>
                  <a:pt x="1389" y="652"/>
                </a:lnTo>
                <a:lnTo>
                  <a:pt x="1295" y="575"/>
                </a:lnTo>
                <a:lnTo>
                  <a:pt x="1206" y="503"/>
                </a:lnTo>
                <a:lnTo>
                  <a:pt x="1122" y="435"/>
                </a:lnTo>
                <a:lnTo>
                  <a:pt x="1044" y="372"/>
                </a:lnTo>
                <a:lnTo>
                  <a:pt x="971" y="314"/>
                </a:lnTo>
                <a:lnTo>
                  <a:pt x="916" y="268"/>
                </a:lnTo>
                <a:lnTo>
                  <a:pt x="862" y="224"/>
                </a:lnTo>
                <a:lnTo>
                  <a:pt x="811" y="183"/>
                </a:lnTo>
                <a:lnTo>
                  <a:pt x="762" y="143"/>
                </a:lnTo>
                <a:lnTo>
                  <a:pt x="715" y="105"/>
                </a:lnTo>
                <a:lnTo>
                  <a:pt x="670" y="68"/>
                </a:lnTo>
                <a:lnTo>
                  <a:pt x="627" y="33"/>
                </a:lnTo>
                <a:lnTo>
                  <a:pt x="587" y="0"/>
                </a:lnTo>
                <a:lnTo>
                  <a:pt x="513" y="0"/>
                </a:lnTo>
                <a:lnTo>
                  <a:pt x="440" y="0"/>
                </a:lnTo>
                <a:lnTo>
                  <a:pt x="367" y="0"/>
                </a:lnTo>
                <a:lnTo>
                  <a:pt x="293" y="0"/>
                </a:lnTo>
                <a:lnTo>
                  <a:pt x="220" y="0"/>
                </a:lnTo>
                <a:lnTo>
                  <a:pt x="147" y="0"/>
                </a:lnTo>
                <a:lnTo>
                  <a:pt x="74" y="0"/>
                </a:lnTo>
                <a:lnTo>
                  <a:pt x="0" y="0"/>
                </a:lnTo>
                <a:lnTo>
                  <a:pt x="22" y="33"/>
                </a:lnTo>
                <a:lnTo>
                  <a:pt x="43" y="68"/>
                </a:lnTo>
                <a:lnTo>
                  <a:pt x="67" y="105"/>
                </a:lnTo>
                <a:lnTo>
                  <a:pt x="92" y="143"/>
                </a:lnTo>
                <a:lnTo>
                  <a:pt x="118" y="183"/>
                </a:lnTo>
                <a:lnTo>
                  <a:pt x="144" y="224"/>
                </a:lnTo>
                <a:lnTo>
                  <a:pt x="171" y="268"/>
                </a:lnTo>
                <a:lnTo>
                  <a:pt x="202" y="314"/>
                </a:lnTo>
                <a:lnTo>
                  <a:pt x="239" y="372"/>
                </a:lnTo>
                <a:lnTo>
                  <a:pt x="279" y="437"/>
                </a:lnTo>
                <a:lnTo>
                  <a:pt x="323" y="503"/>
                </a:lnTo>
                <a:lnTo>
                  <a:pt x="369" y="575"/>
                </a:lnTo>
                <a:lnTo>
                  <a:pt x="419" y="652"/>
                </a:lnTo>
                <a:lnTo>
                  <a:pt x="472" y="733"/>
                </a:lnTo>
                <a:lnTo>
                  <a:pt x="526" y="821"/>
                </a:lnTo>
                <a:lnTo>
                  <a:pt x="586" y="91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Полилиния 55"/>
          <p:cNvSpPr>
            <a:spLocks/>
          </p:cNvSpPr>
          <p:nvPr/>
        </p:nvSpPr>
        <p:spPr bwMode="auto">
          <a:xfrm>
            <a:off x="6879081" y="3257628"/>
            <a:ext cx="1535116" cy="2256103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03030" h="3384677">
                <a:moveTo>
                  <a:pt x="1537079" y="0"/>
                </a:moveTo>
                <a:lnTo>
                  <a:pt x="2303030" y="782342"/>
                </a:lnTo>
                <a:lnTo>
                  <a:pt x="1537079" y="1568131"/>
                </a:lnTo>
                <a:lnTo>
                  <a:pt x="1537079" y="1288660"/>
                </a:lnTo>
                <a:lnTo>
                  <a:pt x="1014368" y="1288660"/>
                </a:lnTo>
                <a:lnTo>
                  <a:pt x="1014368" y="3384677"/>
                </a:lnTo>
                <a:lnTo>
                  <a:pt x="0" y="3384677"/>
                </a:lnTo>
                <a:lnTo>
                  <a:pt x="0" y="1288660"/>
                </a:lnTo>
                <a:lnTo>
                  <a:pt x="0" y="1236907"/>
                </a:lnTo>
                <a:lnTo>
                  <a:pt x="0" y="274292"/>
                </a:lnTo>
                <a:lnTo>
                  <a:pt x="1537079" y="27429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827B9D5-D03C-46F8-A593-DFC93E254F1A}"/>
              </a:ext>
            </a:extLst>
          </p:cNvPr>
          <p:cNvSpPr/>
          <p:nvPr/>
        </p:nvSpPr>
        <p:spPr>
          <a:xfrm>
            <a:off x="883104" y="3446940"/>
            <a:ext cx="2831272" cy="66973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Calibri" panose="020F0502020204030204" pitchFamily="34" charset="0"/>
              </a:rPr>
              <a:t>Understand Wireless Network Fundamentals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FE0D83A-2504-413F-8B53-8387A204BD5C}"/>
              </a:ext>
            </a:extLst>
          </p:cNvPr>
          <p:cNvSpPr/>
          <p:nvPr/>
        </p:nvSpPr>
        <p:spPr>
          <a:xfrm>
            <a:off x="1143000" y="1933987"/>
            <a:ext cx="3354659" cy="69403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Bef>
                <a:spcPts val="600"/>
              </a:spcBef>
            </a:pPr>
            <a:r>
              <a:rPr lang="en-US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ckwell" panose="02060603020205020403" pitchFamily="18" charset="0"/>
                <a:cs typeface="Calibri" panose="020F0502020204030204" pitchFamily="34" charset="0"/>
              </a:rPr>
              <a:t>Understand Wireless Network Encryption Mechanisms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C8215BC-9DD7-49EB-9F41-BE8A16C65768}"/>
              </a:ext>
            </a:extLst>
          </p:cNvPr>
          <p:cNvSpPr/>
          <p:nvPr/>
        </p:nvSpPr>
        <p:spPr>
          <a:xfrm>
            <a:off x="7687989" y="1761471"/>
            <a:ext cx="2890164" cy="99488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US" sz="1700" b="1" dirty="0">
                <a:solidFill>
                  <a:srgbClr val="C00000"/>
                </a:solidFill>
                <a:latin typeface="Rockwell" panose="02060603020205020403" pitchFamily="18" charset="0"/>
                <a:cs typeface="Calibri" panose="020F0502020204030204" pitchFamily="34" charset="0"/>
              </a:rPr>
              <a:t>Discuss Different Types of Wireless Network Authentication Methods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3036941-B089-436D-B391-E345816B3D2E}"/>
              </a:ext>
            </a:extLst>
          </p:cNvPr>
          <p:cNvSpPr/>
          <p:nvPr/>
        </p:nvSpPr>
        <p:spPr>
          <a:xfrm>
            <a:off x="8437708" y="3296516"/>
            <a:ext cx="2798036" cy="9705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and Implement Wireless Network Security Measures</a:t>
            </a:r>
          </a:p>
        </p:txBody>
      </p:sp>
      <p:sp>
        <p:nvSpPr>
          <p:cNvPr id="45" name="TextBox 233">
            <a:extLst>
              <a:ext uri="{FF2B5EF4-FFF2-40B4-BE49-F238E27FC236}">
                <a16:creationId xmlns:a16="http://schemas.microsoft.com/office/drawing/2014/main" id="{D2C83458-1901-474B-9E2A-C9DC0F13A7B4}"/>
              </a:ext>
            </a:extLst>
          </p:cNvPr>
          <p:cNvSpPr txBox="1"/>
          <p:nvPr/>
        </p:nvSpPr>
        <p:spPr>
          <a:xfrm>
            <a:off x="4181027" y="3520198"/>
            <a:ext cx="58221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46" name="TextBox 236">
            <a:extLst>
              <a:ext uri="{FF2B5EF4-FFF2-40B4-BE49-F238E27FC236}">
                <a16:creationId xmlns:a16="http://schemas.microsoft.com/office/drawing/2014/main" id="{11853C0C-58F0-496E-AB5D-5E233E368967}"/>
              </a:ext>
            </a:extLst>
          </p:cNvPr>
          <p:cNvSpPr txBox="1"/>
          <p:nvPr/>
        </p:nvSpPr>
        <p:spPr>
          <a:xfrm>
            <a:off x="4882061" y="2000735"/>
            <a:ext cx="58221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 panose="02060603020205020403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02</a:t>
            </a:r>
          </a:p>
        </p:txBody>
      </p:sp>
      <p:sp>
        <p:nvSpPr>
          <p:cNvPr id="47" name="TextBox 239">
            <a:extLst>
              <a:ext uri="{FF2B5EF4-FFF2-40B4-BE49-F238E27FC236}">
                <a16:creationId xmlns:a16="http://schemas.microsoft.com/office/drawing/2014/main" id="{223D2F0E-50CE-4808-B46F-102A45313A1C}"/>
              </a:ext>
            </a:extLst>
          </p:cNvPr>
          <p:cNvSpPr txBox="1"/>
          <p:nvPr/>
        </p:nvSpPr>
        <p:spPr>
          <a:xfrm>
            <a:off x="6725550" y="2000735"/>
            <a:ext cx="58221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 panose="02060603020205020403" pitchFamily="18" charset="0"/>
              </a:defRPr>
            </a:lvl1pPr>
          </a:lstStyle>
          <a:p>
            <a:r>
              <a:rPr lang="en-US" dirty="0"/>
              <a:t>03</a:t>
            </a:r>
          </a:p>
        </p:txBody>
      </p:sp>
      <p:sp>
        <p:nvSpPr>
          <p:cNvPr id="48" name="TextBox 242">
            <a:extLst>
              <a:ext uri="{FF2B5EF4-FFF2-40B4-BE49-F238E27FC236}">
                <a16:creationId xmlns:a16="http://schemas.microsoft.com/office/drawing/2014/main" id="{AA4E27D4-EEE8-4B83-B156-55A4E53DDCB9}"/>
              </a:ext>
            </a:extLst>
          </p:cNvPr>
          <p:cNvSpPr txBox="1"/>
          <p:nvPr/>
        </p:nvSpPr>
        <p:spPr>
          <a:xfrm>
            <a:off x="7485371" y="3520198"/>
            <a:ext cx="58221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04</a:t>
            </a:r>
          </a:p>
        </p:txBody>
      </p:sp>
      <p:sp>
        <p:nvSpPr>
          <p:cNvPr id="20" name="Title 6">
            <a:extLst>
              <a:ext uri="{FF2B5EF4-FFF2-40B4-BE49-F238E27FC236}">
                <a16:creationId xmlns:a16="http://schemas.microsoft.com/office/drawing/2014/main" id="{0B2AB870-E193-412B-A385-7B724DF91EDE}"/>
              </a:ext>
            </a:extLst>
          </p:cNvPr>
          <p:cNvSpPr txBox="1">
            <a:spLocks/>
          </p:cNvSpPr>
          <p:nvPr/>
        </p:nvSpPr>
        <p:spPr>
          <a:xfrm>
            <a:off x="3785756" y="336463"/>
            <a:ext cx="4620489" cy="70757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Module Flow</a:t>
            </a:r>
          </a:p>
        </p:txBody>
      </p:sp>
    </p:spTree>
    <p:extLst>
      <p:ext uri="{BB962C8B-B14F-4D97-AF65-F5344CB8AC3E}">
        <p14:creationId xmlns:p14="http://schemas.microsoft.com/office/powerpoint/2010/main" val="2387641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81">
            <a:extLst>
              <a:ext uri="{FF2B5EF4-FFF2-40B4-BE49-F238E27FC236}">
                <a16:creationId xmlns:a16="http://schemas.microsoft.com/office/drawing/2014/main" id="{2C4EF9F3-56E0-4CDB-8BA9-1EC081212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567723"/>
            <a:ext cx="12036262" cy="1270658"/>
          </a:xfrm>
          <a:custGeom>
            <a:avLst/>
            <a:gdLst>
              <a:gd name="T0" fmla="*/ 7817 w 8504"/>
              <a:gd name="T1" fmla="*/ 1895 h 1896"/>
              <a:gd name="T2" fmla="*/ 8503 w 8504"/>
              <a:gd name="T3" fmla="*/ 946 h 1896"/>
              <a:gd name="T4" fmla="*/ 7817 w 8504"/>
              <a:gd name="T5" fmla="*/ 0 h 1896"/>
              <a:gd name="T6" fmla="*/ 0 w 8504"/>
              <a:gd name="T7" fmla="*/ 0 h 1896"/>
              <a:gd name="T8" fmla="*/ 0 w 8504"/>
              <a:gd name="T9" fmla="*/ 1895 h 1896"/>
              <a:gd name="T10" fmla="*/ 7817 w 8504"/>
              <a:gd name="T11" fmla="*/ 1895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04" h="1896">
                <a:moveTo>
                  <a:pt x="7817" y="1895"/>
                </a:moveTo>
                <a:lnTo>
                  <a:pt x="8503" y="946"/>
                </a:lnTo>
                <a:lnTo>
                  <a:pt x="7817" y="0"/>
                </a:lnTo>
                <a:lnTo>
                  <a:pt x="0" y="0"/>
                </a:lnTo>
                <a:lnTo>
                  <a:pt x="0" y="1895"/>
                </a:lnTo>
                <a:lnTo>
                  <a:pt x="7817" y="1895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670C780-6C87-4418-B375-0CE7FEBC6187}"/>
              </a:ext>
            </a:extLst>
          </p:cNvPr>
          <p:cNvSpPr txBox="1"/>
          <p:nvPr/>
        </p:nvSpPr>
        <p:spPr>
          <a:xfrm>
            <a:off x="572410" y="95071"/>
            <a:ext cx="11047181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Wi-Fi Authentication Methods: Open System Authentication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6322773-7E5D-4CD8-BEEB-0C8F88F72347}"/>
              </a:ext>
            </a:extLst>
          </p:cNvPr>
          <p:cNvSpPr/>
          <p:nvPr/>
        </p:nvSpPr>
        <p:spPr>
          <a:xfrm>
            <a:off x="1183944" y="1849109"/>
            <a:ext cx="9906000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2000" dirty="0"/>
              <a:t>Any wireless device can be </a:t>
            </a:r>
            <a:r>
              <a:rPr lang="en-US" sz="2000" b="1" dirty="0">
                <a:solidFill>
                  <a:srgbClr val="FF0000"/>
                </a:solidFill>
              </a:rPr>
              <a:t>authenticated</a:t>
            </a:r>
            <a:r>
              <a:rPr lang="en-US" sz="2000" dirty="0"/>
              <a:t> with the AP, thus allowing the device to transmit data only when its WEP key </a:t>
            </a:r>
            <a:r>
              <a:rPr lang="en-US" sz="2000" b="1" dirty="0">
                <a:solidFill>
                  <a:srgbClr val="FF0000"/>
                </a:solidFill>
              </a:rPr>
              <a:t>matches</a:t>
            </a:r>
            <a:r>
              <a:rPr lang="en-US" sz="2000" dirty="0"/>
              <a:t> to that of the AP</a:t>
            </a:r>
          </a:p>
        </p:txBody>
      </p:sp>
      <p:pic>
        <p:nvPicPr>
          <p:cNvPr id="80" name="Picture 79" descr="Icon&#10;&#10;Description automatically generated">
            <a:extLst>
              <a:ext uri="{FF2B5EF4-FFF2-40B4-BE49-F238E27FC236}">
                <a16:creationId xmlns:a16="http://schemas.microsoft.com/office/drawing/2014/main" id="{F35FD552-CD6A-4D54-94E1-18B5E82349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856977"/>
            <a:ext cx="1038225" cy="692150"/>
          </a:xfrm>
          <a:prstGeom prst="rect">
            <a:avLst/>
          </a:prstGeom>
        </p:spPr>
      </p:pic>
      <p:grpSp>
        <p:nvGrpSpPr>
          <p:cNvPr id="149" name="Group 148">
            <a:extLst>
              <a:ext uri="{FF2B5EF4-FFF2-40B4-BE49-F238E27FC236}">
                <a16:creationId xmlns:a16="http://schemas.microsoft.com/office/drawing/2014/main" id="{3ADEEEA2-D78F-4E4A-8659-87431EDE2758}"/>
              </a:ext>
            </a:extLst>
          </p:cNvPr>
          <p:cNvGrpSpPr/>
          <p:nvPr/>
        </p:nvGrpSpPr>
        <p:grpSpPr>
          <a:xfrm>
            <a:off x="1358705" y="3541153"/>
            <a:ext cx="9474591" cy="2354938"/>
            <a:chOff x="1358705" y="3328311"/>
            <a:chExt cx="9474591" cy="2354938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D397F8D1-2928-43A2-9BA8-DE4154C1275D}"/>
                </a:ext>
              </a:extLst>
            </p:cNvPr>
            <p:cNvGrpSpPr/>
            <p:nvPr/>
          </p:nvGrpSpPr>
          <p:grpSpPr>
            <a:xfrm>
              <a:off x="1358705" y="3328311"/>
              <a:ext cx="9474591" cy="2354938"/>
              <a:chOff x="108835" y="1121664"/>
              <a:chExt cx="9474591" cy="2354938"/>
            </a:xfrm>
          </p:grpSpPr>
          <p:pic>
            <p:nvPicPr>
              <p:cNvPr id="115" name="Picture 3" descr="C:\Users\conference\Desktop\Picture1.png">
                <a:extLst>
                  <a:ext uri="{FF2B5EF4-FFF2-40B4-BE49-F238E27FC236}">
                    <a16:creationId xmlns:a16="http://schemas.microsoft.com/office/drawing/2014/main" id="{CC269AAC-6483-4F7F-ABED-CFAC6169B5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6742" b="24302"/>
              <a:stretch/>
            </p:blipFill>
            <p:spPr bwMode="auto">
              <a:xfrm>
                <a:off x="108835" y="1121664"/>
                <a:ext cx="7793351" cy="23549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9AFA3D02-F6D1-4C79-BCAC-A332A0441CA8}"/>
                  </a:ext>
                </a:extLst>
              </p:cNvPr>
              <p:cNvSpPr txBox="1"/>
              <p:nvPr/>
            </p:nvSpPr>
            <p:spPr>
              <a:xfrm>
                <a:off x="1146541" y="2751605"/>
                <a:ext cx="1266524" cy="64633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Client attempting to connect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92F1528E-5B65-47CC-95CB-F3907B3DEDEA}"/>
                  </a:ext>
                </a:extLst>
              </p:cNvPr>
              <p:cNvSpPr txBox="1"/>
              <p:nvPr/>
            </p:nvSpPr>
            <p:spPr>
              <a:xfrm>
                <a:off x="6686698" y="2384304"/>
                <a:ext cx="1373252" cy="45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Switch or Cable Modem</a:t>
                </a:r>
              </a:p>
            </p:txBody>
          </p: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87EE6888-56FA-49B2-BE40-4D29013AC924}"/>
                  </a:ext>
                </a:extLst>
              </p:cNvPr>
              <p:cNvCxnSpPr/>
              <p:nvPr/>
            </p:nvCxnSpPr>
            <p:spPr>
              <a:xfrm>
                <a:off x="6011007" y="2244053"/>
                <a:ext cx="2352395" cy="4813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9C6D0D82-B2B9-4E87-BBB1-70171BE91EBF}"/>
                  </a:ext>
                </a:extLst>
              </p:cNvPr>
              <p:cNvSpPr txBox="1"/>
              <p:nvPr/>
            </p:nvSpPr>
            <p:spPr>
              <a:xfrm>
                <a:off x="8445034" y="2777323"/>
                <a:ext cx="744291" cy="2705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Internet</a:t>
                </a: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1708B0A3-C89B-478D-8EB8-0EB2FC6A79B4}"/>
                  </a:ext>
                </a:extLst>
              </p:cNvPr>
              <p:cNvSpPr txBox="1"/>
              <p:nvPr/>
            </p:nvSpPr>
            <p:spPr>
              <a:xfrm>
                <a:off x="5475906" y="2498566"/>
                <a:ext cx="10183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Access Point (AP)</a:t>
                </a:r>
              </a:p>
            </p:txBody>
          </p:sp>
          <p:cxnSp>
            <p:nvCxnSpPr>
              <p:cNvPr id="121" name="Straight Arrow Connector 120">
                <a:extLst>
                  <a:ext uri="{FF2B5EF4-FFF2-40B4-BE49-F238E27FC236}">
                    <a16:creationId xmlns:a16="http://schemas.microsoft.com/office/drawing/2014/main" id="{22FD9C69-6850-43B5-9CD0-A8BF8BBCC4ED}"/>
                  </a:ext>
                </a:extLst>
              </p:cNvPr>
              <p:cNvCxnSpPr/>
              <p:nvPr/>
            </p:nvCxnSpPr>
            <p:spPr>
              <a:xfrm>
                <a:off x="2427679" y="1371306"/>
                <a:ext cx="3126024" cy="0"/>
              </a:xfrm>
              <a:prstGeom prst="straightConnector1">
                <a:avLst/>
              </a:prstGeom>
              <a:noFill/>
              <a:ln w="285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ysDot"/>
                <a:tailEnd type="arrow"/>
              </a:ln>
              <a:effectLst/>
            </p:spPr>
          </p:cxnSp>
          <p:pic>
            <p:nvPicPr>
              <p:cNvPr id="122" name="Picture 10" descr="Z:\Web2.0 PNG Icons\Numbers\No1-Cyan.png">
                <a:extLst>
                  <a:ext uri="{FF2B5EF4-FFF2-40B4-BE49-F238E27FC236}">
                    <a16:creationId xmlns:a16="http://schemas.microsoft.com/office/drawing/2014/main" id="{BCD037B5-0251-474C-89E8-EAA2E3C7AF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5483" y="1217728"/>
                <a:ext cx="296095" cy="296095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23" name="Straight Arrow Connector 122">
                <a:extLst>
                  <a:ext uri="{FF2B5EF4-FFF2-40B4-BE49-F238E27FC236}">
                    <a16:creationId xmlns:a16="http://schemas.microsoft.com/office/drawing/2014/main" id="{33192CFA-22E4-4117-B16D-3E6D85F6B452}"/>
                  </a:ext>
                </a:extLst>
              </p:cNvPr>
              <p:cNvCxnSpPr/>
              <p:nvPr/>
            </p:nvCxnSpPr>
            <p:spPr>
              <a:xfrm>
                <a:off x="2427679" y="1685370"/>
                <a:ext cx="3126024" cy="10204"/>
              </a:xfrm>
              <a:prstGeom prst="straightConnector1">
                <a:avLst/>
              </a:prstGeom>
              <a:noFill/>
              <a:ln w="285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ysDot"/>
                <a:headEnd type="arrow"/>
                <a:tailEnd type="none"/>
              </a:ln>
              <a:effectLst/>
            </p:spPr>
          </p:cxnSp>
          <p:pic>
            <p:nvPicPr>
              <p:cNvPr id="124" name="Picture 11" descr="Z:\Web2.0 PNG Icons\Numbers\No2-Cyan.png">
                <a:extLst>
                  <a:ext uri="{FF2B5EF4-FFF2-40B4-BE49-F238E27FC236}">
                    <a16:creationId xmlns:a16="http://schemas.microsoft.com/office/drawing/2014/main" id="{0414ED07-B5B4-4853-A2A6-0FA72C74B0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9719" y="1552682"/>
                <a:ext cx="296095" cy="296095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25" name="Straight Arrow Connector 124">
                <a:extLst>
                  <a:ext uri="{FF2B5EF4-FFF2-40B4-BE49-F238E27FC236}">
                    <a16:creationId xmlns:a16="http://schemas.microsoft.com/office/drawing/2014/main" id="{F32B61BE-B3D0-4D63-99E2-43B9C4BEADF0}"/>
                  </a:ext>
                </a:extLst>
              </p:cNvPr>
              <p:cNvCxnSpPr/>
              <p:nvPr/>
            </p:nvCxnSpPr>
            <p:spPr>
              <a:xfrm>
                <a:off x="2427679" y="2047471"/>
                <a:ext cx="3126024" cy="0"/>
              </a:xfrm>
              <a:prstGeom prst="straightConnector1">
                <a:avLst/>
              </a:prstGeom>
              <a:noFill/>
              <a:ln w="285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ysDot"/>
                <a:tailEnd type="arrow"/>
              </a:ln>
              <a:effectLst/>
            </p:spPr>
          </p:cxnSp>
          <p:pic>
            <p:nvPicPr>
              <p:cNvPr id="126" name="Picture 12" descr="Z:\Web2.0 PNG Icons\Numbers\No3-Cyan.png">
                <a:extLst>
                  <a:ext uri="{FF2B5EF4-FFF2-40B4-BE49-F238E27FC236}">
                    <a16:creationId xmlns:a16="http://schemas.microsoft.com/office/drawing/2014/main" id="{C2394BB9-1059-455A-A162-75E5CA08EF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3197" y="1887636"/>
                <a:ext cx="296095" cy="296095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7" name="Picture 3" descr="X:\CEH v7 - Haja\Icon Shock\Vista\Communication\clouds_512.png">
                <a:extLst>
                  <a:ext uri="{FF2B5EF4-FFF2-40B4-BE49-F238E27FC236}">
                    <a16:creationId xmlns:a16="http://schemas.microsoft.com/office/drawing/2014/main" id="{CB657336-EDB6-4DF5-90D9-F3FDB8D596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duotone>
                  <a:srgbClr val="EEECE1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50935" y="1461014"/>
                <a:ext cx="1532491" cy="1532491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8" name="Picture 8" descr="E:\Icon Shock\CLEAN\Networking\router_256.png">
                <a:extLst>
                  <a:ext uri="{FF2B5EF4-FFF2-40B4-BE49-F238E27FC236}">
                    <a16:creationId xmlns:a16="http://schemas.microsoft.com/office/drawing/2014/main" id="{C35398BB-A027-4693-99BD-8CE8E0E7F8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3877" y="1864606"/>
                <a:ext cx="758894" cy="7588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29" name="Straight Arrow Connector 128">
                <a:extLst>
                  <a:ext uri="{FF2B5EF4-FFF2-40B4-BE49-F238E27FC236}">
                    <a16:creationId xmlns:a16="http://schemas.microsoft.com/office/drawing/2014/main" id="{242C21DA-F164-42A0-9257-25E751F488C4}"/>
                  </a:ext>
                </a:extLst>
              </p:cNvPr>
              <p:cNvCxnSpPr/>
              <p:nvPr/>
            </p:nvCxnSpPr>
            <p:spPr>
              <a:xfrm>
                <a:off x="2429843" y="2362782"/>
                <a:ext cx="3126024" cy="10204"/>
              </a:xfrm>
              <a:prstGeom prst="straightConnector1">
                <a:avLst/>
              </a:prstGeom>
              <a:noFill/>
              <a:ln w="285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ysDot"/>
                <a:headEnd type="arrow"/>
                <a:tailEnd type="none"/>
              </a:ln>
              <a:effectLst/>
            </p:spPr>
          </p:cxnSp>
          <p:pic>
            <p:nvPicPr>
              <p:cNvPr id="130" name="Picture 3" descr="E:\Web2.0 PNG Icons\Numbers\No4-Cyan.png">
                <a:extLst>
                  <a:ext uri="{FF2B5EF4-FFF2-40B4-BE49-F238E27FC236}">
                    <a16:creationId xmlns:a16="http://schemas.microsoft.com/office/drawing/2014/main" id="{35B34F46-B367-4578-A9A3-A88F2C6BDF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64438" y="2222589"/>
                <a:ext cx="294739" cy="294739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31" name="Straight Arrow Connector 130">
                <a:extLst>
                  <a:ext uri="{FF2B5EF4-FFF2-40B4-BE49-F238E27FC236}">
                    <a16:creationId xmlns:a16="http://schemas.microsoft.com/office/drawing/2014/main" id="{BD0C66D4-0299-4CE2-A547-B375C152D36B}"/>
                  </a:ext>
                </a:extLst>
              </p:cNvPr>
              <p:cNvCxnSpPr/>
              <p:nvPr/>
            </p:nvCxnSpPr>
            <p:spPr>
              <a:xfrm>
                <a:off x="2409071" y="2700108"/>
                <a:ext cx="3126024" cy="0"/>
              </a:xfrm>
              <a:prstGeom prst="straightConnector1">
                <a:avLst/>
              </a:prstGeom>
              <a:noFill/>
              <a:ln w="285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ysDot"/>
                <a:tailEnd type="arrow"/>
              </a:ln>
              <a:effectLst/>
            </p:spPr>
          </p:cxnSp>
          <p:pic>
            <p:nvPicPr>
              <p:cNvPr id="132" name="Picture 2" descr="E:\Web2.0 PNG Icons\Numbers\No5-Cyan.png">
                <a:extLst>
                  <a:ext uri="{FF2B5EF4-FFF2-40B4-BE49-F238E27FC236}">
                    <a16:creationId xmlns:a16="http://schemas.microsoft.com/office/drawing/2014/main" id="{EECB2235-2781-4A72-9F63-0F94E9FA2A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3197" y="2556187"/>
                <a:ext cx="294739" cy="294739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33" name="Straight Arrow Connector 132">
                <a:extLst>
                  <a:ext uri="{FF2B5EF4-FFF2-40B4-BE49-F238E27FC236}">
                    <a16:creationId xmlns:a16="http://schemas.microsoft.com/office/drawing/2014/main" id="{CD55F9E8-CAFB-4EA3-9020-A296B373EB15}"/>
                  </a:ext>
                </a:extLst>
              </p:cNvPr>
              <p:cNvCxnSpPr/>
              <p:nvPr/>
            </p:nvCxnSpPr>
            <p:spPr>
              <a:xfrm>
                <a:off x="2400413" y="3043338"/>
                <a:ext cx="3126024" cy="10204"/>
              </a:xfrm>
              <a:prstGeom prst="straightConnector1">
                <a:avLst/>
              </a:prstGeom>
              <a:noFill/>
              <a:ln w="28575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ysDot"/>
                <a:headEnd type="arrow"/>
                <a:tailEnd type="none"/>
              </a:ln>
              <a:effectLst/>
            </p:spPr>
          </p:cxnSp>
          <p:pic>
            <p:nvPicPr>
              <p:cNvPr id="134" name="Picture 2" descr="U:\Web2.0 PNG Icons\Numbers\No6-Cyan.png">
                <a:extLst>
                  <a:ext uri="{FF2B5EF4-FFF2-40B4-BE49-F238E27FC236}">
                    <a16:creationId xmlns:a16="http://schemas.microsoft.com/office/drawing/2014/main" id="{02ED5B91-F726-43A8-A7E8-00910E0173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4139" y="2889783"/>
                <a:ext cx="312252" cy="3122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0FE057A3-8642-4C01-8358-FE776D525D63}"/>
                  </a:ext>
                </a:extLst>
              </p:cNvPr>
              <p:cNvSpPr/>
              <p:nvPr/>
            </p:nvSpPr>
            <p:spPr>
              <a:xfrm>
                <a:off x="3551759" y="1151410"/>
                <a:ext cx="936475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Probe request</a:t>
                </a: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9405012A-5F7E-4304-8296-EF7F49970611}"/>
                  </a:ext>
                </a:extLst>
              </p:cNvPr>
              <p:cNvSpPr/>
              <p:nvPr/>
            </p:nvSpPr>
            <p:spPr>
              <a:xfrm>
                <a:off x="2796579" y="1471400"/>
                <a:ext cx="219162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Probe response (security parameters)</a:t>
                </a: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D4DF16D1-71B7-4338-8CE5-E47A276C57E0}"/>
                  </a:ext>
                </a:extLst>
              </p:cNvPr>
              <p:cNvSpPr/>
              <p:nvPr/>
            </p:nvSpPr>
            <p:spPr>
              <a:xfrm>
                <a:off x="3010717" y="1825275"/>
                <a:ext cx="217078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Open system authentication request</a:t>
                </a: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1DB8238E-171E-483F-AD8A-BEA5A171F5E9}"/>
                  </a:ext>
                </a:extLst>
              </p:cNvPr>
              <p:cNvSpPr/>
              <p:nvPr/>
            </p:nvSpPr>
            <p:spPr>
              <a:xfrm>
                <a:off x="2725953" y="2143537"/>
                <a:ext cx="2246128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Open system authentication response</a:t>
                </a: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7855BE05-AFFB-4D09-8632-3E9C57D62A67}"/>
                  </a:ext>
                </a:extLst>
              </p:cNvPr>
              <p:cNvSpPr/>
              <p:nvPr/>
            </p:nvSpPr>
            <p:spPr>
              <a:xfrm>
                <a:off x="2916148" y="2480221"/>
                <a:ext cx="2411238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Association request (security parameters)</a:t>
                </a: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D2AF8B33-C372-4E24-9CB2-43D47FA52CD0}"/>
                  </a:ext>
                </a:extLst>
              </p:cNvPr>
              <p:cNvSpPr/>
              <p:nvPr/>
            </p:nvSpPr>
            <p:spPr>
              <a:xfrm>
                <a:off x="3227792" y="2818375"/>
                <a:ext cx="133562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Association response </a:t>
                </a:r>
              </a:p>
            </p:txBody>
          </p:sp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FA3954E9-E8E7-4C2A-842E-89A1860D3663}"/>
                  </a:ext>
                </a:extLst>
              </p:cNvPr>
              <p:cNvGrpSpPr/>
              <p:nvPr/>
            </p:nvGrpSpPr>
            <p:grpSpPr>
              <a:xfrm>
                <a:off x="1120554" y="1556575"/>
                <a:ext cx="1318499" cy="1193685"/>
                <a:chOff x="1144465" y="1556575"/>
                <a:chExt cx="1318499" cy="1193685"/>
              </a:xfrm>
            </p:grpSpPr>
            <p:grpSp>
              <p:nvGrpSpPr>
                <p:cNvPr id="143" name="Group 142">
                  <a:extLst>
                    <a:ext uri="{FF2B5EF4-FFF2-40B4-BE49-F238E27FC236}">
                      <a16:creationId xmlns:a16="http://schemas.microsoft.com/office/drawing/2014/main" id="{6D30ADFF-EF40-45B2-82E8-8FA8F86063B4}"/>
                    </a:ext>
                  </a:extLst>
                </p:cNvPr>
                <p:cNvGrpSpPr/>
                <p:nvPr/>
              </p:nvGrpSpPr>
              <p:grpSpPr>
                <a:xfrm>
                  <a:off x="1144465" y="1737846"/>
                  <a:ext cx="1318499" cy="1012414"/>
                  <a:chOff x="-861296" y="2038118"/>
                  <a:chExt cx="1318499" cy="1012414"/>
                </a:xfrm>
              </p:grpSpPr>
              <p:pic>
                <p:nvPicPr>
                  <p:cNvPr id="145" name="Picture 144" descr="A screen shot of a computer&#10;&#10;Description automatically generated">
                    <a:extLst>
                      <a:ext uri="{FF2B5EF4-FFF2-40B4-BE49-F238E27FC236}">
                        <a16:creationId xmlns:a16="http://schemas.microsoft.com/office/drawing/2014/main" id="{5B46AD6E-4D9B-4E07-AD27-74DF801BF7C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303085" y="2172980"/>
                    <a:ext cx="760288" cy="786509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</p:spPr>
              </p:pic>
              <p:pic>
                <p:nvPicPr>
                  <p:cNvPr id="146" name="Picture 145" descr="A close up of a mask&#10;&#10;Description automatically generated">
                    <a:extLst>
                      <a:ext uri="{FF2B5EF4-FFF2-40B4-BE49-F238E27FC236}">
                        <a16:creationId xmlns:a16="http://schemas.microsoft.com/office/drawing/2014/main" id="{CF82DB64-5D06-47E1-8AE6-68942093392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861296" y="2038118"/>
                    <a:ext cx="715986" cy="1012414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44" name="Picture 143" descr="A picture containing bridge&#10;&#10;Description automatically generated">
                  <a:extLst>
                    <a:ext uri="{FF2B5EF4-FFF2-40B4-BE49-F238E27FC236}">
                      <a16:creationId xmlns:a16="http://schemas.microsoft.com/office/drawing/2014/main" id="{3024F4F9-40D9-423D-A634-FA3AECD3EC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1021"/>
                <a:stretch/>
              </p:blipFill>
              <p:spPr>
                <a:xfrm>
                  <a:off x="1839463" y="1556575"/>
                  <a:ext cx="434685" cy="357663"/>
                </a:xfrm>
                <a:prstGeom prst="rect">
                  <a:avLst/>
                </a:prstGeom>
              </p:spPr>
            </p:pic>
          </p:grpSp>
        </p:grpSp>
        <p:pic>
          <p:nvPicPr>
            <p:cNvPr id="148" name="Picture 147" descr="Icon&#10;&#10;Description automatically generated">
              <a:extLst>
                <a:ext uri="{FF2B5EF4-FFF2-40B4-BE49-F238E27FC236}">
                  <a16:creationId xmlns:a16="http://schemas.microsoft.com/office/drawing/2014/main" id="{A185A378-2FA2-4898-BCCE-2CD3BC58F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2895" y="3958989"/>
              <a:ext cx="784084" cy="7560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18763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picture containing person, person, hand&#10;&#10;Description automatically generated">
            <a:extLst>
              <a:ext uri="{FF2B5EF4-FFF2-40B4-BE49-F238E27FC236}">
                <a16:creationId xmlns:a16="http://schemas.microsoft.com/office/drawing/2014/main" id="{D8FA2CCC-1CC7-4343-B6EC-B6FF7AA8CA20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6" r="36653"/>
          <a:stretch/>
        </p:blipFill>
        <p:spPr>
          <a:xfrm>
            <a:off x="-1" y="0"/>
            <a:ext cx="3962401" cy="6549077"/>
          </a:xfr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117CA0B3-C4B8-48B0-A823-302A32452168}"/>
              </a:ext>
            </a:extLst>
          </p:cNvPr>
          <p:cNvSpPr/>
          <p:nvPr/>
        </p:nvSpPr>
        <p:spPr bwMode="auto">
          <a:xfrm rot="16200000">
            <a:off x="7386274" y="-1833926"/>
            <a:ext cx="1381852" cy="8229599"/>
          </a:xfrm>
          <a:prstGeom prst="rect">
            <a:avLst/>
          </a:prstGeom>
          <a:solidFill>
            <a:schemeClr val="tx1">
              <a:lumMod val="65000"/>
              <a:lumOff val="35000"/>
              <a:alpha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0497329-E807-49C0-8010-05CE7D2A32D9}"/>
              </a:ext>
            </a:extLst>
          </p:cNvPr>
          <p:cNvSpPr txBox="1"/>
          <p:nvPr/>
        </p:nvSpPr>
        <p:spPr>
          <a:xfrm>
            <a:off x="4114800" y="156626"/>
            <a:ext cx="7884295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Wi-Fi Authentication Methods: Shared Key Authentication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53C439-7D08-4CD0-867E-3CD972F39E24}"/>
              </a:ext>
            </a:extLst>
          </p:cNvPr>
          <p:cNvSpPr/>
          <p:nvPr/>
        </p:nvSpPr>
        <p:spPr>
          <a:xfrm>
            <a:off x="4114800" y="1773043"/>
            <a:ext cx="7943472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bg1"/>
                </a:solidFill>
              </a:rPr>
              <a:t>The station and AP use the </a:t>
            </a:r>
            <a:r>
              <a:rPr lang="en-US" sz="2000" b="1" dirty="0">
                <a:solidFill>
                  <a:srgbClr val="FFFF00"/>
                </a:solidFill>
              </a:rPr>
              <a:t>same WEP key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to provide authentication, which means that this key should be </a:t>
            </a:r>
            <a:r>
              <a:rPr lang="en-US" sz="2000" b="1" dirty="0">
                <a:solidFill>
                  <a:srgbClr val="FFFF00"/>
                </a:solidFill>
              </a:rPr>
              <a:t>enabled</a:t>
            </a:r>
            <a:r>
              <a:rPr lang="en-US" sz="2000" dirty="0">
                <a:solidFill>
                  <a:schemeClr val="bg1"/>
                </a:solidFill>
              </a:rPr>
              <a:t> and configured manually on both the </a:t>
            </a:r>
            <a:r>
              <a:rPr lang="en-US" sz="2000" b="1" dirty="0">
                <a:solidFill>
                  <a:srgbClr val="FFFF00"/>
                </a:solidFill>
              </a:rPr>
              <a:t>AP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and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rgbClr val="FFFF00"/>
                </a:solidFill>
              </a:rPr>
              <a:t>client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A5AF6F7-6C48-4D50-A723-F91F8C30254F}"/>
              </a:ext>
            </a:extLst>
          </p:cNvPr>
          <p:cNvSpPr/>
          <p:nvPr/>
        </p:nvSpPr>
        <p:spPr>
          <a:xfrm>
            <a:off x="2211422" y="3518348"/>
            <a:ext cx="9980578" cy="30364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perspectiveAbove"/>
              <a:lightRig rig="threePt" dir="t"/>
            </a:scene3d>
          </a:bodyPr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F34F3AB-9C80-4177-B22F-63C7DD2FFAA0}"/>
              </a:ext>
            </a:extLst>
          </p:cNvPr>
          <p:cNvGrpSpPr/>
          <p:nvPr/>
        </p:nvGrpSpPr>
        <p:grpSpPr>
          <a:xfrm>
            <a:off x="2404328" y="3850294"/>
            <a:ext cx="9594767" cy="2399848"/>
            <a:chOff x="1298617" y="3329772"/>
            <a:chExt cx="9594767" cy="2399848"/>
          </a:xfrm>
        </p:grpSpPr>
        <p:pic>
          <p:nvPicPr>
            <p:cNvPr id="39" name="Picture 3" descr="C:\Users\conference\Desktop\Picture1.png">
              <a:extLst>
                <a:ext uri="{FF2B5EF4-FFF2-40B4-BE49-F238E27FC236}">
                  <a16:creationId xmlns:a16="http://schemas.microsoft.com/office/drawing/2014/main" id="{EE14B01C-AC1D-41C6-AAD3-3338C8D5C63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742" b="24302"/>
            <a:stretch/>
          </p:blipFill>
          <p:spPr bwMode="auto">
            <a:xfrm>
              <a:off x="1298617" y="3329772"/>
              <a:ext cx="7913389" cy="2391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959566E-462A-487E-A835-536ED1FAC41C}"/>
                </a:ext>
              </a:extLst>
            </p:cNvPr>
            <p:cNvSpPr txBox="1"/>
            <p:nvPr/>
          </p:nvSpPr>
          <p:spPr>
            <a:xfrm>
              <a:off x="2345877" y="4973138"/>
              <a:ext cx="1286032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/>
                <a:t>Client attempting to connect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FF51D87F-BEAB-47FF-9789-C92F49FF9330}"/>
                </a:ext>
              </a:extLst>
            </p:cNvPr>
            <p:cNvCxnSpPr/>
            <p:nvPr/>
          </p:nvCxnSpPr>
          <p:spPr>
            <a:xfrm>
              <a:off x="3657354" y="3672498"/>
              <a:ext cx="3174173" cy="0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E6767248-C187-4A12-B8E8-60155E731C69}"/>
                </a:ext>
              </a:extLst>
            </p:cNvPr>
            <p:cNvCxnSpPr/>
            <p:nvPr/>
          </p:nvCxnSpPr>
          <p:spPr>
            <a:xfrm>
              <a:off x="3657354" y="4071617"/>
              <a:ext cx="3174173" cy="10361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ysDot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5FDA9D59-2B42-4B00-A8D6-E9C083F39CC9}"/>
                </a:ext>
              </a:extLst>
            </p:cNvPr>
            <p:cNvCxnSpPr/>
            <p:nvPr/>
          </p:nvCxnSpPr>
          <p:spPr>
            <a:xfrm>
              <a:off x="3657354" y="4481096"/>
              <a:ext cx="3174173" cy="0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0ED71A6-916F-4A30-9D6F-30B5FB5CDBED}"/>
                </a:ext>
              </a:extLst>
            </p:cNvPr>
            <p:cNvSpPr txBox="1"/>
            <p:nvPr/>
          </p:nvSpPr>
          <p:spPr>
            <a:xfrm>
              <a:off x="7977797" y="4800218"/>
              <a:ext cx="1394404" cy="45788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/>
                <a:t>Switch or Cable Modem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1260F9E-014E-48E3-A3B7-A7321DA1D468}"/>
                </a:ext>
              </a:extLst>
            </p:cNvPr>
            <p:cNvCxnSpPr/>
            <p:nvPr/>
          </p:nvCxnSpPr>
          <p:spPr>
            <a:xfrm>
              <a:off x="7295875" y="4668354"/>
              <a:ext cx="2388629" cy="4888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ADD5E9D-3C07-4A2C-A88D-375EBE245F02}"/>
                </a:ext>
              </a:extLst>
            </p:cNvPr>
            <p:cNvSpPr txBox="1"/>
            <p:nvPr/>
          </p:nvSpPr>
          <p:spPr>
            <a:xfrm>
              <a:off x="9763216" y="5157433"/>
              <a:ext cx="755755" cy="2747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/>
                <a:t>Internet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7072EBF-B39F-4E2C-8F1D-8AA49128CCB4}"/>
                </a:ext>
              </a:extLst>
            </p:cNvPr>
            <p:cNvSpPr txBox="1"/>
            <p:nvPr/>
          </p:nvSpPr>
          <p:spPr>
            <a:xfrm>
              <a:off x="6643972" y="4858187"/>
              <a:ext cx="1316358" cy="2747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/>
                <a:t>Access Point (AP)</a:t>
              </a:r>
            </a:p>
          </p:txBody>
        </p:sp>
        <p:pic>
          <p:nvPicPr>
            <p:cNvPr id="54" name="Picture 10" descr="Z:\Web2.0 PNG Icons\Numbers\No1-Cyan.png">
              <a:extLst>
                <a:ext uri="{FF2B5EF4-FFF2-40B4-BE49-F238E27FC236}">
                  <a16:creationId xmlns:a16="http://schemas.microsoft.com/office/drawing/2014/main" id="{7225332C-D23E-4B64-815D-5FE5D8A023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8189" y="3526927"/>
              <a:ext cx="300656" cy="300656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11" descr="Z:\Web2.0 PNG Icons\Numbers\No2-Cyan.png">
              <a:extLst>
                <a:ext uri="{FF2B5EF4-FFF2-40B4-BE49-F238E27FC236}">
                  <a16:creationId xmlns:a16="http://schemas.microsoft.com/office/drawing/2014/main" id="{1ADAC9DA-A32A-4303-A2F0-F5B204EA39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3640" y="3934410"/>
              <a:ext cx="300656" cy="300656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12" descr="Z:\Web2.0 PNG Icons\Numbers\No3-Cyan.png">
              <a:extLst>
                <a:ext uri="{FF2B5EF4-FFF2-40B4-BE49-F238E27FC236}">
                  <a16:creationId xmlns:a16="http://schemas.microsoft.com/office/drawing/2014/main" id="{DD8D70CD-2241-44A6-9845-C63D814525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8189" y="4334263"/>
              <a:ext cx="300656" cy="300656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3" descr="X:\CEH v7 - Haja\Icon Shock\Vista\Communication\clouds_512.png">
              <a:extLst>
                <a:ext uri="{FF2B5EF4-FFF2-40B4-BE49-F238E27FC236}">
                  <a16:creationId xmlns:a16="http://schemas.microsoft.com/office/drawing/2014/main" id="{771B49AC-614F-4CE1-84DF-6C781CC05A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7288" y="3855495"/>
              <a:ext cx="1556096" cy="1556096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8" descr="E:\Icon Shock\CLEAN\Networking\router_256.png">
              <a:extLst>
                <a:ext uri="{FF2B5EF4-FFF2-40B4-BE49-F238E27FC236}">
                  <a16:creationId xmlns:a16="http://schemas.microsoft.com/office/drawing/2014/main" id="{B45E204A-DA8D-4212-98D2-006092877C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9707" y="4272517"/>
              <a:ext cx="770583" cy="7705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EC03A68-5AAF-4761-ACB7-979F0341207F}"/>
                </a:ext>
              </a:extLst>
            </p:cNvPr>
            <p:cNvCxnSpPr/>
            <p:nvPr/>
          </p:nvCxnSpPr>
          <p:spPr>
            <a:xfrm>
              <a:off x="3657354" y="4880214"/>
              <a:ext cx="3174173" cy="10361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ysDot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669FBB4D-C450-4D4E-A621-BD83BC24C88A}"/>
                </a:ext>
              </a:extLst>
            </p:cNvPr>
            <p:cNvCxnSpPr/>
            <p:nvPr/>
          </p:nvCxnSpPr>
          <p:spPr>
            <a:xfrm>
              <a:off x="3657354" y="5289694"/>
              <a:ext cx="3174173" cy="0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4" name="Picture 2" descr="E:\Web2.0 PNG Icons\Numbers\No5-Cyan.png">
              <a:extLst>
                <a:ext uri="{FF2B5EF4-FFF2-40B4-BE49-F238E27FC236}">
                  <a16:creationId xmlns:a16="http://schemas.microsoft.com/office/drawing/2014/main" id="{5966685B-6D5A-4D55-A523-051C528CE9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8189" y="5144996"/>
              <a:ext cx="299279" cy="299279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3" descr="E:\Web2.0 PNG Icons\Numbers\No4-Cyan.png">
              <a:extLst>
                <a:ext uri="{FF2B5EF4-FFF2-40B4-BE49-F238E27FC236}">
                  <a16:creationId xmlns:a16="http://schemas.microsoft.com/office/drawing/2014/main" id="{382E6F59-44F4-4D10-9ECE-B0B93FA9AF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3640" y="4743666"/>
              <a:ext cx="299279" cy="299279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77CDFFB-899E-4176-B403-B4ABEFBFD4F0}"/>
                </a:ext>
              </a:extLst>
            </p:cNvPr>
            <p:cNvSpPr txBox="1"/>
            <p:nvPr/>
          </p:nvSpPr>
          <p:spPr>
            <a:xfrm>
              <a:off x="4200114" y="4116879"/>
              <a:ext cx="1935156" cy="396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00" b="1" dirty="0"/>
                <a:t>Client encrypts challenge               text and sends it back to AP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D3816B7-BF17-42CD-8A9A-6BF9744E83C1}"/>
                </a:ext>
              </a:extLst>
            </p:cNvPr>
            <p:cNvSpPr txBox="1"/>
            <p:nvPr/>
          </p:nvSpPr>
          <p:spPr>
            <a:xfrm>
              <a:off x="4487800" y="3855141"/>
              <a:ext cx="1656157" cy="24420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00" b="1" dirty="0"/>
                <a:t>AP sends challenge text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A062199-2A1A-4D98-B85F-A91AD283C306}"/>
                </a:ext>
              </a:extLst>
            </p:cNvPr>
            <p:cNvSpPr txBox="1"/>
            <p:nvPr/>
          </p:nvSpPr>
          <p:spPr>
            <a:xfrm>
              <a:off x="4235795" y="3451968"/>
              <a:ext cx="2160166" cy="24420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00" b="1" dirty="0"/>
                <a:t>Authentication request sent to AP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E07466C-63A7-4AA0-9F4A-F3486D14588D}"/>
                </a:ext>
              </a:extLst>
            </p:cNvPr>
            <p:cNvSpPr txBox="1"/>
            <p:nvPr/>
          </p:nvSpPr>
          <p:spPr>
            <a:xfrm>
              <a:off x="4386719" y="5067303"/>
              <a:ext cx="1858318" cy="24420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00" b="1" dirty="0"/>
                <a:t>Client connects to network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B8DDF84-881A-4346-ADD6-6FD9091A0DCE}"/>
                </a:ext>
              </a:extLst>
            </p:cNvPr>
            <p:cNvSpPr txBox="1"/>
            <p:nvPr/>
          </p:nvSpPr>
          <p:spPr>
            <a:xfrm>
              <a:off x="4007829" y="4526308"/>
              <a:ext cx="2331672" cy="396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00" b="1" dirty="0"/>
                <a:t>AP decrypts challenge  text, and if correct, authenticates client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91E0C1F-B3F9-40FF-B6E9-7913EE9CA680}"/>
                </a:ext>
              </a:extLst>
            </p:cNvPr>
            <p:cNvSpPr/>
            <p:nvPr/>
          </p:nvSpPr>
          <p:spPr>
            <a:xfrm>
              <a:off x="4929323" y="5421843"/>
              <a:ext cx="184731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endParaRPr lang="en-US" sz="1400" dirty="0">
                <a:solidFill>
                  <a:srgbClr val="FF0000"/>
                </a:solidFill>
              </a:endParaRP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6259B9CD-2268-4BE8-8131-2EA05849F52A}"/>
                </a:ext>
              </a:extLst>
            </p:cNvPr>
            <p:cNvGrpSpPr/>
            <p:nvPr/>
          </p:nvGrpSpPr>
          <p:grpSpPr>
            <a:xfrm>
              <a:off x="2430422" y="3715436"/>
              <a:ext cx="1264634" cy="1254307"/>
              <a:chOff x="-1143410" y="3944095"/>
              <a:chExt cx="1264634" cy="1254307"/>
            </a:xfrm>
          </p:grpSpPr>
          <p:pic>
            <p:nvPicPr>
              <p:cNvPr id="79" name="Picture 78" descr="A screen shot of a computer&#10;&#10;Description automatically generated">
                <a:extLst>
                  <a:ext uri="{FF2B5EF4-FFF2-40B4-BE49-F238E27FC236}">
                    <a16:creationId xmlns:a16="http://schemas.microsoft.com/office/drawing/2014/main" id="{9A03FE88-5011-471A-89B3-B3F2D83164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15093" y="4274965"/>
                <a:ext cx="836317" cy="865160"/>
              </a:xfrm>
              <a:prstGeom prst="rect">
                <a:avLst/>
              </a:prstGeom>
            </p:spPr>
          </p:pic>
          <p:pic>
            <p:nvPicPr>
              <p:cNvPr id="80" name="Picture 79" descr="A picture containing shirt&#10;&#10;Description automatically generated">
                <a:extLst>
                  <a:ext uri="{FF2B5EF4-FFF2-40B4-BE49-F238E27FC236}">
                    <a16:creationId xmlns:a16="http://schemas.microsoft.com/office/drawing/2014/main" id="{89D3F412-5228-42FC-AA0E-A69D98C24F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43410" y="4176390"/>
                <a:ext cx="725375" cy="1022012"/>
              </a:xfrm>
              <a:prstGeom prst="rect">
                <a:avLst/>
              </a:prstGeom>
            </p:spPr>
          </p:pic>
          <p:pic>
            <p:nvPicPr>
              <p:cNvPr id="81" name="Picture 80" descr="A picture containing bridge&#10;&#10;Description automatically generated">
                <a:extLst>
                  <a:ext uri="{FF2B5EF4-FFF2-40B4-BE49-F238E27FC236}">
                    <a16:creationId xmlns:a16="http://schemas.microsoft.com/office/drawing/2014/main" id="{02F04C4F-48E5-4C33-B0B5-006CA2A9D0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1021"/>
              <a:stretch/>
            </p:blipFill>
            <p:spPr>
              <a:xfrm>
                <a:off x="-507215" y="3944095"/>
                <a:ext cx="434685" cy="357663"/>
              </a:xfrm>
              <a:prstGeom prst="rect">
                <a:avLst/>
              </a:prstGeom>
            </p:spPr>
          </p:pic>
        </p:grpSp>
        <p:pic>
          <p:nvPicPr>
            <p:cNvPr id="83" name="Picture 82" descr="Icon&#10;&#10;Description automatically generated">
              <a:extLst>
                <a:ext uri="{FF2B5EF4-FFF2-40B4-BE49-F238E27FC236}">
                  <a16:creationId xmlns:a16="http://schemas.microsoft.com/office/drawing/2014/main" id="{75DA3B6F-8685-492F-8FB8-C02D1F495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9254" y="4122258"/>
              <a:ext cx="705795" cy="767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25719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ED586A1-F46C-46AB-9581-8597815411B7}"/>
              </a:ext>
            </a:extLst>
          </p:cNvPr>
          <p:cNvSpPr/>
          <p:nvPr/>
        </p:nvSpPr>
        <p:spPr>
          <a:xfrm>
            <a:off x="0" y="0"/>
            <a:ext cx="9144000" cy="998312"/>
          </a:xfrm>
          <a:prstGeom prst="rect">
            <a:avLst/>
          </a:prstGeom>
          <a:solidFill>
            <a:srgbClr val="B2A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670C780-6C87-4418-B375-0CE7FEBC6187}"/>
              </a:ext>
            </a:extLst>
          </p:cNvPr>
          <p:cNvSpPr txBox="1"/>
          <p:nvPr/>
        </p:nvSpPr>
        <p:spPr>
          <a:xfrm>
            <a:off x="1" y="-8675"/>
            <a:ext cx="8970362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Wi-Fi Authentication Process Using a Centralized Authentication Server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3C21BC5-BDF8-4624-B4FC-C3028F180ABE}"/>
              </a:ext>
            </a:extLst>
          </p:cNvPr>
          <p:cNvGrpSpPr/>
          <p:nvPr/>
        </p:nvGrpSpPr>
        <p:grpSpPr>
          <a:xfrm>
            <a:off x="27666" y="1057860"/>
            <a:ext cx="8942697" cy="5386013"/>
            <a:chOff x="103866" y="1057860"/>
            <a:chExt cx="8942697" cy="5386013"/>
          </a:xfrm>
        </p:grpSpPr>
        <p:pic>
          <p:nvPicPr>
            <p:cNvPr id="247" name="Picture 6" descr="E:\Web2.0 PNG Icons\Key-256.png">
              <a:extLst>
                <a:ext uri="{FF2B5EF4-FFF2-40B4-BE49-F238E27FC236}">
                  <a16:creationId xmlns:a16="http://schemas.microsoft.com/office/drawing/2014/main" id="{EC8CFDC2-E67D-4F0B-B8EF-218F381651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126886">
              <a:off x="3362358" y="6055774"/>
              <a:ext cx="362453" cy="362453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C0C724FC-0284-43C4-897E-123EA8DE853D}"/>
                </a:ext>
              </a:extLst>
            </p:cNvPr>
            <p:cNvGrpSpPr/>
            <p:nvPr/>
          </p:nvGrpSpPr>
          <p:grpSpPr>
            <a:xfrm>
              <a:off x="103866" y="1057860"/>
              <a:ext cx="3520192" cy="3514955"/>
              <a:chOff x="15546" y="790136"/>
              <a:chExt cx="2422854" cy="2419249"/>
            </a:xfrm>
          </p:grpSpPr>
          <p:sp>
            <p:nvSpPr>
              <p:cNvPr id="295" name="Oval 7">
                <a:extLst>
                  <a:ext uri="{FF2B5EF4-FFF2-40B4-BE49-F238E27FC236}">
                    <a16:creationId xmlns:a16="http://schemas.microsoft.com/office/drawing/2014/main" id="{39C12C57-17AC-44CD-B473-BD60D6E16F94}"/>
                  </a:ext>
                </a:extLst>
              </p:cNvPr>
              <p:cNvSpPr>
                <a:spLocks noChangeArrowheads="1"/>
              </p:cNvSpPr>
              <p:nvPr/>
            </p:nvSpPr>
            <p:spPr bwMode="black">
              <a:xfrm>
                <a:off x="15546" y="790136"/>
                <a:ext cx="2422854" cy="2419249"/>
              </a:xfrm>
              <a:prstGeom prst="ellipse">
                <a:avLst/>
              </a:prstGeom>
              <a:noFill/>
              <a:ln w="9525" algn="ctr">
                <a:solidFill>
                  <a:sysClr val="window" lastClr="FFFFFF">
                    <a:lumMod val="75000"/>
                    <a:alpha val="49000"/>
                  </a:sys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>
                        <a:alpha val="5000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C0C0C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6" name="Oval 8">
                <a:extLst>
                  <a:ext uri="{FF2B5EF4-FFF2-40B4-BE49-F238E27FC236}">
                    <a16:creationId xmlns:a16="http://schemas.microsoft.com/office/drawing/2014/main" id="{8AA73E86-3750-4F51-8681-FF24D2CC0706}"/>
                  </a:ext>
                </a:extLst>
              </p:cNvPr>
              <p:cNvSpPr>
                <a:spLocks noChangeArrowheads="1"/>
              </p:cNvSpPr>
              <p:nvPr/>
            </p:nvSpPr>
            <p:spPr bwMode="black">
              <a:xfrm>
                <a:off x="174661" y="949014"/>
                <a:ext cx="2104624" cy="2101493"/>
              </a:xfrm>
              <a:prstGeom prst="ellipse">
                <a:avLst/>
              </a:prstGeom>
              <a:noFill/>
              <a:ln w="9525" algn="ctr">
                <a:solidFill>
                  <a:sysClr val="window" lastClr="FFFFFF">
                    <a:lumMod val="75000"/>
                    <a:alpha val="49000"/>
                  </a:sys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>
                        <a:alpha val="5000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C0C0C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7" name="Oval 9">
                <a:extLst>
                  <a:ext uri="{FF2B5EF4-FFF2-40B4-BE49-F238E27FC236}">
                    <a16:creationId xmlns:a16="http://schemas.microsoft.com/office/drawing/2014/main" id="{CB863C33-CEBF-4C1D-AE0D-F9360F3DB401}"/>
                  </a:ext>
                </a:extLst>
              </p:cNvPr>
              <p:cNvSpPr>
                <a:spLocks noChangeArrowheads="1"/>
              </p:cNvSpPr>
              <p:nvPr/>
            </p:nvSpPr>
            <p:spPr bwMode="black">
              <a:xfrm>
                <a:off x="342017" y="1116120"/>
                <a:ext cx="1769913" cy="1767280"/>
              </a:xfrm>
              <a:prstGeom prst="ellipse">
                <a:avLst/>
              </a:prstGeom>
              <a:noFill/>
              <a:ln w="9525" algn="ctr">
                <a:solidFill>
                  <a:sysClr val="window" lastClr="FFFFFF">
                    <a:lumMod val="75000"/>
                    <a:alpha val="49000"/>
                  </a:sys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>
                        <a:alpha val="5000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C0C0C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8" name="Oval 10">
                <a:extLst>
                  <a:ext uri="{FF2B5EF4-FFF2-40B4-BE49-F238E27FC236}">
                    <a16:creationId xmlns:a16="http://schemas.microsoft.com/office/drawing/2014/main" id="{C29067E6-A47D-4CEF-B12F-509FAD9F554F}"/>
                  </a:ext>
                </a:extLst>
              </p:cNvPr>
              <p:cNvSpPr>
                <a:spLocks noChangeArrowheads="1"/>
              </p:cNvSpPr>
              <p:nvPr/>
            </p:nvSpPr>
            <p:spPr bwMode="black">
              <a:xfrm>
                <a:off x="509372" y="1283227"/>
                <a:ext cx="1435202" cy="1433066"/>
              </a:xfrm>
              <a:prstGeom prst="ellipse">
                <a:avLst/>
              </a:prstGeom>
              <a:noFill/>
              <a:ln w="9525" algn="ctr">
                <a:solidFill>
                  <a:sysClr val="window" lastClr="FFFFFF">
                    <a:lumMod val="75000"/>
                    <a:alpha val="49000"/>
                  </a:sys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>
                        <a:alpha val="5000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C0C0C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9" name="Oval 11">
                <a:extLst>
                  <a:ext uri="{FF2B5EF4-FFF2-40B4-BE49-F238E27FC236}">
                    <a16:creationId xmlns:a16="http://schemas.microsoft.com/office/drawing/2014/main" id="{6F965FDC-19C4-48B9-8A21-98C370E89153}"/>
                  </a:ext>
                </a:extLst>
              </p:cNvPr>
              <p:cNvSpPr>
                <a:spLocks noChangeArrowheads="1"/>
              </p:cNvSpPr>
              <p:nvPr/>
            </p:nvSpPr>
            <p:spPr bwMode="black">
              <a:xfrm>
                <a:off x="676728" y="1450334"/>
                <a:ext cx="1100490" cy="1098853"/>
              </a:xfrm>
              <a:prstGeom prst="ellipse">
                <a:avLst/>
              </a:prstGeom>
              <a:noFill/>
              <a:ln w="9525" algn="ctr">
                <a:solidFill>
                  <a:sysClr val="window" lastClr="FFFFFF">
                    <a:lumMod val="75000"/>
                    <a:alpha val="49000"/>
                  </a:sys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>
                        <a:alpha val="5000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C0C0C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0" name="Oval 299">
                <a:extLst>
                  <a:ext uri="{FF2B5EF4-FFF2-40B4-BE49-F238E27FC236}">
                    <a16:creationId xmlns:a16="http://schemas.microsoft.com/office/drawing/2014/main" id="{D9589797-8108-4CDF-9B37-1CC92A10FC8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black">
              <a:xfrm>
                <a:off x="860668" y="1634000"/>
                <a:ext cx="732610" cy="731520"/>
              </a:xfrm>
              <a:prstGeom prst="ellipse">
                <a:avLst/>
              </a:prstGeom>
              <a:noFill/>
              <a:ln w="9525" algn="ctr">
                <a:solidFill>
                  <a:sysClr val="window" lastClr="FFFFFF">
                    <a:lumMod val="75000"/>
                    <a:alpha val="49000"/>
                  </a:sys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>
                        <a:alpha val="5000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C0C0C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1" name="Oval 10">
                <a:extLst>
                  <a:ext uri="{FF2B5EF4-FFF2-40B4-BE49-F238E27FC236}">
                    <a16:creationId xmlns:a16="http://schemas.microsoft.com/office/drawing/2014/main" id="{3AF4FA42-28DA-40B5-912D-824A0604F60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black">
              <a:xfrm>
                <a:off x="1043821" y="1816880"/>
                <a:ext cx="366305" cy="365760"/>
              </a:xfrm>
              <a:prstGeom prst="ellipse">
                <a:avLst/>
              </a:prstGeom>
              <a:noFill/>
              <a:ln w="9525" algn="ctr">
                <a:solidFill>
                  <a:sysClr val="window" lastClr="FFFFFF">
                    <a:lumMod val="75000"/>
                    <a:alpha val="49000"/>
                  </a:sys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>
                        <a:alpha val="5000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C0C0C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3B04EAAF-44A5-4544-A0EB-35CF64920E1C}"/>
                </a:ext>
              </a:extLst>
            </p:cNvPr>
            <p:cNvGrpSpPr/>
            <p:nvPr/>
          </p:nvGrpSpPr>
          <p:grpSpPr>
            <a:xfrm>
              <a:off x="3469982" y="1057860"/>
              <a:ext cx="3520192" cy="3514955"/>
              <a:chOff x="15546" y="790136"/>
              <a:chExt cx="2422854" cy="2419249"/>
            </a:xfrm>
          </p:grpSpPr>
          <p:sp>
            <p:nvSpPr>
              <p:cNvPr id="288" name="Oval 7">
                <a:extLst>
                  <a:ext uri="{FF2B5EF4-FFF2-40B4-BE49-F238E27FC236}">
                    <a16:creationId xmlns:a16="http://schemas.microsoft.com/office/drawing/2014/main" id="{C0E5B933-F2FC-4E9A-B3D1-3985395957B3}"/>
                  </a:ext>
                </a:extLst>
              </p:cNvPr>
              <p:cNvSpPr>
                <a:spLocks noChangeArrowheads="1"/>
              </p:cNvSpPr>
              <p:nvPr/>
            </p:nvSpPr>
            <p:spPr bwMode="black">
              <a:xfrm>
                <a:off x="15546" y="790136"/>
                <a:ext cx="2422854" cy="2419249"/>
              </a:xfrm>
              <a:prstGeom prst="ellipse">
                <a:avLst/>
              </a:prstGeom>
              <a:noFill/>
              <a:ln w="9525" algn="ctr">
                <a:solidFill>
                  <a:sysClr val="window" lastClr="FFFFFF">
                    <a:lumMod val="75000"/>
                    <a:alpha val="49000"/>
                  </a:sys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>
                        <a:alpha val="5000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C0C0C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9" name="Oval 8">
                <a:extLst>
                  <a:ext uri="{FF2B5EF4-FFF2-40B4-BE49-F238E27FC236}">
                    <a16:creationId xmlns:a16="http://schemas.microsoft.com/office/drawing/2014/main" id="{CFDA8347-DF17-4D38-ACEC-94B495E850ED}"/>
                  </a:ext>
                </a:extLst>
              </p:cNvPr>
              <p:cNvSpPr>
                <a:spLocks noChangeArrowheads="1"/>
              </p:cNvSpPr>
              <p:nvPr/>
            </p:nvSpPr>
            <p:spPr bwMode="black">
              <a:xfrm>
                <a:off x="174661" y="949014"/>
                <a:ext cx="2104624" cy="2101493"/>
              </a:xfrm>
              <a:prstGeom prst="ellipse">
                <a:avLst/>
              </a:prstGeom>
              <a:noFill/>
              <a:ln w="9525" algn="ctr">
                <a:solidFill>
                  <a:sysClr val="window" lastClr="FFFFFF">
                    <a:lumMod val="75000"/>
                    <a:alpha val="49000"/>
                  </a:sys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>
                        <a:alpha val="5000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C0C0C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0" name="Oval 9">
                <a:extLst>
                  <a:ext uri="{FF2B5EF4-FFF2-40B4-BE49-F238E27FC236}">
                    <a16:creationId xmlns:a16="http://schemas.microsoft.com/office/drawing/2014/main" id="{13F12338-7036-451C-BB12-3964A065E3E6}"/>
                  </a:ext>
                </a:extLst>
              </p:cNvPr>
              <p:cNvSpPr>
                <a:spLocks noChangeArrowheads="1"/>
              </p:cNvSpPr>
              <p:nvPr/>
            </p:nvSpPr>
            <p:spPr bwMode="black">
              <a:xfrm>
                <a:off x="342017" y="1116120"/>
                <a:ext cx="1769913" cy="1767280"/>
              </a:xfrm>
              <a:prstGeom prst="ellipse">
                <a:avLst/>
              </a:prstGeom>
              <a:noFill/>
              <a:ln w="9525" algn="ctr">
                <a:solidFill>
                  <a:sysClr val="window" lastClr="FFFFFF">
                    <a:lumMod val="75000"/>
                    <a:alpha val="49000"/>
                  </a:sys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>
                        <a:alpha val="5000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C0C0C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1" name="Oval 10">
                <a:extLst>
                  <a:ext uri="{FF2B5EF4-FFF2-40B4-BE49-F238E27FC236}">
                    <a16:creationId xmlns:a16="http://schemas.microsoft.com/office/drawing/2014/main" id="{B15581F8-FC47-4AAE-9CB8-86FBEEBD68E9}"/>
                  </a:ext>
                </a:extLst>
              </p:cNvPr>
              <p:cNvSpPr>
                <a:spLocks noChangeArrowheads="1"/>
              </p:cNvSpPr>
              <p:nvPr/>
            </p:nvSpPr>
            <p:spPr bwMode="black">
              <a:xfrm>
                <a:off x="509372" y="1283227"/>
                <a:ext cx="1435202" cy="1433066"/>
              </a:xfrm>
              <a:prstGeom prst="ellipse">
                <a:avLst/>
              </a:prstGeom>
              <a:noFill/>
              <a:ln w="9525" algn="ctr">
                <a:solidFill>
                  <a:sysClr val="window" lastClr="FFFFFF">
                    <a:lumMod val="75000"/>
                    <a:alpha val="49000"/>
                  </a:sys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>
                        <a:alpha val="5000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C0C0C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2" name="Oval 11">
                <a:extLst>
                  <a:ext uri="{FF2B5EF4-FFF2-40B4-BE49-F238E27FC236}">
                    <a16:creationId xmlns:a16="http://schemas.microsoft.com/office/drawing/2014/main" id="{7C66C06C-3538-41A6-AD9C-17319815B257}"/>
                  </a:ext>
                </a:extLst>
              </p:cNvPr>
              <p:cNvSpPr>
                <a:spLocks noChangeArrowheads="1"/>
              </p:cNvSpPr>
              <p:nvPr/>
            </p:nvSpPr>
            <p:spPr bwMode="black">
              <a:xfrm>
                <a:off x="676728" y="1450334"/>
                <a:ext cx="1100490" cy="1098853"/>
              </a:xfrm>
              <a:prstGeom prst="ellipse">
                <a:avLst/>
              </a:prstGeom>
              <a:noFill/>
              <a:ln w="9525" algn="ctr">
                <a:solidFill>
                  <a:sysClr val="window" lastClr="FFFFFF">
                    <a:lumMod val="75000"/>
                    <a:alpha val="49000"/>
                  </a:sys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>
                        <a:alpha val="5000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C0C0C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3" name="Oval 10">
                <a:extLst>
                  <a:ext uri="{FF2B5EF4-FFF2-40B4-BE49-F238E27FC236}">
                    <a16:creationId xmlns:a16="http://schemas.microsoft.com/office/drawing/2014/main" id="{D29F89E0-2977-44D8-B9C1-19BDA29F96C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black">
              <a:xfrm>
                <a:off x="860668" y="1634000"/>
                <a:ext cx="732610" cy="731520"/>
              </a:xfrm>
              <a:prstGeom prst="ellipse">
                <a:avLst/>
              </a:prstGeom>
              <a:noFill/>
              <a:ln w="9525" algn="ctr">
                <a:solidFill>
                  <a:sysClr val="window" lastClr="FFFFFF">
                    <a:lumMod val="75000"/>
                    <a:alpha val="49000"/>
                  </a:sys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>
                        <a:alpha val="5000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C0C0C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4" name="Oval 10">
                <a:extLst>
                  <a:ext uri="{FF2B5EF4-FFF2-40B4-BE49-F238E27FC236}">
                    <a16:creationId xmlns:a16="http://schemas.microsoft.com/office/drawing/2014/main" id="{672F2A46-1DD6-4E5C-BF29-31CB6F9EC6A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black">
              <a:xfrm>
                <a:off x="1043821" y="1816880"/>
                <a:ext cx="366305" cy="365760"/>
              </a:xfrm>
              <a:prstGeom prst="ellipse">
                <a:avLst/>
              </a:prstGeom>
              <a:noFill/>
              <a:ln w="9525" algn="ctr">
                <a:solidFill>
                  <a:sysClr val="window" lastClr="FFFFFF">
                    <a:lumMod val="75000"/>
                    <a:alpha val="49000"/>
                  </a:sys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>
                        <a:alpha val="5000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7961" dir="2700000" algn="ctr" rotWithShape="0">
                        <a:srgbClr val="C0C0C0">
                          <a:gamma/>
                          <a:shade val="60000"/>
                          <a:invGamma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A50C3641-B6E4-47F3-A970-07C5CA48C41A}"/>
                </a:ext>
              </a:extLst>
            </p:cNvPr>
            <p:cNvCxnSpPr/>
            <p:nvPr/>
          </p:nvCxnSpPr>
          <p:spPr>
            <a:xfrm>
              <a:off x="1841897" y="3036188"/>
              <a:ext cx="0" cy="3152523"/>
            </a:xfrm>
            <a:prstGeom prst="line">
              <a:avLst/>
            </a:prstGeom>
            <a:noFill/>
            <a:ln w="28575" cap="flat" cmpd="sng" algn="ctr">
              <a:solidFill>
                <a:srgbClr val="C00000"/>
              </a:solidFill>
              <a:prstDash val="sysDot"/>
            </a:ln>
            <a:effectLst/>
          </p:spPr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C24020D3-199A-4EED-B7B8-B67A00838066}"/>
                </a:ext>
              </a:extLst>
            </p:cNvPr>
            <p:cNvCxnSpPr/>
            <p:nvPr/>
          </p:nvCxnSpPr>
          <p:spPr>
            <a:xfrm>
              <a:off x="8631665" y="3036188"/>
              <a:ext cx="0" cy="3186171"/>
            </a:xfrm>
            <a:prstGeom prst="line">
              <a:avLst/>
            </a:prstGeom>
            <a:noFill/>
            <a:ln w="28575" cap="flat" cmpd="sng" algn="ctr">
              <a:solidFill>
                <a:srgbClr val="C00000"/>
              </a:solidFill>
              <a:prstDash val="sysDot"/>
            </a:ln>
            <a:effectLst/>
          </p:spPr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199B8FF3-3CE1-492F-AF17-1F15860190CD}"/>
                </a:ext>
              </a:extLst>
            </p:cNvPr>
            <p:cNvCxnSpPr/>
            <p:nvPr/>
          </p:nvCxnSpPr>
          <p:spPr>
            <a:xfrm flipH="1">
              <a:off x="5238536" y="3036188"/>
              <a:ext cx="0" cy="3182112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ysDot"/>
            </a:ln>
            <a:effectLst/>
          </p:spPr>
        </p:cxnSp>
        <p:cxnSp>
          <p:nvCxnSpPr>
            <p:cNvPr id="254" name="Straight Arrow Connector 253">
              <a:extLst>
                <a:ext uri="{FF2B5EF4-FFF2-40B4-BE49-F238E27FC236}">
                  <a16:creationId xmlns:a16="http://schemas.microsoft.com/office/drawing/2014/main" id="{08C5195A-94E6-4808-96CE-A6E6F4C234D8}"/>
                </a:ext>
              </a:extLst>
            </p:cNvPr>
            <p:cNvCxnSpPr/>
            <p:nvPr/>
          </p:nvCxnSpPr>
          <p:spPr>
            <a:xfrm>
              <a:off x="1867623" y="3313831"/>
              <a:ext cx="3364992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ysDot"/>
              <a:tailEnd type="arrow"/>
            </a:ln>
            <a:effectLst/>
          </p:spPr>
        </p:cxnSp>
        <p:cxnSp>
          <p:nvCxnSpPr>
            <p:cNvPr id="255" name="Straight Arrow Connector 254">
              <a:extLst>
                <a:ext uri="{FF2B5EF4-FFF2-40B4-BE49-F238E27FC236}">
                  <a16:creationId xmlns:a16="http://schemas.microsoft.com/office/drawing/2014/main" id="{E5238967-F33A-4BAF-9C38-031DF0432E70}"/>
                </a:ext>
              </a:extLst>
            </p:cNvPr>
            <p:cNvCxnSpPr/>
            <p:nvPr/>
          </p:nvCxnSpPr>
          <p:spPr>
            <a:xfrm flipV="1">
              <a:off x="1853666" y="3860219"/>
              <a:ext cx="3383280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ysDot"/>
              <a:headEnd type="arrow"/>
              <a:tailEnd type="none"/>
            </a:ln>
            <a:effectLst/>
          </p:spPr>
        </p:cxnSp>
        <p:cxnSp>
          <p:nvCxnSpPr>
            <p:cNvPr id="256" name="Straight Arrow Connector 255">
              <a:extLst>
                <a:ext uri="{FF2B5EF4-FFF2-40B4-BE49-F238E27FC236}">
                  <a16:creationId xmlns:a16="http://schemas.microsoft.com/office/drawing/2014/main" id="{55E4C357-8DA7-43B0-BAD3-D1DAEA34EF85}"/>
                </a:ext>
              </a:extLst>
            </p:cNvPr>
            <p:cNvCxnSpPr/>
            <p:nvPr/>
          </p:nvCxnSpPr>
          <p:spPr>
            <a:xfrm>
              <a:off x="1863605" y="4406607"/>
              <a:ext cx="3364992" cy="2857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ysDot"/>
              <a:tailEnd type="arrow"/>
            </a:ln>
            <a:effectLst/>
          </p:spPr>
        </p:cxnSp>
        <p:cxnSp>
          <p:nvCxnSpPr>
            <p:cNvPr id="257" name="Straight Arrow Connector 256">
              <a:extLst>
                <a:ext uri="{FF2B5EF4-FFF2-40B4-BE49-F238E27FC236}">
                  <a16:creationId xmlns:a16="http://schemas.microsoft.com/office/drawing/2014/main" id="{7643A37F-3571-488B-BF05-C3AFEEB0915E}"/>
                </a:ext>
              </a:extLst>
            </p:cNvPr>
            <p:cNvCxnSpPr/>
            <p:nvPr/>
          </p:nvCxnSpPr>
          <p:spPr>
            <a:xfrm>
              <a:off x="5253985" y="4410194"/>
              <a:ext cx="3343896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ysDot"/>
              <a:tailEnd type="arrow"/>
            </a:ln>
            <a:effectLst/>
          </p:spPr>
        </p:cxnSp>
        <p:cxnSp>
          <p:nvCxnSpPr>
            <p:cNvPr id="258" name="Straight Arrow Connector 257">
              <a:extLst>
                <a:ext uri="{FF2B5EF4-FFF2-40B4-BE49-F238E27FC236}">
                  <a16:creationId xmlns:a16="http://schemas.microsoft.com/office/drawing/2014/main" id="{D4DEDAB8-321C-4F36-B0F7-F88645297875}"/>
                </a:ext>
              </a:extLst>
            </p:cNvPr>
            <p:cNvCxnSpPr/>
            <p:nvPr/>
          </p:nvCxnSpPr>
          <p:spPr>
            <a:xfrm>
              <a:off x="1871211" y="4955852"/>
              <a:ext cx="6718250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ysDot"/>
              <a:headEnd type="arrow" w="med" len="med"/>
              <a:tailEnd type="none" w="med" len="med"/>
            </a:ln>
            <a:effectLst/>
          </p:spPr>
        </p:cxnSp>
        <p:cxnSp>
          <p:nvCxnSpPr>
            <p:cNvPr id="259" name="Straight Arrow Connector 258">
              <a:extLst>
                <a:ext uri="{FF2B5EF4-FFF2-40B4-BE49-F238E27FC236}">
                  <a16:creationId xmlns:a16="http://schemas.microsoft.com/office/drawing/2014/main" id="{D66CEC88-872D-4D54-B0DA-8240603CFF1E}"/>
                </a:ext>
              </a:extLst>
            </p:cNvPr>
            <p:cNvCxnSpPr/>
            <p:nvPr/>
          </p:nvCxnSpPr>
          <p:spPr>
            <a:xfrm>
              <a:off x="1872231" y="5502240"/>
              <a:ext cx="6739128" cy="3904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ysDot"/>
              <a:headEnd type="none" w="med" len="med"/>
              <a:tailEnd type="arrow" w="med" len="med"/>
            </a:ln>
            <a:effectLst/>
          </p:spPr>
        </p:cxnSp>
        <p:cxnSp>
          <p:nvCxnSpPr>
            <p:cNvPr id="260" name="Straight Arrow Connector 259">
              <a:extLst>
                <a:ext uri="{FF2B5EF4-FFF2-40B4-BE49-F238E27FC236}">
                  <a16:creationId xmlns:a16="http://schemas.microsoft.com/office/drawing/2014/main" id="{5D41B6CD-FD96-4EA6-AC63-1BDA9A587ACF}"/>
                </a:ext>
              </a:extLst>
            </p:cNvPr>
            <p:cNvCxnSpPr/>
            <p:nvPr/>
          </p:nvCxnSpPr>
          <p:spPr>
            <a:xfrm>
              <a:off x="5270845" y="6049776"/>
              <a:ext cx="3341104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ysDot"/>
              <a:headEnd type="arrow"/>
              <a:tailEnd type="none"/>
            </a:ln>
            <a:effectLst/>
          </p:spPr>
        </p:cxn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9189B9B4-9010-40D8-A97A-C33134AF624E}"/>
                </a:ext>
              </a:extLst>
            </p:cNvPr>
            <p:cNvSpPr/>
            <p:nvPr/>
          </p:nvSpPr>
          <p:spPr>
            <a:xfrm>
              <a:off x="1185722" y="3093994"/>
              <a:ext cx="61581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Client</a:t>
              </a:r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5E2ACA0C-8CCA-4219-8694-F7B404479C5D}"/>
                </a:ext>
              </a:extLst>
            </p:cNvPr>
            <p:cNvSpPr/>
            <p:nvPr/>
          </p:nvSpPr>
          <p:spPr>
            <a:xfrm>
              <a:off x="1990024" y="3642345"/>
              <a:ext cx="276807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AP sends an EAP-Request to determine identity</a:t>
              </a: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EAC542BF-93EB-4CC3-85B6-1348AECD8165}"/>
                </a:ext>
              </a:extLst>
            </p:cNvPr>
            <p:cNvSpPr/>
            <p:nvPr/>
          </p:nvSpPr>
          <p:spPr>
            <a:xfrm>
              <a:off x="2749258" y="3088401"/>
              <a:ext cx="160172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Client requests connection</a:t>
              </a:r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E7FEC403-01C9-4ACC-A7C8-8036CDC968E3}"/>
                </a:ext>
              </a:extLst>
            </p:cNvPr>
            <p:cNvSpPr/>
            <p:nvPr/>
          </p:nvSpPr>
          <p:spPr>
            <a:xfrm>
              <a:off x="2718802" y="4174795"/>
              <a:ext cx="166263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EAP-Response with identity</a:t>
              </a:r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8034886A-90D6-4CD4-A6EC-92629429E312}"/>
                </a:ext>
              </a:extLst>
            </p:cNvPr>
            <p:cNvSpPr/>
            <p:nvPr/>
          </p:nvSpPr>
          <p:spPr>
            <a:xfrm>
              <a:off x="5311165" y="2987356"/>
              <a:ext cx="134631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Access Point</a:t>
              </a:r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D92A407A-3681-434D-BFEF-09871B19D67B}"/>
                </a:ext>
              </a:extLst>
            </p:cNvPr>
            <p:cNvSpPr/>
            <p:nvPr/>
          </p:nvSpPr>
          <p:spPr>
            <a:xfrm>
              <a:off x="7749266" y="3038178"/>
              <a:ext cx="86770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RADIUS Server</a:t>
              </a:r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EFB2EF1E-8632-4216-AD12-ECA911CF07E7}"/>
                </a:ext>
              </a:extLst>
            </p:cNvPr>
            <p:cNvSpPr/>
            <p:nvPr/>
          </p:nvSpPr>
          <p:spPr>
            <a:xfrm>
              <a:off x="5848987" y="4030791"/>
              <a:ext cx="246674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Forwards the identity to the                RADIUS server using the uncontrolled port</a:t>
              </a:r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15AD8044-082F-4DAA-A48E-99F630CF16CF}"/>
                </a:ext>
              </a:extLst>
            </p:cNvPr>
            <p:cNvSpPr/>
            <p:nvPr/>
          </p:nvSpPr>
          <p:spPr>
            <a:xfrm>
              <a:off x="5215268" y="4580840"/>
              <a:ext cx="294592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7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Sends a request to the wireless client via the AP specifying the authentication mechanism to be used </a:t>
              </a:r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FE3FDFC2-04F1-44ED-B5C1-9CC0C9473908}"/>
                </a:ext>
              </a:extLst>
            </p:cNvPr>
            <p:cNvSpPr/>
            <p:nvPr/>
          </p:nvSpPr>
          <p:spPr>
            <a:xfrm>
              <a:off x="2502510" y="5139490"/>
              <a:ext cx="252824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8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The wireless client responds to the      RADIUS server with its credentials via the AP</a:t>
              </a:r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6679715E-05B0-4C93-BE01-C38AB61982AE}"/>
                </a:ext>
              </a:extLst>
            </p:cNvPr>
            <p:cNvSpPr/>
            <p:nvPr/>
          </p:nvSpPr>
          <p:spPr>
            <a:xfrm>
              <a:off x="5514066" y="5668981"/>
              <a:ext cx="265027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Sends an encrypted authentication                  key to the AP if the credentials are acceptable</a:t>
              </a:r>
            </a:p>
          </p:txBody>
        </p:sp>
        <p:cxnSp>
          <p:nvCxnSpPr>
            <p:cNvPr id="271" name="Straight Arrow Connector 270">
              <a:extLst>
                <a:ext uri="{FF2B5EF4-FFF2-40B4-BE49-F238E27FC236}">
                  <a16:creationId xmlns:a16="http://schemas.microsoft.com/office/drawing/2014/main" id="{C3D90FDA-D4DA-44B4-A8E3-9D24E884C716}"/>
                </a:ext>
              </a:extLst>
            </p:cNvPr>
            <p:cNvCxnSpPr/>
            <p:nvPr/>
          </p:nvCxnSpPr>
          <p:spPr>
            <a:xfrm>
              <a:off x="1873032" y="6052533"/>
              <a:ext cx="3341104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ysDot"/>
              <a:headEnd type="arrow"/>
              <a:tailEnd type="none"/>
            </a:ln>
            <a:effectLst/>
          </p:spPr>
        </p:cxn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4CBFB55F-02CA-433C-A46B-C92AE71CD3E2}"/>
                </a:ext>
              </a:extLst>
            </p:cNvPr>
            <p:cNvSpPr/>
            <p:nvPr/>
          </p:nvSpPr>
          <p:spPr>
            <a:xfrm>
              <a:off x="2055746" y="5681621"/>
              <a:ext cx="2691719" cy="3939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8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Sends a multicast/global authentication key encrypted with a per-station unicast session key</a:t>
              </a:r>
            </a:p>
          </p:txBody>
        </p:sp>
        <p:pic>
          <p:nvPicPr>
            <p:cNvPr id="273" name="Picture 2" descr="Z:\Web2.0 PNG Icons\ONE.png">
              <a:extLst>
                <a:ext uri="{FF2B5EF4-FFF2-40B4-BE49-F238E27FC236}">
                  <a16:creationId xmlns:a16="http://schemas.microsoft.com/office/drawing/2014/main" id="{397FCBCD-8F7C-4DA4-B664-BE25DB67FB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0023" y="3156057"/>
              <a:ext cx="320040" cy="320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4" name="Picture 3" descr="Z:\Web2.0 PNG Icons\TWO.png">
              <a:extLst>
                <a:ext uri="{FF2B5EF4-FFF2-40B4-BE49-F238E27FC236}">
                  <a16:creationId xmlns:a16="http://schemas.microsoft.com/office/drawing/2014/main" id="{E8742A3D-DF1D-4205-84C9-181B8DFA73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8099" y="3692891"/>
              <a:ext cx="320040" cy="320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5" name="Picture 4" descr="Z:\Web2.0 PNG Icons\THREE.png">
              <a:extLst>
                <a:ext uri="{FF2B5EF4-FFF2-40B4-BE49-F238E27FC236}">
                  <a16:creationId xmlns:a16="http://schemas.microsoft.com/office/drawing/2014/main" id="{37BDE41F-28A0-4BC9-9900-69D003455F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0023" y="4242743"/>
              <a:ext cx="320040" cy="320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6" name="Picture 5" descr="Z:\Web2.0 PNG Icons\FOUR.png">
              <a:extLst>
                <a:ext uri="{FF2B5EF4-FFF2-40B4-BE49-F238E27FC236}">
                  <a16:creationId xmlns:a16="http://schemas.microsoft.com/office/drawing/2014/main" id="{B708FC92-D044-4BBE-A30E-C961F391F8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8182" y="4252315"/>
              <a:ext cx="320040" cy="320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7" name="Picture 6" descr="Z:\Web2.0 PNG Icons\FIVE.png">
              <a:extLst>
                <a:ext uri="{FF2B5EF4-FFF2-40B4-BE49-F238E27FC236}">
                  <a16:creationId xmlns:a16="http://schemas.microsoft.com/office/drawing/2014/main" id="{31DCB181-4E05-46D0-A296-302A73DA90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5714" y="4787392"/>
              <a:ext cx="320040" cy="320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8" name="Picture 7" descr="Z:\Web2.0 PNG Icons\SIX.png">
              <a:extLst>
                <a:ext uri="{FF2B5EF4-FFF2-40B4-BE49-F238E27FC236}">
                  <a16:creationId xmlns:a16="http://schemas.microsoft.com/office/drawing/2014/main" id="{C656910A-7244-47B2-9DFD-2A2C19E049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0023" y="5339529"/>
              <a:ext cx="320040" cy="320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9" name="Picture 3" descr="E:\Web2.0 PNG Icons\SEVEN.png">
              <a:extLst>
                <a:ext uri="{FF2B5EF4-FFF2-40B4-BE49-F238E27FC236}">
                  <a16:creationId xmlns:a16="http://schemas.microsoft.com/office/drawing/2014/main" id="{7C7980A1-2F73-4802-9764-1CFA93D227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5714" y="5884784"/>
              <a:ext cx="320040" cy="320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0" name="Picture 4" descr="E:\Web2.0 PNG Icons\EIGHT.png">
              <a:extLst>
                <a:ext uri="{FF2B5EF4-FFF2-40B4-BE49-F238E27FC236}">
                  <a16:creationId xmlns:a16="http://schemas.microsoft.com/office/drawing/2014/main" id="{85807FC3-68FF-4148-AD4B-26402148E3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8099" y="5891007"/>
              <a:ext cx="320040" cy="320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1" name="Picture 5" descr="E:\Web2.0 PNG Icons\key-w.png">
              <a:extLst>
                <a:ext uri="{FF2B5EF4-FFF2-40B4-BE49-F238E27FC236}">
                  <a16:creationId xmlns:a16="http://schemas.microsoft.com/office/drawing/2014/main" id="{B7E09239-856F-4ADB-ACC9-602D34F2CC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2950" y="6093360"/>
              <a:ext cx="376894" cy="350513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D562F1DF-0764-4EA1-84A6-749925D961DD}"/>
                </a:ext>
              </a:extLst>
            </p:cNvPr>
            <p:cNvGrpSpPr/>
            <p:nvPr/>
          </p:nvGrpSpPr>
          <p:grpSpPr>
            <a:xfrm>
              <a:off x="8203791" y="2196233"/>
              <a:ext cx="842772" cy="812668"/>
              <a:chOff x="10856516" y="3685835"/>
              <a:chExt cx="842772" cy="812668"/>
            </a:xfrm>
          </p:grpSpPr>
          <p:pic>
            <p:nvPicPr>
              <p:cNvPr id="286" name="Picture 285" descr="A picture containing drawing&#10;&#10;Description automatically generated">
                <a:extLst>
                  <a:ext uri="{FF2B5EF4-FFF2-40B4-BE49-F238E27FC236}">
                    <a16:creationId xmlns:a16="http://schemas.microsoft.com/office/drawing/2014/main" id="{6E1E8177-4C23-4A7C-94CD-646FDCC363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10803843" y="3738508"/>
                <a:ext cx="812668" cy="707322"/>
              </a:xfrm>
              <a:prstGeom prst="rect">
                <a:avLst/>
              </a:prstGeom>
            </p:spPr>
          </p:pic>
          <p:pic>
            <p:nvPicPr>
              <p:cNvPr id="287" name="Picture 286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D2798D2B-5A35-4489-B9E8-2265234AB1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98162" y="3912508"/>
                <a:ext cx="401126" cy="341815"/>
              </a:xfrm>
              <a:prstGeom prst="rect">
                <a:avLst/>
              </a:prstGeom>
              <a:solidFill>
                <a:sysClr val="window" lastClr="FFFFFF"/>
              </a:solidFill>
            </p:spPr>
          </p:pic>
        </p:grpSp>
        <p:grpSp>
          <p:nvGrpSpPr>
            <p:cNvPr id="283" name="Group 282">
              <a:extLst>
                <a:ext uri="{FF2B5EF4-FFF2-40B4-BE49-F238E27FC236}">
                  <a16:creationId xmlns:a16="http://schemas.microsoft.com/office/drawing/2014/main" id="{4D4975D5-B823-4E93-87B5-D91B50084AC8}"/>
                </a:ext>
              </a:extLst>
            </p:cNvPr>
            <p:cNvGrpSpPr/>
            <p:nvPr/>
          </p:nvGrpSpPr>
          <p:grpSpPr>
            <a:xfrm>
              <a:off x="1084635" y="2176002"/>
              <a:ext cx="1227352" cy="920376"/>
              <a:chOff x="5780805" y="1235381"/>
              <a:chExt cx="1227352" cy="920376"/>
            </a:xfrm>
          </p:grpSpPr>
          <p:pic>
            <p:nvPicPr>
              <p:cNvPr id="284" name="Picture 283">
                <a:extLst>
                  <a:ext uri="{FF2B5EF4-FFF2-40B4-BE49-F238E27FC236}">
                    <a16:creationId xmlns:a16="http://schemas.microsoft.com/office/drawing/2014/main" id="{5E417D9B-CCBE-413C-8DE5-80B48D7370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65897" y="1540258"/>
                <a:ext cx="842260" cy="534768"/>
              </a:xfrm>
              <a:prstGeom prst="rect">
                <a:avLst/>
              </a:prstGeom>
            </p:spPr>
          </p:pic>
          <p:pic>
            <p:nvPicPr>
              <p:cNvPr id="285" name="Picture 284" descr="A close up of a mask&#10;&#10;Description automatically generated">
                <a:extLst>
                  <a:ext uri="{FF2B5EF4-FFF2-40B4-BE49-F238E27FC236}">
                    <a16:creationId xmlns:a16="http://schemas.microsoft.com/office/drawing/2014/main" id="{87D89C49-CB18-430C-B86F-06F38260BC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80805" y="1235381"/>
                <a:ext cx="650896" cy="920376"/>
              </a:xfrm>
              <a:prstGeom prst="rect">
                <a:avLst/>
              </a:prstGeom>
            </p:spPr>
          </p:pic>
        </p:grpSp>
        <p:pic>
          <p:nvPicPr>
            <p:cNvPr id="5" name="Picture 4" descr="Icon&#10;&#10;Description automatically generated">
              <a:extLst>
                <a:ext uri="{FF2B5EF4-FFF2-40B4-BE49-F238E27FC236}">
                  <a16:creationId xmlns:a16="http://schemas.microsoft.com/office/drawing/2014/main" id="{865410B1-48E8-4E81-AEA7-6A9961F1B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463" y="2236306"/>
              <a:ext cx="865143" cy="834245"/>
            </a:xfrm>
            <a:prstGeom prst="rect">
              <a:avLst/>
            </a:prstGeom>
          </p:spPr>
        </p:pic>
      </p:grpSp>
      <p:pic>
        <p:nvPicPr>
          <p:cNvPr id="7" name="Picture Placeholder 6" descr="Graphical user interface&#10;&#10;Description automatically generated">
            <a:extLst>
              <a:ext uri="{FF2B5EF4-FFF2-40B4-BE49-F238E27FC236}">
                <a16:creationId xmlns:a16="http://schemas.microsoft.com/office/drawing/2014/main" id="{E4939E56-1B18-4403-8F96-520F63B137A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3" r="48075"/>
          <a:stretch/>
        </p:blipFill>
        <p:spPr>
          <a:xfrm>
            <a:off x="9007475" y="0"/>
            <a:ext cx="3187700" cy="6549077"/>
          </a:xfrm>
        </p:spPr>
      </p:pic>
    </p:spTree>
    <p:extLst>
      <p:ext uri="{BB962C8B-B14F-4D97-AF65-F5344CB8AC3E}">
        <p14:creationId xmlns:p14="http://schemas.microsoft.com/office/powerpoint/2010/main" val="28892364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34C2BC1-4541-40CD-81E9-89229C37876D}"/>
              </a:ext>
            </a:extLst>
          </p:cNvPr>
          <p:cNvSpPr/>
          <p:nvPr/>
        </p:nvSpPr>
        <p:spPr>
          <a:xfrm flipH="1">
            <a:off x="8432343" y="3248979"/>
            <a:ext cx="3415356" cy="106565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50000">
                <a:schemeClr val="bg1">
                  <a:alpha val="75000"/>
                </a:schemeClr>
              </a:gs>
              <a:gs pos="100000">
                <a:schemeClr val="bg1">
                  <a:alpha val="1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perspectiveAbove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Freeform 41"/>
          <p:cNvSpPr>
            <a:spLocks/>
          </p:cNvSpPr>
          <p:nvPr/>
        </p:nvSpPr>
        <p:spPr bwMode="auto">
          <a:xfrm>
            <a:off x="3346590" y="5513731"/>
            <a:ext cx="1962880" cy="1048708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  <a:gd name="T110" fmla="*/ 908 w 6953"/>
              <a:gd name="T111" fmla="*/ 908 w 6953"/>
              <a:gd name="T112" fmla="*/ 908 w 6953"/>
              <a:gd name="T113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07" h="912">
                <a:moveTo>
                  <a:pt x="0" y="912"/>
                </a:moveTo>
                <a:lnTo>
                  <a:pt x="69" y="912"/>
                </a:lnTo>
                <a:lnTo>
                  <a:pt x="139" y="912"/>
                </a:lnTo>
                <a:lnTo>
                  <a:pt x="209" y="912"/>
                </a:lnTo>
                <a:lnTo>
                  <a:pt x="279" y="912"/>
                </a:lnTo>
                <a:lnTo>
                  <a:pt x="350" y="912"/>
                </a:lnTo>
                <a:lnTo>
                  <a:pt x="419" y="912"/>
                </a:lnTo>
                <a:lnTo>
                  <a:pt x="490" y="912"/>
                </a:lnTo>
                <a:lnTo>
                  <a:pt x="560" y="912"/>
                </a:lnTo>
                <a:lnTo>
                  <a:pt x="630" y="912"/>
                </a:lnTo>
                <a:lnTo>
                  <a:pt x="700" y="912"/>
                </a:lnTo>
                <a:lnTo>
                  <a:pt x="769" y="912"/>
                </a:lnTo>
                <a:lnTo>
                  <a:pt x="840" y="912"/>
                </a:lnTo>
                <a:lnTo>
                  <a:pt x="910" y="912"/>
                </a:lnTo>
                <a:lnTo>
                  <a:pt x="980" y="912"/>
                </a:lnTo>
                <a:lnTo>
                  <a:pt x="1050" y="912"/>
                </a:lnTo>
                <a:lnTo>
                  <a:pt x="1121" y="912"/>
                </a:lnTo>
                <a:lnTo>
                  <a:pt x="1179" y="821"/>
                </a:lnTo>
                <a:lnTo>
                  <a:pt x="1235" y="733"/>
                </a:lnTo>
                <a:lnTo>
                  <a:pt x="1287" y="652"/>
                </a:lnTo>
                <a:lnTo>
                  <a:pt x="1337" y="575"/>
                </a:lnTo>
                <a:lnTo>
                  <a:pt x="1384" y="503"/>
                </a:lnTo>
                <a:lnTo>
                  <a:pt x="1427" y="437"/>
                </a:lnTo>
                <a:lnTo>
                  <a:pt x="1467" y="372"/>
                </a:lnTo>
                <a:lnTo>
                  <a:pt x="1506" y="314"/>
                </a:lnTo>
                <a:lnTo>
                  <a:pt x="1536" y="268"/>
                </a:lnTo>
                <a:lnTo>
                  <a:pt x="1564" y="224"/>
                </a:lnTo>
                <a:lnTo>
                  <a:pt x="1590" y="183"/>
                </a:lnTo>
                <a:lnTo>
                  <a:pt x="1616" y="143"/>
                </a:lnTo>
                <a:lnTo>
                  <a:pt x="1640" y="105"/>
                </a:lnTo>
                <a:lnTo>
                  <a:pt x="1663" y="68"/>
                </a:lnTo>
                <a:lnTo>
                  <a:pt x="1686" y="33"/>
                </a:lnTo>
                <a:lnTo>
                  <a:pt x="1707" y="0"/>
                </a:lnTo>
                <a:lnTo>
                  <a:pt x="1634" y="0"/>
                </a:lnTo>
                <a:lnTo>
                  <a:pt x="1561" y="0"/>
                </a:lnTo>
                <a:lnTo>
                  <a:pt x="1488" y="0"/>
                </a:lnTo>
                <a:lnTo>
                  <a:pt x="1414" y="0"/>
                </a:lnTo>
                <a:lnTo>
                  <a:pt x="1341" y="0"/>
                </a:lnTo>
                <a:lnTo>
                  <a:pt x="1268" y="0"/>
                </a:lnTo>
                <a:lnTo>
                  <a:pt x="1195" y="0"/>
                </a:lnTo>
                <a:lnTo>
                  <a:pt x="1121" y="0"/>
                </a:lnTo>
                <a:lnTo>
                  <a:pt x="1081" y="33"/>
                </a:lnTo>
                <a:lnTo>
                  <a:pt x="1038" y="68"/>
                </a:lnTo>
                <a:lnTo>
                  <a:pt x="993" y="105"/>
                </a:lnTo>
                <a:lnTo>
                  <a:pt x="946" y="143"/>
                </a:lnTo>
                <a:lnTo>
                  <a:pt x="897" y="183"/>
                </a:lnTo>
                <a:lnTo>
                  <a:pt x="846" y="224"/>
                </a:lnTo>
                <a:lnTo>
                  <a:pt x="792" y="268"/>
                </a:lnTo>
                <a:lnTo>
                  <a:pt x="737" y="314"/>
                </a:lnTo>
                <a:lnTo>
                  <a:pt x="664" y="372"/>
                </a:lnTo>
                <a:lnTo>
                  <a:pt x="585" y="437"/>
                </a:lnTo>
                <a:lnTo>
                  <a:pt x="502" y="503"/>
                </a:lnTo>
                <a:lnTo>
                  <a:pt x="413" y="575"/>
                </a:lnTo>
                <a:lnTo>
                  <a:pt x="319" y="652"/>
                </a:lnTo>
                <a:lnTo>
                  <a:pt x="218" y="733"/>
                </a:lnTo>
                <a:lnTo>
                  <a:pt x="111" y="821"/>
                </a:lnTo>
                <a:lnTo>
                  <a:pt x="0" y="91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Freeform 42"/>
          <p:cNvSpPr>
            <a:spLocks/>
          </p:cNvSpPr>
          <p:nvPr/>
        </p:nvSpPr>
        <p:spPr bwMode="auto">
          <a:xfrm>
            <a:off x="4747168" y="5513731"/>
            <a:ext cx="1310886" cy="1048708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  <a:gd name="T110" fmla="*/ 908 w 6953"/>
              <a:gd name="T111" fmla="*/ 908 w 6953"/>
              <a:gd name="T112" fmla="*/ 908 w 6953"/>
              <a:gd name="T113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40" h="912">
                <a:moveTo>
                  <a:pt x="0" y="912"/>
                </a:moveTo>
                <a:lnTo>
                  <a:pt x="71" y="912"/>
                </a:lnTo>
                <a:lnTo>
                  <a:pt x="140" y="912"/>
                </a:lnTo>
                <a:lnTo>
                  <a:pt x="211" y="912"/>
                </a:lnTo>
                <a:lnTo>
                  <a:pt x="281" y="912"/>
                </a:lnTo>
                <a:lnTo>
                  <a:pt x="350" y="912"/>
                </a:lnTo>
                <a:lnTo>
                  <a:pt x="421" y="912"/>
                </a:lnTo>
                <a:lnTo>
                  <a:pt x="492" y="912"/>
                </a:lnTo>
                <a:lnTo>
                  <a:pt x="561" y="912"/>
                </a:lnTo>
                <a:lnTo>
                  <a:pt x="631" y="912"/>
                </a:lnTo>
                <a:lnTo>
                  <a:pt x="702" y="912"/>
                </a:lnTo>
                <a:lnTo>
                  <a:pt x="771" y="912"/>
                </a:lnTo>
                <a:lnTo>
                  <a:pt x="842" y="912"/>
                </a:lnTo>
                <a:lnTo>
                  <a:pt x="912" y="912"/>
                </a:lnTo>
                <a:lnTo>
                  <a:pt x="982" y="912"/>
                </a:lnTo>
                <a:lnTo>
                  <a:pt x="1052" y="912"/>
                </a:lnTo>
                <a:lnTo>
                  <a:pt x="1123" y="912"/>
                </a:lnTo>
                <a:lnTo>
                  <a:pt x="1124" y="821"/>
                </a:lnTo>
                <a:lnTo>
                  <a:pt x="1126" y="733"/>
                </a:lnTo>
                <a:lnTo>
                  <a:pt x="1128" y="652"/>
                </a:lnTo>
                <a:lnTo>
                  <a:pt x="1129" y="575"/>
                </a:lnTo>
                <a:lnTo>
                  <a:pt x="1130" y="503"/>
                </a:lnTo>
                <a:lnTo>
                  <a:pt x="1131" y="437"/>
                </a:lnTo>
                <a:lnTo>
                  <a:pt x="1132" y="372"/>
                </a:lnTo>
                <a:lnTo>
                  <a:pt x="1134" y="314"/>
                </a:lnTo>
                <a:lnTo>
                  <a:pt x="1135" y="268"/>
                </a:lnTo>
                <a:lnTo>
                  <a:pt x="1135" y="224"/>
                </a:lnTo>
                <a:lnTo>
                  <a:pt x="1136" y="183"/>
                </a:lnTo>
                <a:lnTo>
                  <a:pt x="1137" y="143"/>
                </a:lnTo>
                <a:lnTo>
                  <a:pt x="1137" y="105"/>
                </a:lnTo>
                <a:lnTo>
                  <a:pt x="1139" y="68"/>
                </a:lnTo>
                <a:lnTo>
                  <a:pt x="1139" y="33"/>
                </a:lnTo>
                <a:lnTo>
                  <a:pt x="1140" y="0"/>
                </a:lnTo>
                <a:lnTo>
                  <a:pt x="1067" y="0"/>
                </a:lnTo>
                <a:lnTo>
                  <a:pt x="993" y="0"/>
                </a:lnTo>
                <a:lnTo>
                  <a:pt x="920" y="0"/>
                </a:lnTo>
                <a:lnTo>
                  <a:pt x="847" y="0"/>
                </a:lnTo>
                <a:lnTo>
                  <a:pt x="774" y="0"/>
                </a:lnTo>
                <a:lnTo>
                  <a:pt x="699" y="0"/>
                </a:lnTo>
                <a:lnTo>
                  <a:pt x="627" y="0"/>
                </a:lnTo>
                <a:lnTo>
                  <a:pt x="554" y="0"/>
                </a:lnTo>
                <a:lnTo>
                  <a:pt x="533" y="33"/>
                </a:lnTo>
                <a:lnTo>
                  <a:pt x="512" y="68"/>
                </a:lnTo>
                <a:lnTo>
                  <a:pt x="490" y="105"/>
                </a:lnTo>
                <a:lnTo>
                  <a:pt x="467" y="143"/>
                </a:lnTo>
                <a:lnTo>
                  <a:pt x="443" y="183"/>
                </a:lnTo>
                <a:lnTo>
                  <a:pt x="417" y="224"/>
                </a:lnTo>
                <a:lnTo>
                  <a:pt x="391" y="268"/>
                </a:lnTo>
                <a:lnTo>
                  <a:pt x="364" y="314"/>
                </a:lnTo>
                <a:lnTo>
                  <a:pt x="327" y="372"/>
                </a:lnTo>
                <a:lnTo>
                  <a:pt x="290" y="437"/>
                </a:lnTo>
                <a:lnTo>
                  <a:pt x="248" y="503"/>
                </a:lnTo>
                <a:lnTo>
                  <a:pt x="204" y="575"/>
                </a:lnTo>
                <a:lnTo>
                  <a:pt x="158" y="652"/>
                </a:lnTo>
                <a:lnTo>
                  <a:pt x="108" y="733"/>
                </a:lnTo>
                <a:lnTo>
                  <a:pt x="56" y="821"/>
                </a:lnTo>
                <a:lnTo>
                  <a:pt x="0" y="9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Полилиния 53"/>
          <p:cNvSpPr>
            <a:spLocks/>
          </p:cNvSpPr>
          <p:nvPr/>
        </p:nvSpPr>
        <p:spPr bwMode="auto">
          <a:xfrm>
            <a:off x="4526388" y="1750108"/>
            <a:ext cx="1531668" cy="3763622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7857" h="5646304">
                <a:moveTo>
                  <a:pt x="760778" y="0"/>
                </a:moveTo>
                <a:lnTo>
                  <a:pt x="760778" y="274295"/>
                </a:lnTo>
                <a:lnTo>
                  <a:pt x="2297854" y="274295"/>
                </a:lnTo>
                <a:lnTo>
                  <a:pt x="2297854" y="1242083"/>
                </a:lnTo>
                <a:lnTo>
                  <a:pt x="2297857" y="1242083"/>
                </a:lnTo>
                <a:lnTo>
                  <a:pt x="2297857" y="5646304"/>
                </a:lnTo>
                <a:lnTo>
                  <a:pt x="1288663" y="5646304"/>
                </a:lnTo>
                <a:lnTo>
                  <a:pt x="1288663" y="1288663"/>
                </a:lnTo>
                <a:lnTo>
                  <a:pt x="760778" y="1288663"/>
                </a:lnTo>
                <a:lnTo>
                  <a:pt x="760778" y="1568131"/>
                </a:lnTo>
                <a:lnTo>
                  <a:pt x="0" y="78234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Freeform 46"/>
          <p:cNvSpPr>
            <a:spLocks/>
          </p:cNvSpPr>
          <p:nvPr/>
        </p:nvSpPr>
        <p:spPr bwMode="auto">
          <a:xfrm>
            <a:off x="6133947" y="5513731"/>
            <a:ext cx="1307437" cy="1048708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  <a:gd name="T110" fmla="*/ 908 w 6953"/>
              <a:gd name="T111" fmla="*/ 908 w 6953"/>
              <a:gd name="T112" fmla="*/ 908 w 6953"/>
              <a:gd name="T113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39" h="912">
                <a:moveTo>
                  <a:pt x="16" y="912"/>
                </a:moveTo>
                <a:lnTo>
                  <a:pt x="87" y="912"/>
                </a:lnTo>
                <a:lnTo>
                  <a:pt x="156" y="912"/>
                </a:lnTo>
                <a:lnTo>
                  <a:pt x="226" y="912"/>
                </a:lnTo>
                <a:lnTo>
                  <a:pt x="297" y="912"/>
                </a:lnTo>
                <a:lnTo>
                  <a:pt x="366" y="912"/>
                </a:lnTo>
                <a:lnTo>
                  <a:pt x="437" y="912"/>
                </a:lnTo>
                <a:lnTo>
                  <a:pt x="507" y="912"/>
                </a:lnTo>
                <a:lnTo>
                  <a:pt x="577" y="912"/>
                </a:lnTo>
                <a:lnTo>
                  <a:pt x="647" y="912"/>
                </a:lnTo>
                <a:lnTo>
                  <a:pt x="718" y="912"/>
                </a:lnTo>
                <a:lnTo>
                  <a:pt x="787" y="912"/>
                </a:lnTo>
                <a:lnTo>
                  <a:pt x="858" y="912"/>
                </a:lnTo>
                <a:lnTo>
                  <a:pt x="928" y="912"/>
                </a:lnTo>
                <a:lnTo>
                  <a:pt x="998" y="912"/>
                </a:lnTo>
                <a:lnTo>
                  <a:pt x="1068" y="912"/>
                </a:lnTo>
                <a:lnTo>
                  <a:pt x="1139" y="912"/>
                </a:lnTo>
                <a:lnTo>
                  <a:pt x="1083" y="821"/>
                </a:lnTo>
                <a:lnTo>
                  <a:pt x="1030" y="733"/>
                </a:lnTo>
                <a:lnTo>
                  <a:pt x="981" y="652"/>
                </a:lnTo>
                <a:lnTo>
                  <a:pt x="934" y="575"/>
                </a:lnTo>
                <a:lnTo>
                  <a:pt x="891" y="503"/>
                </a:lnTo>
                <a:lnTo>
                  <a:pt x="849" y="437"/>
                </a:lnTo>
                <a:lnTo>
                  <a:pt x="811" y="372"/>
                </a:lnTo>
                <a:lnTo>
                  <a:pt x="775" y="314"/>
                </a:lnTo>
                <a:lnTo>
                  <a:pt x="748" y="268"/>
                </a:lnTo>
                <a:lnTo>
                  <a:pt x="721" y="224"/>
                </a:lnTo>
                <a:lnTo>
                  <a:pt x="696" y="183"/>
                </a:lnTo>
                <a:lnTo>
                  <a:pt x="672" y="143"/>
                </a:lnTo>
                <a:lnTo>
                  <a:pt x="648" y="105"/>
                </a:lnTo>
                <a:lnTo>
                  <a:pt x="627" y="68"/>
                </a:lnTo>
                <a:lnTo>
                  <a:pt x="606" y="33"/>
                </a:lnTo>
                <a:lnTo>
                  <a:pt x="586" y="0"/>
                </a:lnTo>
                <a:lnTo>
                  <a:pt x="512" y="0"/>
                </a:lnTo>
                <a:lnTo>
                  <a:pt x="439" y="0"/>
                </a:lnTo>
                <a:lnTo>
                  <a:pt x="366" y="0"/>
                </a:lnTo>
                <a:lnTo>
                  <a:pt x="293" y="0"/>
                </a:lnTo>
                <a:lnTo>
                  <a:pt x="219" y="0"/>
                </a:lnTo>
                <a:lnTo>
                  <a:pt x="146" y="0"/>
                </a:lnTo>
                <a:lnTo>
                  <a:pt x="73" y="0"/>
                </a:lnTo>
                <a:lnTo>
                  <a:pt x="0" y="0"/>
                </a:lnTo>
                <a:lnTo>
                  <a:pt x="0" y="33"/>
                </a:lnTo>
                <a:lnTo>
                  <a:pt x="1" y="68"/>
                </a:lnTo>
                <a:lnTo>
                  <a:pt x="1" y="105"/>
                </a:lnTo>
                <a:lnTo>
                  <a:pt x="3" y="143"/>
                </a:lnTo>
                <a:lnTo>
                  <a:pt x="3" y="183"/>
                </a:lnTo>
                <a:lnTo>
                  <a:pt x="4" y="224"/>
                </a:lnTo>
                <a:lnTo>
                  <a:pt x="4" y="268"/>
                </a:lnTo>
                <a:lnTo>
                  <a:pt x="5" y="314"/>
                </a:lnTo>
                <a:lnTo>
                  <a:pt x="6" y="372"/>
                </a:lnTo>
                <a:lnTo>
                  <a:pt x="8" y="437"/>
                </a:lnTo>
                <a:lnTo>
                  <a:pt x="9" y="503"/>
                </a:lnTo>
                <a:lnTo>
                  <a:pt x="10" y="575"/>
                </a:lnTo>
                <a:lnTo>
                  <a:pt x="11" y="652"/>
                </a:lnTo>
                <a:lnTo>
                  <a:pt x="12" y="733"/>
                </a:lnTo>
                <a:lnTo>
                  <a:pt x="15" y="821"/>
                </a:lnTo>
                <a:lnTo>
                  <a:pt x="16" y="91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Полилиния 54"/>
          <p:cNvSpPr>
            <a:spLocks noChangeArrowheads="1"/>
          </p:cNvSpPr>
          <p:nvPr/>
        </p:nvSpPr>
        <p:spPr bwMode="auto">
          <a:xfrm>
            <a:off x="6133947" y="1750109"/>
            <a:ext cx="1531669" cy="3763622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7858" h="5646304">
                <a:moveTo>
                  <a:pt x="1537080" y="0"/>
                </a:moveTo>
                <a:lnTo>
                  <a:pt x="2297858" y="782342"/>
                </a:lnTo>
                <a:lnTo>
                  <a:pt x="1537080" y="1568131"/>
                </a:lnTo>
                <a:lnTo>
                  <a:pt x="1537080" y="1288663"/>
                </a:lnTo>
                <a:lnTo>
                  <a:pt x="1009194" y="1288663"/>
                </a:lnTo>
                <a:lnTo>
                  <a:pt x="1009194" y="5646304"/>
                </a:lnTo>
                <a:lnTo>
                  <a:pt x="0" y="5646304"/>
                </a:lnTo>
                <a:lnTo>
                  <a:pt x="0" y="1288663"/>
                </a:lnTo>
                <a:lnTo>
                  <a:pt x="0" y="1242083"/>
                </a:lnTo>
                <a:lnTo>
                  <a:pt x="0" y="274295"/>
                </a:lnTo>
                <a:lnTo>
                  <a:pt x="1537080" y="27429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Полилиния 52"/>
          <p:cNvSpPr>
            <a:spLocks noChangeArrowheads="1"/>
          </p:cNvSpPr>
          <p:nvPr/>
        </p:nvSpPr>
        <p:spPr bwMode="auto">
          <a:xfrm>
            <a:off x="3777804" y="3257628"/>
            <a:ext cx="1531666" cy="2256103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7854" h="3384677">
                <a:moveTo>
                  <a:pt x="760778" y="0"/>
                </a:moveTo>
                <a:lnTo>
                  <a:pt x="760778" y="274292"/>
                </a:lnTo>
                <a:lnTo>
                  <a:pt x="2297854" y="274292"/>
                </a:lnTo>
                <a:lnTo>
                  <a:pt x="2297854" y="1236907"/>
                </a:lnTo>
                <a:lnTo>
                  <a:pt x="2297854" y="1288660"/>
                </a:lnTo>
                <a:lnTo>
                  <a:pt x="2297854" y="3384677"/>
                </a:lnTo>
                <a:lnTo>
                  <a:pt x="1288660" y="3384677"/>
                </a:lnTo>
                <a:lnTo>
                  <a:pt x="1288660" y="1288660"/>
                </a:lnTo>
                <a:lnTo>
                  <a:pt x="760778" y="1288660"/>
                </a:lnTo>
                <a:lnTo>
                  <a:pt x="760778" y="1568131"/>
                </a:lnTo>
                <a:lnTo>
                  <a:pt x="0" y="78234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Freeform 53"/>
          <p:cNvSpPr>
            <a:spLocks/>
          </p:cNvSpPr>
          <p:nvPr/>
        </p:nvSpPr>
        <p:spPr bwMode="auto">
          <a:xfrm>
            <a:off x="6879082" y="5513731"/>
            <a:ext cx="1966328" cy="1048708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  <a:gd name="T110" fmla="*/ 908 w 6953"/>
              <a:gd name="T111" fmla="*/ 908 w 6953"/>
              <a:gd name="T112" fmla="*/ 908 w 6953"/>
              <a:gd name="T113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08" h="912">
                <a:moveTo>
                  <a:pt x="586" y="912"/>
                </a:moveTo>
                <a:lnTo>
                  <a:pt x="656" y="912"/>
                </a:lnTo>
                <a:lnTo>
                  <a:pt x="726" y="912"/>
                </a:lnTo>
                <a:lnTo>
                  <a:pt x="796" y="912"/>
                </a:lnTo>
                <a:lnTo>
                  <a:pt x="867" y="912"/>
                </a:lnTo>
                <a:lnTo>
                  <a:pt x="936" y="912"/>
                </a:lnTo>
                <a:lnTo>
                  <a:pt x="1007" y="912"/>
                </a:lnTo>
                <a:lnTo>
                  <a:pt x="1077" y="912"/>
                </a:lnTo>
                <a:lnTo>
                  <a:pt x="1147" y="912"/>
                </a:lnTo>
                <a:lnTo>
                  <a:pt x="1217" y="912"/>
                </a:lnTo>
                <a:lnTo>
                  <a:pt x="1288" y="912"/>
                </a:lnTo>
                <a:lnTo>
                  <a:pt x="1358" y="912"/>
                </a:lnTo>
                <a:lnTo>
                  <a:pt x="1428" y="912"/>
                </a:lnTo>
                <a:lnTo>
                  <a:pt x="1498" y="912"/>
                </a:lnTo>
                <a:lnTo>
                  <a:pt x="1569" y="912"/>
                </a:lnTo>
                <a:lnTo>
                  <a:pt x="1639" y="912"/>
                </a:lnTo>
                <a:lnTo>
                  <a:pt x="1708" y="912"/>
                </a:lnTo>
                <a:lnTo>
                  <a:pt x="1597" y="821"/>
                </a:lnTo>
                <a:lnTo>
                  <a:pt x="1490" y="733"/>
                </a:lnTo>
                <a:lnTo>
                  <a:pt x="1389" y="652"/>
                </a:lnTo>
                <a:lnTo>
                  <a:pt x="1295" y="575"/>
                </a:lnTo>
                <a:lnTo>
                  <a:pt x="1206" y="503"/>
                </a:lnTo>
                <a:lnTo>
                  <a:pt x="1122" y="435"/>
                </a:lnTo>
                <a:lnTo>
                  <a:pt x="1044" y="372"/>
                </a:lnTo>
                <a:lnTo>
                  <a:pt x="971" y="314"/>
                </a:lnTo>
                <a:lnTo>
                  <a:pt x="916" y="268"/>
                </a:lnTo>
                <a:lnTo>
                  <a:pt x="862" y="224"/>
                </a:lnTo>
                <a:lnTo>
                  <a:pt x="811" y="183"/>
                </a:lnTo>
                <a:lnTo>
                  <a:pt x="762" y="143"/>
                </a:lnTo>
                <a:lnTo>
                  <a:pt x="715" y="105"/>
                </a:lnTo>
                <a:lnTo>
                  <a:pt x="670" y="68"/>
                </a:lnTo>
                <a:lnTo>
                  <a:pt x="627" y="33"/>
                </a:lnTo>
                <a:lnTo>
                  <a:pt x="587" y="0"/>
                </a:lnTo>
                <a:lnTo>
                  <a:pt x="513" y="0"/>
                </a:lnTo>
                <a:lnTo>
                  <a:pt x="440" y="0"/>
                </a:lnTo>
                <a:lnTo>
                  <a:pt x="367" y="0"/>
                </a:lnTo>
                <a:lnTo>
                  <a:pt x="293" y="0"/>
                </a:lnTo>
                <a:lnTo>
                  <a:pt x="220" y="0"/>
                </a:lnTo>
                <a:lnTo>
                  <a:pt x="147" y="0"/>
                </a:lnTo>
                <a:lnTo>
                  <a:pt x="74" y="0"/>
                </a:lnTo>
                <a:lnTo>
                  <a:pt x="0" y="0"/>
                </a:lnTo>
                <a:lnTo>
                  <a:pt x="22" y="33"/>
                </a:lnTo>
                <a:lnTo>
                  <a:pt x="43" y="68"/>
                </a:lnTo>
                <a:lnTo>
                  <a:pt x="67" y="105"/>
                </a:lnTo>
                <a:lnTo>
                  <a:pt x="92" y="143"/>
                </a:lnTo>
                <a:lnTo>
                  <a:pt x="118" y="183"/>
                </a:lnTo>
                <a:lnTo>
                  <a:pt x="144" y="224"/>
                </a:lnTo>
                <a:lnTo>
                  <a:pt x="171" y="268"/>
                </a:lnTo>
                <a:lnTo>
                  <a:pt x="202" y="314"/>
                </a:lnTo>
                <a:lnTo>
                  <a:pt x="239" y="372"/>
                </a:lnTo>
                <a:lnTo>
                  <a:pt x="279" y="437"/>
                </a:lnTo>
                <a:lnTo>
                  <a:pt x="323" y="503"/>
                </a:lnTo>
                <a:lnTo>
                  <a:pt x="369" y="575"/>
                </a:lnTo>
                <a:lnTo>
                  <a:pt x="419" y="652"/>
                </a:lnTo>
                <a:lnTo>
                  <a:pt x="472" y="733"/>
                </a:lnTo>
                <a:lnTo>
                  <a:pt x="526" y="821"/>
                </a:lnTo>
                <a:lnTo>
                  <a:pt x="586" y="91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Полилиния 55"/>
          <p:cNvSpPr>
            <a:spLocks/>
          </p:cNvSpPr>
          <p:nvPr/>
        </p:nvSpPr>
        <p:spPr bwMode="auto">
          <a:xfrm>
            <a:off x="6879081" y="3257628"/>
            <a:ext cx="1535116" cy="2256103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03030" h="3384677">
                <a:moveTo>
                  <a:pt x="1537079" y="0"/>
                </a:moveTo>
                <a:lnTo>
                  <a:pt x="2303030" y="782342"/>
                </a:lnTo>
                <a:lnTo>
                  <a:pt x="1537079" y="1568131"/>
                </a:lnTo>
                <a:lnTo>
                  <a:pt x="1537079" y="1288660"/>
                </a:lnTo>
                <a:lnTo>
                  <a:pt x="1014368" y="1288660"/>
                </a:lnTo>
                <a:lnTo>
                  <a:pt x="1014368" y="3384677"/>
                </a:lnTo>
                <a:lnTo>
                  <a:pt x="0" y="3384677"/>
                </a:lnTo>
                <a:lnTo>
                  <a:pt x="0" y="1288660"/>
                </a:lnTo>
                <a:lnTo>
                  <a:pt x="0" y="1236907"/>
                </a:lnTo>
                <a:lnTo>
                  <a:pt x="0" y="274292"/>
                </a:lnTo>
                <a:lnTo>
                  <a:pt x="1537079" y="27429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827B9D5-D03C-46F8-A593-DFC93E254F1A}"/>
              </a:ext>
            </a:extLst>
          </p:cNvPr>
          <p:cNvSpPr/>
          <p:nvPr/>
        </p:nvSpPr>
        <p:spPr>
          <a:xfrm>
            <a:off x="883104" y="3446940"/>
            <a:ext cx="2831272" cy="66973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Calibri" panose="020F0502020204030204" pitchFamily="34" charset="0"/>
              </a:rPr>
              <a:t>Understand Wireless Network Fundamentals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FE0D83A-2504-413F-8B53-8387A204BD5C}"/>
              </a:ext>
            </a:extLst>
          </p:cNvPr>
          <p:cNvSpPr/>
          <p:nvPr/>
        </p:nvSpPr>
        <p:spPr>
          <a:xfrm>
            <a:off x="1143000" y="1933987"/>
            <a:ext cx="3354659" cy="69403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Calibri" panose="020F0502020204030204" pitchFamily="34" charset="0"/>
              </a:rPr>
              <a:t>Understand Wireless Network Encryption Mechanisms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C8215BC-9DD7-49EB-9F41-BE8A16C65768}"/>
              </a:ext>
            </a:extLst>
          </p:cNvPr>
          <p:cNvSpPr/>
          <p:nvPr/>
        </p:nvSpPr>
        <p:spPr>
          <a:xfrm>
            <a:off x="7687989" y="1761471"/>
            <a:ext cx="2890164" cy="99488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US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ckwell" panose="02060603020205020403" pitchFamily="18" charset="0"/>
                <a:cs typeface="Calibri" panose="020F0502020204030204" pitchFamily="34" charset="0"/>
              </a:rPr>
              <a:t>Discuss Different Types of Wireless Network Authentication Methods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3036941-B089-436D-B391-E345816B3D2E}"/>
              </a:ext>
            </a:extLst>
          </p:cNvPr>
          <p:cNvSpPr/>
          <p:nvPr/>
        </p:nvSpPr>
        <p:spPr>
          <a:xfrm>
            <a:off x="8441731" y="3296513"/>
            <a:ext cx="2798036" cy="9705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US" sz="1700" b="1" dirty="0">
                <a:solidFill>
                  <a:srgbClr val="C00000"/>
                </a:solidFill>
                <a:latin typeface="Rockwell" panose="02060603020205020403" pitchFamily="18" charset="0"/>
                <a:cs typeface="Calibri" panose="020F0502020204030204" pitchFamily="34" charset="0"/>
              </a:rPr>
              <a:t>Discuss and Implement Wireless Network Security Measures</a:t>
            </a:r>
          </a:p>
        </p:txBody>
      </p:sp>
      <p:sp>
        <p:nvSpPr>
          <p:cNvPr id="45" name="TextBox 233">
            <a:extLst>
              <a:ext uri="{FF2B5EF4-FFF2-40B4-BE49-F238E27FC236}">
                <a16:creationId xmlns:a16="http://schemas.microsoft.com/office/drawing/2014/main" id="{D2C83458-1901-474B-9E2A-C9DC0F13A7B4}"/>
              </a:ext>
            </a:extLst>
          </p:cNvPr>
          <p:cNvSpPr txBox="1"/>
          <p:nvPr/>
        </p:nvSpPr>
        <p:spPr>
          <a:xfrm>
            <a:off x="4181027" y="3520198"/>
            <a:ext cx="58221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46" name="TextBox 236">
            <a:extLst>
              <a:ext uri="{FF2B5EF4-FFF2-40B4-BE49-F238E27FC236}">
                <a16:creationId xmlns:a16="http://schemas.microsoft.com/office/drawing/2014/main" id="{11853C0C-58F0-496E-AB5D-5E233E368967}"/>
              </a:ext>
            </a:extLst>
          </p:cNvPr>
          <p:cNvSpPr txBox="1"/>
          <p:nvPr/>
        </p:nvSpPr>
        <p:spPr>
          <a:xfrm>
            <a:off x="4882061" y="2000735"/>
            <a:ext cx="58221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 panose="02060603020205020403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02</a:t>
            </a:r>
          </a:p>
        </p:txBody>
      </p:sp>
      <p:sp>
        <p:nvSpPr>
          <p:cNvPr id="47" name="TextBox 239">
            <a:extLst>
              <a:ext uri="{FF2B5EF4-FFF2-40B4-BE49-F238E27FC236}">
                <a16:creationId xmlns:a16="http://schemas.microsoft.com/office/drawing/2014/main" id="{223D2F0E-50CE-4808-B46F-102A45313A1C}"/>
              </a:ext>
            </a:extLst>
          </p:cNvPr>
          <p:cNvSpPr txBox="1"/>
          <p:nvPr/>
        </p:nvSpPr>
        <p:spPr>
          <a:xfrm>
            <a:off x="6725550" y="2000735"/>
            <a:ext cx="58221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</a:defRPr>
            </a:lvl1pPr>
          </a:lstStyle>
          <a:p>
            <a:r>
              <a:rPr lang="en-US" dirty="0"/>
              <a:t>03</a:t>
            </a:r>
          </a:p>
        </p:txBody>
      </p:sp>
      <p:sp>
        <p:nvSpPr>
          <p:cNvPr id="48" name="TextBox 242">
            <a:extLst>
              <a:ext uri="{FF2B5EF4-FFF2-40B4-BE49-F238E27FC236}">
                <a16:creationId xmlns:a16="http://schemas.microsoft.com/office/drawing/2014/main" id="{AA4E27D4-EEE8-4B83-B156-55A4E53DDCB9}"/>
              </a:ext>
            </a:extLst>
          </p:cNvPr>
          <p:cNvSpPr txBox="1"/>
          <p:nvPr/>
        </p:nvSpPr>
        <p:spPr>
          <a:xfrm>
            <a:off x="7485371" y="3520198"/>
            <a:ext cx="58221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ckwell" panose="02060603020205020403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04</a:t>
            </a:r>
          </a:p>
        </p:txBody>
      </p:sp>
      <p:sp>
        <p:nvSpPr>
          <p:cNvPr id="21" name="Title 6">
            <a:extLst>
              <a:ext uri="{FF2B5EF4-FFF2-40B4-BE49-F238E27FC236}">
                <a16:creationId xmlns:a16="http://schemas.microsoft.com/office/drawing/2014/main" id="{0B2AB870-E193-412B-A385-7B724DF91EDE}"/>
              </a:ext>
            </a:extLst>
          </p:cNvPr>
          <p:cNvSpPr txBox="1">
            <a:spLocks/>
          </p:cNvSpPr>
          <p:nvPr/>
        </p:nvSpPr>
        <p:spPr>
          <a:xfrm>
            <a:off x="3785756" y="336463"/>
            <a:ext cx="4620489" cy="70757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Module Flow</a:t>
            </a:r>
          </a:p>
        </p:txBody>
      </p:sp>
    </p:spTree>
    <p:extLst>
      <p:ext uri="{BB962C8B-B14F-4D97-AF65-F5344CB8AC3E}">
        <p14:creationId xmlns:p14="http://schemas.microsoft.com/office/powerpoint/2010/main" val="28518049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itle 1">
            <a:extLst>
              <a:ext uri="{FF2B5EF4-FFF2-40B4-BE49-F238E27FC236}">
                <a16:creationId xmlns:a16="http://schemas.microsoft.com/office/drawing/2014/main" id="{791B8BD9-A383-4083-A4FB-CCC90E72835F}"/>
              </a:ext>
            </a:extLst>
          </p:cNvPr>
          <p:cNvSpPr txBox="1">
            <a:spLocks/>
          </p:cNvSpPr>
          <p:nvPr/>
        </p:nvSpPr>
        <p:spPr>
          <a:xfrm>
            <a:off x="584332" y="203357"/>
            <a:ext cx="11023337" cy="689435"/>
          </a:xfrm>
          <a:prstGeom prst="rect">
            <a:avLst/>
          </a:prstGeom>
        </p:spPr>
        <p:txBody>
          <a:bodyPr anchor="ctr"/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Wireless Network Security Measures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D2C83458-1901-474B-9E2A-C9DC0F13A7B4}"/>
              </a:ext>
            </a:extLst>
          </p:cNvPr>
          <p:cNvSpPr txBox="1"/>
          <p:nvPr/>
        </p:nvSpPr>
        <p:spPr>
          <a:xfrm>
            <a:off x="3362203" y="1749576"/>
            <a:ext cx="60144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01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5B3F4449-1AE0-42E3-9DDD-F107E1C868DF}"/>
              </a:ext>
            </a:extLst>
          </p:cNvPr>
          <p:cNvSpPr txBox="1"/>
          <p:nvPr/>
        </p:nvSpPr>
        <p:spPr>
          <a:xfrm>
            <a:off x="137763" y="1688021"/>
            <a:ext cx="321852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Create an inventory of wireless devices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CB14853F-5E41-4F3B-BF5E-6AAE4588E87A}"/>
              </a:ext>
            </a:extLst>
          </p:cNvPr>
          <p:cNvSpPr txBox="1"/>
          <p:nvPr/>
        </p:nvSpPr>
        <p:spPr>
          <a:xfrm>
            <a:off x="8180130" y="1749576"/>
            <a:ext cx="59824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05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D6967366-613C-44E3-AEC5-A8ED09175A4D}"/>
              </a:ext>
            </a:extLst>
          </p:cNvPr>
          <p:cNvSpPr txBox="1"/>
          <p:nvPr/>
        </p:nvSpPr>
        <p:spPr>
          <a:xfrm>
            <a:off x="8801600" y="1826520"/>
            <a:ext cx="309409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en-US" b="1" dirty="0">
                <a:solidFill>
                  <a:prstClr val="black"/>
                </a:solidFill>
                <a:latin typeface="Calibri"/>
              </a:rPr>
              <a:t>Defend against WPA cracking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11853C0C-58F0-496E-AB5D-5E233E368967}"/>
              </a:ext>
            </a:extLst>
          </p:cNvPr>
          <p:cNvSpPr txBox="1"/>
          <p:nvPr/>
        </p:nvSpPr>
        <p:spPr>
          <a:xfrm>
            <a:off x="3362203" y="3039853"/>
            <a:ext cx="60144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02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4F6E9EDA-41A2-497A-B8AE-FAB578BD1DED}"/>
              </a:ext>
            </a:extLst>
          </p:cNvPr>
          <p:cNvSpPr txBox="1"/>
          <p:nvPr/>
        </p:nvSpPr>
        <p:spPr>
          <a:xfrm>
            <a:off x="106680" y="2984470"/>
            <a:ext cx="324960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Placement of the wireless AP and antenna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D801692D-65F9-4479-8A05-2D112DD3A71D}"/>
              </a:ext>
            </a:extLst>
          </p:cNvPr>
          <p:cNvSpPr txBox="1"/>
          <p:nvPr/>
        </p:nvSpPr>
        <p:spPr>
          <a:xfrm>
            <a:off x="8180130" y="3039853"/>
            <a:ext cx="59824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06</a:t>
            </a: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995A9729-9E88-476A-87DB-1B3F616A81CB}"/>
              </a:ext>
            </a:extLst>
          </p:cNvPr>
          <p:cNvSpPr txBox="1"/>
          <p:nvPr/>
        </p:nvSpPr>
        <p:spPr>
          <a:xfrm>
            <a:off x="8801600" y="3122969"/>
            <a:ext cx="326848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Detect rogue APs 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223D2F0E-50CE-4808-B46F-102A45313A1C}"/>
              </a:ext>
            </a:extLst>
          </p:cNvPr>
          <p:cNvSpPr txBox="1"/>
          <p:nvPr/>
        </p:nvSpPr>
        <p:spPr>
          <a:xfrm>
            <a:off x="3362203" y="4330130"/>
            <a:ext cx="60144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03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5F80BE6F-DB94-4225-B1C8-058589AFCFF9}"/>
              </a:ext>
            </a:extLst>
          </p:cNvPr>
          <p:cNvSpPr txBox="1"/>
          <p:nvPr/>
        </p:nvSpPr>
        <p:spPr>
          <a:xfrm>
            <a:off x="262194" y="4418078"/>
            <a:ext cx="309409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Disable SSID broadcasting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2B6CFA16-E2AD-4D3E-A47A-587A6E5E26CA}"/>
              </a:ext>
            </a:extLst>
          </p:cNvPr>
          <p:cNvSpPr txBox="1"/>
          <p:nvPr/>
        </p:nvSpPr>
        <p:spPr>
          <a:xfrm>
            <a:off x="8180130" y="4330130"/>
            <a:ext cx="59824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07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17DE4BFF-5489-4617-8F38-ECC58AA24697}"/>
              </a:ext>
            </a:extLst>
          </p:cNvPr>
          <p:cNvSpPr txBox="1"/>
          <p:nvPr/>
        </p:nvSpPr>
        <p:spPr>
          <a:xfrm>
            <a:off x="8801600" y="4418078"/>
            <a:ext cx="309409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en-US" b="1" dirty="0">
                <a:solidFill>
                  <a:prstClr val="black"/>
                </a:solidFill>
                <a:latin typeface="Calibri"/>
              </a:rPr>
              <a:t>Locate rogue APs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AA4E27D4-EEE8-4B83-B156-55A4E53DDCB9}"/>
              </a:ext>
            </a:extLst>
          </p:cNvPr>
          <p:cNvSpPr txBox="1"/>
          <p:nvPr/>
        </p:nvSpPr>
        <p:spPr>
          <a:xfrm>
            <a:off x="3362203" y="5620408"/>
            <a:ext cx="60144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04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A5B5EE9E-053E-43B2-ABC8-8BF64F41C6D4}"/>
              </a:ext>
            </a:extLst>
          </p:cNvPr>
          <p:cNvSpPr txBox="1"/>
          <p:nvPr/>
        </p:nvSpPr>
        <p:spPr>
          <a:xfrm>
            <a:off x="262194" y="5558853"/>
            <a:ext cx="309409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Select a strong wireless encryption mode </a:t>
            </a: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85A1E13E-75E8-43A6-97B6-975931CCFAD3}"/>
              </a:ext>
            </a:extLst>
          </p:cNvPr>
          <p:cNvSpPr txBox="1"/>
          <p:nvPr/>
        </p:nvSpPr>
        <p:spPr>
          <a:xfrm>
            <a:off x="8180130" y="5620408"/>
            <a:ext cx="59824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08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CB80040A-23CB-4C80-9C2C-195B4D16732B}"/>
              </a:ext>
            </a:extLst>
          </p:cNvPr>
          <p:cNvSpPr txBox="1"/>
          <p:nvPr/>
        </p:nvSpPr>
        <p:spPr>
          <a:xfrm>
            <a:off x="8801600" y="5558853"/>
            <a:ext cx="309409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Configure the security on wireless routers </a:t>
            </a: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CE9EE2C5-FB0B-4144-BBF5-28F9BA0D24D9}"/>
              </a:ext>
            </a:extLst>
          </p:cNvPr>
          <p:cNvSpPr/>
          <p:nvPr/>
        </p:nvSpPr>
        <p:spPr>
          <a:xfrm>
            <a:off x="3418718" y="1068588"/>
            <a:ext cx="5233901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Wireless Network Security Techniques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D43533-7081-4AA8-802F-9A2A0037C3F5}"/>
              </a:ext>
            </a:extLst>
          </p:cNvPr>
          <p:cNvGrpSpPr/>
          <p:nvPr/>
        </p:nvGrpSpPr>
        <p:grpSpPr>
          <a:xfrm>
            <a:off x="4151188" y="2269252"/>
            <a:ext cx="3889624" cy="4298696"/>
            <a:chOff x="4151188" y="2269252"/>
            <a:chExt cx="3889624" cy="4298696"/>
          </a:xfrm>
        </p:grpSpPr>
        <p:grpSp>
          <p:nvGrpSpPr>
            <p:cNvPr id="222" name="Group 221"/>
            <p:cNvGrpSpPr/>
            <p:nvPr/>
          </p:nvGrpSpPr>
          <p:grpSpPr>
            <a:xfrm>
              <a:off x="7036279" y="3837854"/>
              <a:ext cx="532677" cy="1090861"/>
              <a:chOff x="10015348" y="3552213"/>
              <a:chExt cx="644539" cy="1319941"/>
            </a:xfrm>
          </p:grpSpPr>
          <p:sp>
            <p:nvSpPr>
              <p:cNvPr id="615" name="Freeform 308"/>
              <p:cNvSpPr>
                <a:spLocks/>
              </p:cNvSpPr>
              <p:nvPr/>
            </p:nvSpPr>
            <p:spPr bwMode="auto">
              <a:xfrm>
                <a:off x="10015348" y="3574766"/>
                <a:ext cx="644539" cy="1297388"/>
              </a:xfrm>
              <a:custGeom>
                <a:avLst/>
                <a:gdLst>
                  <a:gd name="T0" fmla="*/ 369 w 369"/>
                  <a:gd name="T1" fmla="*/ 721 h 742"/>
                  <a:gd name="T2" fmla="*/ 350 w 369"/>
                  <a:gd name="T3" fmla="*/ 742 h 742"/>
                  <a:gd name="T4" fmla="*/ 19 w 369"/>
                  <a:gd name="T5" fmla="*/ 742 h 742"/>
                  <a:gd name="T6" fmla="*/ 0 w 369"/>
                  <a:gd name="T7" fmla="*/ 721 h 742"/>
                  <a:gd name="T8" fmla="*/ 0 w 369"/>
                  <a:gd name="T9" fmla="*/ 21 h 742"/>
                  <a:gd name="T10" fmla="*/ 19 w 369"/>
                  <a:gd name="T11" fmla="*/ 0 h 742"/>
                  <a:gd name="T12" fmla="*/ 350 w 369"/>
                  <a:gd name="T13" fmla="*/ 0 h 742"/>
                  <a:gd name="T14" fmla="*/ 369 w 369"/>
                  <a:gd name="T15" fmla="*/ 21 h 742"/>
                  <a:gd name="T16" fmla="*/ 369 w 369"/>
                  <a:gd name="T17" fmla="*/ 721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9" h="742">
                    <a:moveTo>
                      <a:pt x="369" y="721"/>
                    </a:moveTo>
                    <a:cubicBezTo>
                      <a:pt x="369" y="733"/>
                      <a:pt x="360" y="742"/>
                      <a:pt x="350" y="742"/>
                    </a:cubicBezTo>
                    <a:cubicBezTo>
                      <a:pt x="19" y="742"/>
                      <a:pt x="19" y="742"/>
                      <a:pt x="19" y="742"/>
                    </a:cubicBezTo>
                    <a:cubicBezTo>
                      <a:pt x="9" y="742"/>
                      <a:pt x="0" y="733"/>
                      <a:pt x="0" y="7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"/>
                      <a:pt x="9" y="0"/>
                      <a:pt x="19" y="0"/>
                    </a:cubicBezTo>
                    <a:cubicBezTo>
                      <a:pt x="350" y="0"/>
                      <a:pt x="350" y="0"/>
                      <a:pt x="350" y="0"/>
                    </a:cubicBezTo>
                    <a:cubicBezTo>
                      <a:pt x="360" y="0"/>
                      <a:pt x="369" y="9"/>
                      <a:pt x="369" y="21"/>
                    </a:cubicBezTo>
                    <a:cubicBezTo>
                      <a:pt x="369" y="721"/>
                      <a:pt x="369" y="721"/>
                      <a:pt x="369" y="721"/>
                    </a:cubicBezTo>
                  </a:path>
                </a:pathLst>
              </a:custGeom>
              <a:solidFill>
                <a:srgbClr val="EC5623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616" name="Freeform 309"/>
              <p:cNvSpPr>
                <a:spLocks/>
              </p:cNvSpPr>
              <p:nvPr/>
            </p:nvSpPr>
            <p:spPr bwMode="auto">
              <a:xfrm>
                <a:off x="10015348" y="3552213"/>
                <a:ext cx="644539" cy="1298575"/>
              </a:xfrm>
              <a:custGeom>
                <a:avLst/>
                <a:gdLst>
                  <a:gd name="T0" fmla="*/ 369 w 369"/>
                  <a:gd name="T1" fmla="*/ 722 h 743"/>
                  <a:gd name="T2" fmla="*/ 350 w 369"/>
                  <a:gd name="T3" fmla="*/ 743 h 743"/>
                  <a:gd name="T4" fmla="*/ 19 w 369"/>
                  <a:gd name="T5" fmla="*/ 743 h 743"/>
                  <a:gd name="T6" fmla="*/ 0 w 369"/>
                  <a:gd name="T7" fmla="*/ 722 h 743"/>
                  <a:gd name="T8" fmla="*/ 0 w 369"/>
                  <a:gd name="T9" fmla="*/ 21 h 743"/>
                  <a:gd name="T10" fmla="*/ 19 w 369"/>
                  <a:gd name="T11" fmla="*/ 0 h 743"/>
                  <a:gd name="T12" fmla="*/ 350 w 369"/>
                  <a:gd name="T13" fmla="*/ 0 h 743"/>
                  <a:gd name="T14" fmla="*/ 369 w 369"/>
                  <a:gd name="T15" fmla="*/ 21 h 743"/>
                  <a:gd name="T16" fmla="*/ 369 w 369"/>
                  <a:gd name="T17" fmla="*/ 722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9" h="743">
                    <a:moveTo>
                      <a:pt x="369" y="722"/>
                    </a:moveTo>
                    <a:cubicBezTo>
                      <a:pt x="369" y="733"/>
                      <a:pt x="360" y="743"/>
                      <a:pt x="350" y="743"/>
                    </a:cubicBezTo>
                    <a:cubicBezTo>
                      <a:pt x="19" y="743"/>
                      <a:pt x="19" y="743"/>
                      <a:pt x="19" y="743"/>
                    </a:cubicBezTo>
                    <a:cubicBezTo>
                      <a:pt x="9" y="743"/>
                      <a:pt x="0" y="733"/>
                      <a:pt x="0" y="7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9" y="0"/>
                      <a:pt x="19" y="0"/>
                    </a:cubicBezTo>
                    <a:cubicBezTo>
                      <a:pt x="350" y="0"/>
                      <a:pt x="350" y="0"/>
                      <a:pt x="350" y="0"/>
                    </a:cubicBezTo>
                    <a:cubicBezTo>
                      <a:pt x="360" y="0"/>
                      <a:pt x="369" y="10"/>
                      <a:pt x="369" y="21"/>
                    </a:cubicBezTo>
                    <a:cubicBezTo>
                      <a:pt x="369" y="722"/>
                      <a:pt x="369" y="722"/>
                      <a:pt x="369" y="722"/>
                    </a:cubicBezTo>
                  </a:path>
                </a:pathLst>
              </a:custGeom>
              <a:solidFill>
                <a:srgbClr val="EC5623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617" name="Rectangle 310"/>
              <p:cNvSpPr>
                <a:spLocks noChangeArrowheads="1"/>
              </p:cNvSpPr>
              <p:nvPr/>
            </p:nvSpPr>
            <p:spPr bwMode="auto">
              <a:xfrm>
                <a:off x="10052145" y="3707710"/>
                <a:ext cx="572133" cy="987582"/>
              </a:xfrm>
              <a:prstGeom prst="rect">
                <a:avLst/>
              </a:prstGeom>
              <a:solidFill>
                <a:srgbClr val="EC5623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618" name="Freeform 311"/>
              <p:cNvSpPr>
                <a:spLocks/>
              </p:cNvSpPr>
              <p:nvPr/>
            </p:nvSpPr>
            <p:spPr bwMode="auto">
              <a:xfrm>
                <a:off x="10113869" y="4042443"/>
                <a:ext cx="452246" cy="270635"/>
              </a:xfrm>
              <a:custGeom>
                <a:avLst/>
                <a:gdLst>
                  <a:gd name="T0" fmla="*/ 208 w 259"/>
                  <a:gd name="T1" fmla="*/ 48 h 155"/>
                  <a:gd name="T2" fmla="*/ 194 w 259"/>
                  <a:gd name="T3" fmla="*/ 50 h 155"/>
                  <a:gd name="T4" fmla="*/ 126 w 259"/>
                  <a:gd name="T5" fmla="*/ 0 h 155"/>
                  <a:gd name="T6" fmla="*/ 59 w 259"/>
                  <a:gd name="T7" fmla="*/ 49 h 155"/>
                  <a:gd name="T8" fmla="*/ 51 w 259"/>
                  <a:gd name="T9" fmla="*/ 48 h 155"/>
                  <a:gd name="T10" fmla="*/ 0 w 259"/>
                  <a:gd name="T11" fmla="*/ 99 h 155"/>
                  <a:gd name="T12" fmla="*/ 51 w 259"/>
                  <a:gd name="T13" fmla="*/ 150 h 155"/>
                  <a:gd name="T14" fmla="*/ 208 w 259"/>
                  <a:gd name="T15" fmla="*/ 150 h 155"/>
                  <a:gd name="T16" fmla="*/ 259 w 259"/>
                  <a:gd name="T17" fmla="*/ 99 h 155"/>
                  <a:gd name="T18" fmla="*/ 208 w 259"/>
                  <a:gd name="T19" fmla="*/ 48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9" h="155">
                    <a:moveTo>
                      <a:pt x="208" y="48"/>
                    </a:moveTo>
                    <a:cubicBezTo>
                      <a:pt x="203" y="48"/>
                      <a:pt x="198" y="49"/>
                      <a:pt x="194" y="50"/>
                    </a:cubicBezTo>
                    <a:cubicBezTo>
                      <a:pt x="185" y="21"/>
                      <a:pt x="158" y="0"/>
                      <a:pt x="126" y="0"/>
                    </a:cubicBezTo>
                    <a:cubicBezTo>
                      <a:pt x="95" y="0"/>
                      <a:pt x="68" y="21"/>
                      <a:pt x="59" y="49"/>
                    </a:cubicBezTo>
                    <a:cubicBezTo>
                      <a:pt x="56" y="49"/>
                      <a:pt x="54" y="48"/>
                      <a:pt x="51" y="48"/>
                    </a:cubicBezTo>
                    <a:cubicBezTo>
                      <a:pt x="23" y="48"/>
                      <a:pt x="0" y="71"/>
                      <a:pt x="0" y="99"/>
                    </a:cubicBezTo>
                    <a:cubicBezTo>
                      <a:pt x="0" y="127"/>
                      <a:pt x="23" y="146"/>
                      <a:pt x="51" y="150"/>
                    </a:cubicBezTo>
                    <a:cubicBezTo>
                      <a:pt x="80" y="154"/>
                      <a:pt x="149" y="155"/>
                      <a:pt x="208" y="150"/>
                    </a:cubicBezTo>
                    <a:cubicBezTo>
                      <a:pt x="236" y="148"/>
                      <a:pt x="259" y="127"/>
                      <a:pt x="259" y="99"/>
                    </a:cubicBezTo>
                    <a:cubicBezTo>
                      <a:pt x="259" y="71"/>
                      <a:pt x="236" y="48"/>
                      <a:pt x="208" y="48"/>
                    </a:cubicBezTo>
                    <a:close/>
                  </a:path>
                </a:pathLst>
              </a:custGeom>
              <a:solidFill>
                <a:srgbClr val="EC5623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619" name="Freeform 312"/>
              <p:cNvSpPr>
                <a:spLocks/>
              </p:cNvSpPr>
              <p:nvPr/>
            </p:nvSpPr>
            <p:spPr bwMode="auto">
              <a:xfrm>
                <a:off x="10174406" y="3610376"/>
                <a:ext cx="326424" cy="43919"/>
              </a:xfrm>
              <a:custGeom>
                <a:avLst/>
                <a:gdLst>
                  <a:gd name="T0" fmla="*/ 187 w 187"/>
                  <a:gd name="T1" fmla="*/ 12 h 25"/>
                  <a:gd name="T2" fmla="*/ 175 w 187"/>
                  <a:gd name="T3" fmla="*/ 25 h 25"/>
                  <a:gd name="T4" fmla="*/ 12 w 187"/>
                  <a:gd name="T5" fmla="*/ 25 h 25"/>
                  <a:gd name="T6" fmla="*/ 0 w 187"/>
                  <a:gd name="T7" fmla="*/ 12 h 25"/>
                  <a:gd name="T8" fmla="*/ 12 w 187"/>
                  <a:gd name="T9" fmla="*/ 0 h 25"/>
                  <a:gd name="T10" fmla="*/ 175 w 187"/>
                  <a:gd name="T11" fmla="*/ 0 h 25"/>
                  <a:gd name="T12" fmla="*/ 187 w 187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" h="25">
                    <a:moveTo>
                      <a:pt x="187" y="12"/>
                    </a:moveTo>
                    <a:cubicBezTo>
                      <a:pt x="187" y="19"/>
                      <a:pt x="181" y="25"/>
                      <a:pt x="175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5" y="25"/>
                      <a:pt x="0" y="19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75" y="0"/>
                      <a:pt x="175" y="0"/>
                      <a:pt x="175" y="0"/>
                    </a:cubicBezTo>
                    <a:cubicBezTo>
                      <a:pt x="181" y="0"/>
                      <a:pt x="187" y="6"/>
                      <a:pt x="187" y="12"/>
                    </a:cubicBezTo>
                    <a:close/>
                  </a:path>
                </a:pathLst>
              </a:custGeom>
              <a:solidFill>
                <a:srgbClr val="EC5623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620" name="Oval 313"/>
              <p:cNvSpPr>
                <a:spLocks noChangeArrowheads="1"/>
              </p:cNvSpPr>
              <p:nvPr/>
            </p:nvSpPr>
            <p:spPr bwMode="auto">
              <a:xfrm>
                <a:off x="10299040" y="4735649"/>
                <a:ext cx="78342" cy="78342"/>
              </a:xfrm>
              <a:prstGeom prst="ellipse">
                <a:avLst/>
              </a:prstGeom>
              <a:solidFill>
                <a:srgbClr val="EC5623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621" name="Oval 314"/>
              <p:cNvSpPr>
                <a:spLocks noChangeArrowheads="1"/>
              </p:cNvSpPr>
              <p:nvPr/>
            </p:nvSpPr>
            <p:spPr bwMode="auto">
              <a:xfrm>
                <a:off x="10321593" y="4749893"/>
                <a:ext cx="33236" cy="30862"/>
              </a:xfrm>
              <a:prstGeom prst="ellipse">
                <a:avLst/>
              </a:prstGeom>
              <a:solidFill>
                <a:srgbClr val="EC5623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23" name="Group 222"/>
            <p:cNvGrpSpPr/>
            <p:nvPr/>
          </p:nvGrpSpPr>
          <p:grpSpPr>
            <a:xfrm>
              <a:off x="5611881" y="4550053"/>
              <a:ext cx="980009" cy="2017895"/>
              <a:chOff x="8291828" y="4413973"/>
              <a:chExt cx="1185810" cy="2441653"/>
            </a:xfrm>
          </p:grpSpPr>
          <p:sp>
            <p:nvSpPr>
              <p:cNvPr id="559" name="Freeform 315"/>
              <p:cNvSpPr>
                <a:spLocks/>
              </p:cNvSpPr>
              <p:nvPr/>
            </p:nvSpPr>
            <p:spPr bwMode="auto">
              <a:xfrm>
                <a:off x="8605196" y="5078691"/>
                <a:ext cx="847516" cy="817841"/>
              </a:xfrm>
              <a:custGeom>
                <a:avLst/>
                <a:gdLst>
                  <a:gd name="T0" fmla="*/ 480 w 485"/>
                  <a:gd name="T1" fmla="*/ 356 h 468"/>
                  <a:gd name="T2" fmla="*/ 342 w 485"/>
                  <a:gd name="T3" fmla="*/ 468 h 468"/>
                  <a:gd name="T4" fmla="*/ 133 w 485"/>
                  <a:gd name="T5" fmla="*/ 468 h 468"/>
                  <a:gd name="T6" fmla="*/ 0 w 485"/>
                  <a:gd name="T7" fmla="*/ 335 h 468"/>
                  <a:gd name="T8" fmla="*/ 0 w 485"/>
                  <a:gd name="T9" fmla="*/ 133 h 468"/>
                  <a:gd name="T10" fmla="*/ 133 w 485"/>
                  <a:gd name="T11" fmla="*/ 0 h 468"/>
                  <a:gd name="T12" fmla="*/ 342 w 485"/>
                  <a:gd name="T13" fmla="*/ 0 h 468"/>
                  <a:gd name="T14" fmla="*/ 485 w 485"/>
                  <a:gd name="T15" fmla="*/ 339 h 468"/>
                  <a:gd name="T16" fmla="*/ 480 w 485"/>
                  <a:gd name="T17" fmla="*/ 356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5" h="468">
                    <a:moveTo>
                      <a:pt x="480" y="356"/>
                    </a:moveTo>
                    <a:cubicBezTo>
                      <a:pt x="452" y="443"/>
                      <a:pt x="415" y="468"/>
                      <a:pt x="342" y="468"/>
                    </a:cubicBezTo>
                    <a:cubicBezTo>
                      <a:pt x="133" y="468"/>
                      <a:pt x="133" y="468"/>
                      <a:pt x="133" y="468"/>
                    </a:cubicBezTo>
                    <a:cubicBezTo>
                      <a:pt x="59" y="468"/>
                      <a:pt x="0" y="409"/>
                      <a:pt x="0" y="335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59"/>
                      <a:pt x="59" y="0"/>
                      <a:pt x="133" y="0"/>
                    </a:cubicBezTo>
                    <a:cubicBezTo>
                      <a:pt x="342" y="0"/>
                      <a:pt x="342" y="0"/>
                      <a:pt x="342" y="0"/>
                    </a:cubicBezTo>
                    <a:cubicBezTo>
                      <a:pt x="415" y="0"/>
                      <a:pt x="485" y="266"/>
                      <a:pt x="485" y="339"/>
                    </a:cubicBezTo>
                    <a:cubicBezTo>
                      <a:pt x="485" y="339"/>
                      <a:pt x="483" y="346"/>
                      <a:pt x="480" y="356"/>
                    </a:cubicBezTo>
                  </a:path>
                </a:pathLst>
              </a:custGeom>
              <a:solidFill>
                <a:srgbClr val="FFD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60" name="Rectangle 317"/>
              <p:cNvSpPr>
                <a:spLocks noChangeArrowheads="1"/>
              </p:cNvSpPr>
              <p:nvPr/>
            </p:nvSpPr>
            <p:spPr bwMode="auto">
              <a:xfrm>
                <a:off x="8823603" y="5807508"/>
                <a:ext cx="581629" cy="251643"/>
              </a:xfrm>
              <a:prstGeom prst="rect">
                <a:avLst/>
              </a:pr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61" name="Rectangle 318"/>
              <p:cNvSpPr>
                <a:spLocks noChangeArrowheads="1"/>
              </p:cNvSpPr>
              <p:nvPr/>
            </p:nvSpPr>
            <p:spPr bwMode="auto">
              <a:xfrm>
                <a:off x="8823603" y="5807508"/>
                <a:ext cx="581629" cy="2516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62" name="Freeform 319"/>
              <p:cNvSpPr>
                <a:spLocks/>
              </p:cNvSpPr>
              <p:nvPr/>
            </p:nvSpPr>
            <p:spPr bwMode="auto">
              <a:xfrm>
                <a:off x="9148840" y="5892971"/>
                <a:ext cx="256391" cy="74781"/>
              </a:xfrm>
              <a:custGeom>
                <a:avLst/>
                <a:gdLst>
                  <a:gd name="T0" fmla="*/ 20 w 147"/>
                  <a:gd name="T1" fmla="*/ 0 h 43"/>
                  <a:gd name="T2" fmla="*/ 14 w 147"/>
                  <a:gd name="T3" fmla="*/ 32 h 43"/>
                  <a:gd name="T4" fmla="*/ 0 w 147"/>
                  <a:gd name="T5" fmla="*/ 30 h 43"/>
                  <a:gd name="T6" fmla="*/ 0 w 147"/>
                  <a:gd name="T7" fmla="*/ 30 h 43"/>
                  <a:gd name="T8" fmla="*/ 147 w 147"/>
                  <a:gd name="T9" fmla="*/ 43 h 43"/>
                  <a:gd name="T10" fmla="*/ 147 w 147"/>
                  <a:gd name="T11" fmla="*/ 25 h 43"/>
                  <a:gd name="T12" fmla="*/ 112 w 147"/>
                  <a:gd name="T13" fmla="*/ 18 h 43"/>
                  <a:gd name="T14" fmla="*/ 97 w 147"/>
                  <a:gd name="T15" fmla="*/ 24 h 43"/>
                  <a:gd name="T16" fmla="*/ 77 w 147"/>
                  <a:gd name="T17" fmla="*/ 10 h 43"/>
                  <a:gd name="T18" fmla="*/ 25 w 147"/>
                  <a:gd name="T19" fmla="*/ 0 h 43"/>
                  <a:gd name="T20" fmla="*/ 20 w 147"/>
                  <a:gd name="T2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7" h="43">
                    <a:moveTo>
                      <a:pt x="20" y="0"/>
                    </a:moveTo>
                    <a:cubicBezTo>
                      <a:pt x="14" y="32"/>
                      <a:pt x="14" y="32"/>
                      <a:pt x="14" y="32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147" y="43"/>
                      <a:pt x="147" y="43"/>
                      <a:pt x="147" y="43"/>
                    </a:cubicBezTo>
                    <a:cubicBezTo>
                      <a:pt x="147" y="25"/>
                      <a:pt x="147" y="25"/>
                      <a:pt x="147" y="25"/>
                    </a:cubicBezTo>
                    <a:cubicBezTo>
                      <a:pt x="135" y="23"/>
                      <a:pt x="124" y="20"/>
                      <a:pt x="112" y="18"/>
                    </a:cubicBezTo>
                    <a:cubicBezTo>
                      <a:pt x="108" y="22"/>
                      <a:pt x="103" y="24"/>
                      <a:pt x="97" y="24"/>
                    </a:cubicBezTo>
                    <a:cubicBezTo>
                      <a:pt x="88" y="24"/>
                      <a:pt x="80" y="18"/>
                      <a:pt x="77" y="10"/>
                    </a:cubicBezTo>
                    <a:cubicBezTo>
                      <a:pt x="60" y="6"/>
                      <a:pt x="43" y="3"/>
                      <a:pt x="25" y="0"/>
                    </a:cubicBezTo>
                    <a:cubicBezTo>
                      <a:pt x="24" y="0"/>
                      <a:pt x="22" y="0"/>
                      <a:pt x="20" y="0"/>
                    </a:cubicBezTo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63" name="Freeform 320"/>
              <p:cNvSpPr>
                <a:spLocks/>
              </p:cNvSpPr>
              <p:nvPr/>
            </p:nvSpPr>
            <p:spPr bwMode="auto">
              <a:xfrm>
                <a:off x="8804611" y="5917898"/>
                <a:ext cx="621986" cy="937728"/>
              </a:xfrm>
              <a:custGeom>
                <a:avLst/>
                <a:gdLst>
                  <a:gd name="T0" fmla="*/ 524 w 524"/>
                  <a:gd name="T1" fmla="*/ 44 h 790"/>
                  <a:gd name="T2" fmla="*/ 0 w 524"/>
                  <a:gd name="T3" fmla="*/ 0 h 790"/>
                  <a:gd name="T4" fmla="*/ 0 w 524"/>
                  <a:gd name="T5" fmla="*/ 790 h 790"/>
                  <a:gd name="T6" fmla="*/ 524 w 524"/>
                  <a:gd name="T7" fmla="*/ 790 h 790"/>
                  <a:gd name="T8" fmla="*/ 524 w 524"/>
                  <a:gd name="T9" fmla="*/ 44 h 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4" h="790">
                    <a:moveTo>
                      <a:pt x="524" y="44"/>
                    </a:moveTo>
                    <a:lnTo>
                      <a:pt x="0" y="0"/>
                    </a:lnTo>
                    <a:lnTo>
                      <a:pt x="0" y="790"/>
                    </a:lnTo>
                    <a:lnTo>
                      <a:pt x="524" y="790"/>
                    </a:lnTo>
                    <a:lnTo>
                      <a:pt x="524" y="44"/>
                    </a:ln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64" name="Freeform 321"/>
              <p:cNvSpPr>
                <a:spLocks/>
              </p:cNvSpPr>
              <p:nvPr/>
            </p:nvSpPr>
            <p:spPr bwMode="auto">
              <a:xfrm>
                <a:off x="8804611" y="5917898"/>
                <a:ext cx="621986" cy="937728"/>
              </a:xfrm>
              <a:custGeom>
                <a:avLst/>
                <a:gdLst>
                  <a:gd name="T0" fmla="*/ 524 w 524"/>
                  <a:gd name="T1" fmla="*/ 44 h 790"/>
                  <a:gd name="T2" fmla="*/ 0 w 524"/>
                  <a:gd name="T3" fmla="*/ 0 h 790"/>
                  <a:gd name="T4" fmla="*/ 0 w 524"/>
                  <a:gd name="T5" fmla="*/ 790 h 790"/>
                  <a:gd name="T6" fmla="*/ 524 w 524"/>
                  <a:gd name="T7" fmla="*/ 790 h 790"/>
                  <a:gd name="T8" fmla="*/ 524 w 524"/>
                  <a:gd name="T9" fmla="*/ 44 h 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4" h="790">
                    <a:moveTo>
                      <a:pt x="524" y="44"/>
                    </a:moveTo>
                    <a:lnTo>
                      <a:pt x="0" y="0"/>
                    </a:lnTo>
                    <a:lnTo>
                      <a:pt x="0" y="790"/>
                    </a:lnTo>
                    <a:lnTo>
                      <a:pt x="524" y="790"/>
                    </a:lnTo>
                    <a:lnTo>
                      <a:pt x="524" y="4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65" name="Freeform 324"/>
              <p:cNvSpPr>
                <a:spLocks/>
              </p:cNvSpPr>
              <p:nvPr/>
            </p:nvSpPr>
            <p:spPr bwMode="auto">
              <a:xfrm>
                <a:off x="9176141" y="5748158"/>
                <a:ext cx="36797" cy="59350"/>
              </a:xfrm>
              <a:custGeom>
                <a:avLst/>
                <a:gdLst>
                  <a:gd name="T0" fmla="*/ 31 w 31"/>
                  <a:gd name="T1" fmla="*/ 0 h 50"/>
                  <a:gd name="T2" fmla="*/ 9 w 31"/>
                  <a:gd name="T3" fmla="*/ 0 h 50"/>
                  <a:gd name="T4" fmla="*/ 0 w 31"/>
                  <a:gd name="T5" fmla="*/ 50 h 50"/>
                  <a:gd name="T6" fmla="*/ 21 w 31"/>
                  <a:gd name="T7" fmla="*/ 50 h 50"/>
                  <a:gd name="T8" fmla="*/ 31 w 31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50">
                    <a:moveTo>
                      <a:pt x="31" y="0"/>
                    </a:moveTo>
                    <a:lnTo>
                      <a:pt x="9" y="0"/>
                    </a:lnTo>
                    <a:lnTo>
                      <a:pt x="0" y="50"/>
                    </a:lnTo>
                    <a:lnTo>
                      <a:pt x="21" y="50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66" name="Freeform 327"/>
              <p:cNvSpPr>
                <a:spLocks/>
              </p:cNvSpPr>
              <p:nvPr/>
            </p:nvSpPr>
            <p:spPr bwMode="auto">
              <a:xfrm>
                <a:off x="9148840" y="5945199"/>
                <a:ext cx="256391" cy="22553"/>
              </a:xfrm>
              <a:custGeom>
                <a:avLst/>
                <a:gdLst>
                  <a:gd name="T0" fmla="*/ 0 w 216"/>
                  <a:gd name="T1" fmla="*/ 0 h 19"/>
                  <a:gd name="T2" fmla="*/ 0 w 216"/>
                  <a:gd name="T3" fmla="*/ 0 h 19"/>
                  <a:gd name="T4" fmla="*/ 216 w 216"/>
                  <a:gd name="T5" fmla="*/ 19 h 19"/>
                  <a:gd name="T6" fmla="*/ 0 w 216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" h="19">
                    <a:moveTo>
                      <a:pt x="0" y="0"/>
                    </a:moveTo>
                    <a:lnTo>
                      <a:pt x="0" y="0"/>
                    </a:lnTo>
                    <a:lnTo>
                      <a:pt x="216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9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67" name="Freeform 328"/>
              <p:cNvSpPr>
                <a:spLocks/>
              </p:cNvSpPr>
              <p:nvPr/>
            </p:nvSpPr>
            <p:spPr bwMode="auto">
              <a:xfrm>
                <a:off x="9148840" y="5945199"/>
                <a:ext cx="256391" cy="22553"/>
              </a:xfrm>
              <a:custGeom>
                <a:avLst/>
                <a:gdLst>
                  <a:gd name="T0" fmla="*/ 0 w 216"/>
                  <a:gd name="T1" fmla="*/ 0 h 19"/>
                  <a:gd name="T2" fmla="*/ 0 w 216"/>
                  <a:gd name="T3" fmla="*/ 0 h 19"/>
                  <a:gd name="T4" fmla="*/ 216 w 216"/>
                  <a:gd name="T5" fmla="*/ 19 h 19"/>
                  <a:gd name="T6" fmla="*/ 0 w 216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" h="19">
                    <a:moveTo>
                      <a:pt x="0" y="0"/>
                    </a:moveTo>
                    <a:lnTo>
                      <a:pt x="0" y="0"/>
                    </a:lnTo>
                    <a:lnTo>
                      <a:pt x="216" y="1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68" name="Freeform 329"/>
              <p:cNvSpPr>
                <a:spLocks/>
              </p:cNvSpPr>
              <p:nvPr/>
            </p:nvSpPr>
            <p:spPr bwMode="auto">
              <a:xfrm>
                <a:off x="9134596" y="5945199"/>
                <a:ext cx="292001" cy="910427"/>
              </a:xfrm>
              <a:custGeom>
                <a:avLst/>
                <a:gdLst>
                  <a:gd name="T0" fmla="*/ 8 w 167"/>
                  <a:gd name="T1" fmla="*/ 0 h 521"/>
                  <a:gd name="T2" fmla="*/ 5 w 167"/>
                  <a:gd name="T3" fmla="*/ 13 h 521"/>
                  <a:gd name="T4" fmla="*/ 0 w 167"/>
                  <a:gd name="T5" fmla="*/ 24 h 521"/>
                  <a:gd name="T6" fmla="*/ 0 w 167"/>
                  <a:gd name="T7" fmla="*/ 521 h 521"/>
                  <a:gd name="T8" fmla="*/ 167 w 167"/>
                  <a:gd name="T9" fmla="*/ 521 h 521"/>
                  <a:gd name="T10" fmla="*/ 167 w 167"/>
                  <a:gd name="T11" fmla="*/ 128 h 521"/>
                  <a:gd name="T12" fmla="*/ 167 w 167"/>
                  <a:gd name="T13" fmla="*/ 14 h 521"/>
                  <a:gd name="T14" fmla="*/ 155 w 167"/>
                  <a:gd name="T15" fmla="*/ 13 h 521"/>
                  <a:gd name="T16" fmla="*/ 8 w 167"/>
                  <a:gd name="T17" fmla="*/ 0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521">
                    <a:moveTo>
                      <a:pt x="8" y="0"/>
                    </a:moveTo>
                    <a:cubicBezTo>
                      <a:pt x="5" y="13"/>
                      <a:pt x="5" y="13"/>
                      <a:pt x="5" y="13"/>
                    </a:cubicBezTo>
                    <a:cubicBezTo>
                      <a:pt x="4" y="17"/>
                      <a:pt x="2" y="21"/>
                      <a:pt x="0" y="24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167" y="521"/>
                      <a:pt x="167" y="521"/>
                      <a:pt x="167" y="521"/>
                    </a:cubicBezTo>
                    <a:cubicBezTo>
                      <a:pt x="167" y="128"/>
                      <a:pt x="167" y="128"/>
                      <a:pt x="167" y="128"/>
                    </a:cubicBezTo>
                    <a:cubicBezTo>
                      <a:pt x="167" y="14"/>
                      <a:pt x="167" y="14"/>
                      <a:pt x="167" y="14"/>
                    </a:cubicBezTo>
                    <a:cubicBezTo>
                      <a:pt x="155" y="13"/>
                      <a:pt x="155" y="13"/>
                      <a:pt x="155" y="13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69" name="Oval 332"/>
              <p:cNvSpPr>
                <a:spLocks noChangeArrowheads="1"/>
              </p:cNvSpPr>
              <p:nvPr/>
            </p:nvSpPr>
            <p:spPr bwMode="auto">
              <a:xfrm>
                <a:off x="9279410" y="5849053"/>
                <a:ext cx="77155" cy="77155"/>
              </a:xfrm>
              <a:prstGeom prst="ellipse">
                <a:avLst/>
              </a:pr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70" name="Freeform 333"/>
              <p:cNvSpPr>
                <a:spLocks/>
              </p:cNvSpPr>
              <p:nvPr/>
            </p:nvSpPr>
            <p:spPr bwMode="auto">
              <a:xfrm>
                <a:off x="8405780" y="4583714"/>
                <a:ext cx="532962" cy="543645"/>
              </a:xfrm>
              <a:custGeom>
                <a:avLst/>
                <a:gdLst>
                  <a:gd name="T0" fmla="*/ 283 w 305"/>
                  <a:gd name="T1" fmla="*/ 208 h 311"/>
                  <a:gd name="T2" fmla="*/ 279 w 305"/>
                  <a:gd name="T3" fmla="*/ 290 h 311"/>
                  <a:gd name="T4" fmla="*/ 198 w 305"/>
                  <a:gd name="T5" fmla="*/ 286 h 311"/>
                  <a:gd name="T6" fmla="*/ 22 w 305"/>
                  <a:gd name="T7" fmla="*/ 103 h 311"/>
                  <a:gd name="T8" fmla="*/ 26 w 305"/>
                  <a:gd name="T9" fmla="*/ 21 h 311"/>
                  <a:gd name="T10" fmla="*/ 107 w 305"/>
                  <a:gd name="T11" fmla="*/ 25 h 311"/>
                  <a:gd name="T12" fmla="*/ 283 w 305"/>
                  <a:gd name="T13" fmla="*/ 2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311">
                    <a:moveTo>
                      <a:pt x="283" y="208"/>
                    </a:moveTo>
                    <a:cubicBezTo>
                      <a:pt x="305" y="232"/>
                      <a:pt x="303" y="268"/>
                      <a:pt x="279" y="290"/>
                    </a:cubicBezTo>
                    <a:cubicBezTo>
                      <a:pt x="256" y="311"/>
                      <a:pt x="219" y="310"/>
                      <a:pt x="198" y="286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0" y="80"/>
                      <a:pt x="2" y="43"/>
                      <a:pt x="26" y="21"/>
                    </a:cubicBezTo>
                    <a:cubicBezTo>
                      <a:pt x="49" y="0"/>
                      <a:pt x="86" y="2"/>
                      <a:pt x="107" y="25"/>
                    </a:cubicBezTo>
                    <a:lnTo>
                      <a:pt x="283" y="208"/>
                    </a:lnTo>
                    <a:close/>
                  </a:path>
                </a:pathLst>
              </a:custGeom>
              <a:solidFill>
                <a:srgbClr val="FFD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71" name="Freeform 334"/>
              <p:cNvSpPr>
                <a:spLocks/>
              </p:cNvSpPr>
              <p:nvPr/>
            </p:nvSpPr>
            <p:spPr bwMode="auto">
              <a:xfrm>
                <a:off x="8403406" y="4431778"/>
                <a:ext cx="1016069" cy="1572771"/>
              </a:xfrm>
              <a:custGeom>
                <a:avLst/>
                <a:gdLst>
                  <a:gd name="T0" fmla="*/ 423 w 581"/>
                  <a:gd name="T1" fmla="*/ 879 h 900"/>
                  <a:gd name="T2" fmla="*/ 398 w 581"/>
                  <a:gd name="T3" fmla="*/ 898 h 900"/>
                  <a:gd name="T4" fmla="*/ 26 w 581"/>
                  <a:gd name="T5" fmla="*/ 825 h 900"/>
                  <a:gd name="T6" fmla="*/ 3 w 581"/>
                  <a:gd name="T7" fmla="*/ 792 h 900"/>
                  <a:gd name="T8" fmla="*/ 164 w 581"/>
                  <a:gd name="T9" fmla="*/ 21 h 900"/>
                  <a:gd name="T10" fmla="*/ 190 w 581"/>
                  <a:gd name="T11" fmla="*/ 2 h 900"/>
                  <a:gd name="T12" fmla="*/ 559 w 581"/>
                  <a:gd name="T13" fmla="*/ 66 h 900"/>
                  <a:gd name="T14" fmla="*/ 579 w 581"/>
                  <a:gd name="T15" fmla="*/ 103 h 900"/>
                  <a:gd name="T16" fmla="*/ 423 w 581"/>
                  <a:gd name="T17" fmla="*/ 879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1" h="900">
                    <a:moveTo>
                      <a:pt x="423" y="879"/>
                    </a:moveTo>
                    <a:cubicBezTo>
                      <a:pt x="421" y="892"/>
                      <a:pt x="409" y="900"/>
                      <a:pt x="398" y="898"/>
                    </a:cubicBezTo>
                    <a:cubicBezTo>
                      <a:pt x="26" y="825"/>
                      <a:pt x="26" y="825"/>
                      <a:pt x="26" y="825"/>
                    </a:cubicBezTo>
                    <a:cubicBezTo>
                      <a:pt x="1" y="821"/>
                      <a:pt x="0" y="805"/>
                      <a:pt x="3" y="792"/>
                    </a:cubicBezTo>
                    <a:cubicBezTo>
                      <a:pt x="164" y="21"/>
                      <a:pt x="164" y="21"/>
                      <a:pt x="164" y="21"/>
                    </a:cubicBezTo>
                    <a:cubicBezTo>
                      <a:pt x="167" y="8"/>
                      <a:pt x="178" y="0"/>
                      <a:pt x="190" y="2"/>
                    </a:cubicBezTo>
                    <a:cubicBezTo>
                      <a:pt x="559" y="66"/>
                      <a:pt x="559" y="66"/>
                      <a:pt x="559" y="66"/>
                    </a:cubicBezTo>
                    <a:cubicBezTo>
                      <a:pt x="579" y="72"/>
                      <a:pt x="581" y="90"/>
                      <a:pt x="579" y="103"/>
                    </a:cubicBezTo>
                    <a:cubicBezTo>
                      <a:pt x="423" y="879"/>
                      <a:pt x="423" y="879"/>
                      <a:pt x="423" y="879"/>
                    </a:cubicBezTo>
                  </a:path>
                </a:pathLst>
              </a:custGeom>
              <a:solidFill>
                <a:srgbClr val="7FBB41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72" name="Freeform 335"/>
              <p:cNvSpPr>
                <a:spLocks/>
              </p:cNvSpPr>
              <p:nvPr/>
            </p:nvSpPr>
            <p:spPr bwMode="auto">
              <a:xfrm>
                <a:off x="8405780" y="4413973"/>
                <a:ext cx="1003012" cy="1573958"/>
              </a:xfrm>
              <a:custGeom>
                <a:avLst/>
                <a:gdLst>
                  <a:gd name="T0" fmla="*/ 416 w 574"/>
                  <a:gd name="T1" fmla="*/ 879 h 900"/>
                  <a:gd name="T2" fmla="*/ 391 w 574"/>
                  <a:gd name="T3" fmla="*/ 898 h 900"/>
                  <a:gd name="T4" fmla="*/ 19 w 574"/>
                  <a:gd name="T5" fmla="*/ 825 h 900"/>
                  <a:gd name="T6" fmla="*/ 2 w 574"/>
                  <a:gd name="T7" fmla="*/ 798 h 900"/>
                  <a:gd name="T8" fmla="*/ 157 w 574"/>
                  <a:gd name="T9" fmla="*/ 22 h 900"/>
                  <a:gd name="T10" fmla="*/ 183 w 574"/>
                  <a:gd name="T11" fmla="*/ 2 h 900"/>
                  <a:gd name="T12" fmla="*/ 555 w 574"/>
                  <a:gd name="T13" fmla="*/ 75 h 900"/>
                  <a:gd name="T14" fmla="*/ 572 w 574"/>
                  <a:gd name="T15" fmla="*/ 103 h 900"/>
                  <a:gd name="T16" fmla="*/ 416 w 574"/>
                  <a:gd name="T17" fmla="*/ 879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4" h="900">
                    <a:moveTo>
                      <a:pt x="416" y="879"/>
                    </a:moveTo>
                    <a:cubicBezTo>
                      <a:pt x="414" y="892"/>
                      <a:pt x="402" y="900"/>
                      <a:pt x="391" y="898"/>
                    </a:cubicBezTo>
                    <a:cubicBezTo>
                      <a:pt x="19" y="825"/>
                      <a:pt x="19" y="825"/>
                      <a:pt x="19" y="825"/>
                    </a:cubicBezTo>
                    <a:cubicBezTo>
                      <a:pt x="7" y="823"/>
                      <a:pt x="0" y="811"/>
                      <a:pt x="2" y="798"/>
                    </a:cubicBezTo>
                    <a:cubicBezTo>
                      <a:pt x="157" y="22"/>
                      <a:pt x="157" y="22"/>
                      <a:pt x="157" y="22"/>
                    </a:cubicBezTo>
                    <a:cubicBezTo>
                      <a:pt x="160" y="9"/>
                      <a:pt x="171" y="0"/>
                      <a:pt x="183" y="2"/>
                    </a:cubicBezTo>
                    <a:cubicBezTo>
                      <a:pt x="555" y="75"/>
                      <a:pt x="555" y="75"/>
                      <a:pt x="555" y="75"/>
                    </a:cubicBezTo>
                    <a:cubicBezTo>
                      <a:pt x="567" y="77"/>
                      <a:pt x="574" y="90"/>
                      <a:pt x="572" y="103"/>
                    </a:cubicBezTo>
                    <a:cubicBezTo>
                      <a:pt x="416" y="879"/>
                      <a:pt x="416" y="879"/>
                      <a:pt x="416" y="879"/>
                    </a:cubicBezTo>
                  </a:path>
                </a:pathLst>
              </a:custGeom>
              <a:solidFill>
                <a:srgbClr val="7FBB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73" name="Freeform 336"/>
              <p:cNvSpPr>
                <a:spLocks/>
              </p:cNvSpPr>
              <p:nvPr/>
            </p:nvSpPr>
            <p:spPr bwMode="auto">
              <a:xfrm>
                <a:off x="8477000" y="4594397"/>
                <a:ext cx="860573" cy="1214298"/>
              </a:xfrm>
              <a:custGeom>
                <a:avLst/>
                <a:gdLst>
                  <a:gd name="T0" fmla="*/ 541 w 725"/>
                  <a:gd name="T1" fmla="*/ 1023 h 1023"/>
                  <a:gd name="T2" fmla="*/ 0 w 725"/>
                  <a:gd name="T3" fmla="*/ 917 h 1023"/>
                  <a:gd name="T4" fmla="*/ 184 w 725"/>
                  <a:gd name="T5" fmla="*/ 0 h 1023"/>
                  <a:gd name="T6" fmla="*/ 725 w 725"/>
                  <a:gd name="T7" fmla="*/ 106 h 1023"/>
                  <a:gd name="T8" fmla="*/ 541 w 725"/>
                  <a:gd name="T9" fmla="*/ 1023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5" h="1023">
                    <a:moveTo>
                      <a:pt x="541" y="1023"/>
                    </a:moveTo>
                    <a:lnTo>
                      <a:pt x="0" y="917"/>
                    </a:lnTo>
                    <a:lnTo>
                      <a:pt x="184" y="0"/>
                    </a:lnTo>
                    <a:lnTo>
                      <a:pt x="725" y="106"/>
                    </a:lnTo>
                    <a:lnTo>
                      <a:pt x="541" y="1023"/>
                    </a:lnTo>
                    <a:close/>
                  </a:path>
                </a:pathLst>
              </a:custGeom>
              <a:solidFill>
                <a:srgbClr val="7FBB41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74" name="Freeform 337"/>
              <p:cNvSpPr>
                <a:spLocks/>
              </p:cNvSpPr>
              <p:nvPr/>
            </p:nvSpPr>
            <p:spPr bwMode="auto">
              <a:xfrm>
                <a:off x="8477000" y="4594397"/>
                <a:ext cx="860573" cy="1214298"/>
              </a:xfrm>
              <a:custGeom>
                <a:avLst/>
                <a:gdLst>
                  <a:gd name="T0" fmla="*/ 541 w 725"/>
                  <a:gd name="T1" fmla="*/ 1023 h 1023"/>
                  <a:gd name="T2" fmla="*/ 0 w 725"/>
                  <a:gd name="T3" fmla="*/ 917 h 1023"/>
                  <a:gd name="T4" fmla="*/ 184 w 725"/>
                  <a:gd name="T5" fmla="*/ 0 h 1023"/>
                  <a:gd name="T6" fmla="*/ 725 w 725"/>
                  <a:gd name="T7" fmla="*/ 106 h 1023"/>
                  <a:gd name="T8" fmla="*/ 541 w 725"/>
                  <a:gd name="T9" fmla="*/ 1023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5" h="1023">
                    <a:moveTo>
                      <a:pt x="541" y="1023"/>
                    </a:moveTo>
                    <a:lnTo>
                      <a:pt x="0" y="917"/>
                    </a:lnTo>
                    <a:lnTo>
                      <a:pt x="184" y="0"/>
                    </a:lnTo>
                    <a:lnTo>
                      <a:pt x="725" y="106"/>
                    </a:lnTo>
                    <a:lnTo>
                      <a:pt x="541" y="102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75" name="Freeform 338"/>
              <p:cNvSpPr>
                <a:spLocks/>
              </p:cNvSpPr>
              <p:nvPr/>
            </p:nvSpPr>
            <p:spPr bwMode="auto">
              <a:xfrm>
                <a:off x="8429520" y="5662694"/>
                <a:ext cx="9496" cy="40358"/>
              </a:xfrm>
              <a:custGeom>
                <a:avLst/>
                <a:gdLst>
                  <a:gd name="T0" fmla="*/ 8 w 8"/>
                  <a:gd name="T1" fmla="*/ 0 h 34"/>
                  <a:gd name="T2" fmla="*/ 0 w 8"/>
                  <a:gd name="T3" fmla="*/ 34 h 34"/>
                  <a:gd name="T4" fmla="*/ 0 w 8"/>
                  <a:gd name="T5" fmla="*/ 34 h 34"/>
                  <a:gd name="T6" fmla="*/ 8 w 8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4">
                    <a:moveTo>
                      <a:pt x="8" y="0"/>
                    </a:moveTo>
                    <a:lnTo>
                      <a:pt x="0" y="34"/>
                    </a:lnTo>
                    <a:lnTo>
                      <a:pt x="0" y="3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505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76" name="Freeform 339"/>
              <p:cNvSpPr>
                <a:spLocks/>
              </p:cNvSpPr>
              <p:nvPr/>
            </p:nvSpPr>
            <p:spPr bwMode="auto">
              <a:xfrm>
                <a:off x="8429520" y="5662694"/>
                <a:ext cx="9496" cy="40358"/>
              </a:xfrm>
              <a:custGeom>
                <a:avLst/>
                <a:gdLst>
                  <a:gd name="T0" fmla="*/ 8 w 8"/>
                  <a:gd name="T1" fmla="*/ 0 h 34"/>
                  <a:gd name="T2" fmla="*/ 0 w 8"/>
                  <a:gd name="T3" fmla="*/ 34 h 34"/>
                  <a:gd name="T4" fmla="*/ 0 w 8"/>
                  <a:gd name="T5" fmla="*/ 34 h 34"/>
                  <a:gd name="T6" fmla="*/ 8 w 8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4">
                    <a:moveTo>
                      <a:pt x="8" y="0"/>
                    </a:moveTo>
                    <a:lnTo>
                      <a:pt x="0" y="34"/>
                    </a:lnTo>
                    <a:lnTo>
                      <a:pt x="0" y="34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77" name="Freeform 340"/>
              <p:cNvSpPr>
                <a:spLocks/>
              </p:cNvSpPr>
              <p:nvPr/>
            </p:nvSpPr>
            <p:spPr bwMode="auto">
              <a:xfrm>
                <a:off x="8417650" y="5703052"/>
                <a:ext cx="11870" cy="59350"/>
              </a:xfrm>
              <a:custGeom>
                <a:avLst/>
                <a:gdLst>
                  <a:gd name="T0" fmla="*/ 10 w 10"/>
                  <a:gd name="T1" fmla="*/ 0 h 50"/>
                  <a:gd name="T2" fmla="*/ 0 w 10"/>
                  <a:gd name="T3" fmla="*/ 50 h 50"/>
                  <a:gd name="T4" fmla="*/ 10 w 10"/>
                  <a:gd name="T5" fmla="*/ 0 h 50"/>
                  <a:gd name="T6" fmla="*/ 10 w 10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50">
                    <a:moveTo>
                      <a:pt x="10" y="0"/>
                    </a:moveTo>
                    <a:lnTo>
                      <a:pt x="0" y="5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505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78" name="Freeform 341"/>
              <p:cNvSpPr>
                <a:spLocks/>
              </p:cNvSpPr>
              <p:nvPr/>
            </p:nvSpPr>
            <p:spPr bwMode="auto">
              <a:xfrm>
                <a:off x="8417650" y="5703052"/>
                <a:ext cx="11870" cy="59350"/>
              </a:xfrm>
              <a:custGeom>
                <a:avLst/>
                <a:gdLst>
                  <a:gd name="T0" fmla="*/ 10 w 10"/>
                  <a:gd name="T1" fmla="*/ 0 h 50"/>
                  <a:gd name="T2" fmla="*/ 0 w 10"/>
                  <a:gd name="T3" fmla="*/ 50 h 50"/>
                  <a:gd name="T4" fmla="*/ 10 w 10"/>
                  <a:gd name="T5" fmla="*/ 0 h 50"/>
                  <a:gd name="T6" fmla="*/ 10 w 10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50">
                    <a:moveTo>
                      <a:pt x="10" y="0"/>
                    </a:moveTo>
                    <a:lnTo>
                      <a:pt x="0" y="50"/>
                    </a:lnTo>
                    <a:lnTo>
                      <a:pt x="10" y="0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79" name="Freeform 343"/>
              <p:cNvSpPr>
                <a:spLocks/>
              </p:cNvSpPr>
              <p:nvPr/>
            </p:nvSpPr>
            <p:spPr bwMode="auto">
              <a:xfrm>
                <a:off x="8477000" y="5600970"/>
                <a:ext cx="113952" cy="104456"/>
              </a:xfrm>
              <a:custGeom>
                <a:avLst/>
                <a:gdLst>
                  <a:gd name="T0" fmla="*/ 13 w 96"/>
                  <a:gd name="T1" fmla="*/ 0 h 88"/>
                  <a:gd name="T2" fmla="*/ 0 w 96"/>
                  <a:gd name="T3" fmla="*/ 69 h 88"/>
                  <a:gd name="T4" fmla="*/ 96 w 96"/>
                  <a:gd name="T5" fmla="*/ 88 h 88"/>
                  <a:gd name="T6" fmla="*/ 13 w 96"/>
                  <a:gd name="T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88">
                    <a:moveTo>
                      <a:pt x="13" y="0"/>
                    </a:moveTo>
                    <a:lnTo>
                      <a:pt x="0" y="69"/>
                    </a:lnTo>
                    <a:lnTo>
                      <a:pt x="96" y="88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3E6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80" name="Freeform 344"/>
              <p:cNvSpPr>
                <a:spLocks/>
              </p:cNvSpPr>
              <p:nvPr/>
            </p:nvSpPr>
            <p:spPr bwMode="auto">
              <a:xfrm>
                <a:off x="8477000" y="5600970"/>
                <a:ext cx="113952" cy="104456"/>
              </a:xfrm>
              <a:custGeom>
                <a:avLst/>
                <a:gdLst>
                  <a:gd name="T0" fmla="*/ 13 w 96"/>
                  <a:gd name="T1" fmla="*/ 0 h 88"/>
                  <a:gd name="T2" fmla="*/ 0 w 96"/>
                  <a:gd name="T3" fmla="*/ 69 h 88"/>
                  <a:gd name="T4" fmla="*/ 96 w 96"/>
                  <a:gd name="T5" fmla="*/ 88 h 88"/>
                  <a:gd name="T6" fmla="*/ 13 w 96"/>
                  <a:gd name="T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88">
                    <a:moveTo>
                      <a:pt x="13" y="0"/>
                    </a:moveTo>
                    <a:lnTo>
                      <a:pt x="0" y="69"/>
                    </a:lnTo>
                    <a:lnTo>
                      <a:pt x="96" y="88"/>
                    </a:lnTo>
                    <a:lnTo>
                      <a:pt x="1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81" name="Freeform 346"/>
              <p:cNvSpPr>
                <a:spLocks/>
              </p:cNvSpPr>
              <p:nvPr/>
            </p:nvSpPr>
            <p:spPr bwMode="auto">
              <a:xfrm>
                <a:off x="8461569" y="5335083"/>
                <a:ext cx="77155" cy="248082"/>
              </a:xfrm>
              <a:custGeom>
                <a:avLst/>
                <a:gdLst>
                  <a:gd name="T0" fmla="*/ 35 w 65"/>
                  <a:gd name="T1" fmla="*/ 0 h 209"/>
                  <a:gd name="T2" fmla="*/ 0 w 65"/>
                  <a:gd name="T3" fmla="*/ 178 h 209"/>
                  <a:gd name="T4" fmla="*/ 29 w 65"/>
                  <a:gd name="T5" fmla="*/ 209 h 209"/>
                  <a:gd name="T6" fmla="*/ 65 w 65"/>
                  <a:gd name="T7" fmla="*/ 31 h 209"/>
                  <a:gd name="T8" fmla="*/ 35 w 65"/>
                  <a:gd name="T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09">
                    <a:moveTo>
                      <a:pt x="35" y="0"/>
                    </a:moveTo>
                    <a:lnTo>
                      <a:pt x="0" y="178"/>
                    </a:lnTo>
                    <a:lnTo>
                      <a:pt x="29" y="209"/>
                    </a:lnTo>
                    <a:lnTo>
                      <a:pt x="65" y="31"/>
                    </a:lnTo>
                    <a:lnTo>
                      <a:pt x="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82" name="Freeform 348"/>
              <p:cNvSpPr>
                <a:spLocks/>
              </p:cNvSpPr>
              <p:nvPr/>
            </p:nvSpPr>
            <p:spPr bwMode="auto">
              <a:xfrm>
                <a:off x="8516171" y="5049017"/>
                <a:ext cx="45106" cy="230277"/>
              </a:xfrm>
              <a:custGeom>
                <a:avLst/>
                <a:gdLst>
                  <a:gd name="T0" fmla="*/ 38 w 38"/>
                  <a:gd name="T1" fmla="*/ 0 h 194"/>
                  <a:gd name="T2" fmla="*/ 0 w 38"/>
                  <a:gd name="T3" fmla="*/ 194 h 194"/>
                  <a:gd name="T4" fmla="*/ 38 w 38"/>
                  <a:gd name="T5" fmla="*/ 0 h 194"/>
                  <a:gd name="T6" fmla="*/ 38 w 38"/>
                  <a:gd name="T7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94">
                    <a:moveTo>
                      <a:pt x="38" y="0"/>
                    </a:moveTo>
                    <a:lnTo>
                      <a:pt x="0" y="194"/>
                    </a:lnTo>
                    <a:lnTo>
                      <a:pt x="38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505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83" name="Freeform 349"/>
              <p:cNvSpPr>
                <a:spLocks/>
              </p:cNvSpPr>
              <p:nvPr/>
            </p:nvSpPr>
            <p:spPr bwMode="auto">
              <a:xfrm>
                <a:off x="8516171" y="5049017"/>
                <a:ext cx="45106" cy="230277"/>
              </a:xfrm>
              <a:custGeom>
                <a:avLst/>
                <a:gdLst>
                  <a:gd name="T0" fmla="*/ 38 w 38"/>
                  <a:gd name="T1" fmla="*/ 0 h 194"/>
                  <a:gd name="T2" fmla="*/ 0 w 38"/>
                  <a:gd name="T3" fmla="*/ 194 h 194"/>
                  <a:gd name="T4" fmla="*/ 38 w 38"/>
                  <a:gd name="T5" fmla="*/ 0 h 194"/>
                  <a:gd name="T6" fmla="*/ 38 w 38"/>
                  <a:gd name="T7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94">
                    <a:moveTo>
                      <a:pt x="38" y="0"/>
                    </a:moveTo>
                    <a:lnTo>
                      <a:pt x="0" y="194"/>
                    </a:lnTo>
                    <a:lnTo>
                      <a:pt x="38" y="0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84" name="Freeform 352"/>
              <p:cNvSpPr>
                <a:spLocks/>
              </p:cNvSpPr>
              <p:nvPr/>
            </p:nvSpPr>
            <p:spPr bwMode="auto">
              <a:xfrm>
                <a:off x="9323329" y="5202139"/>
                <a:ext cx="130570" cy="242147"/>
              </a:xfrm>
              <a:custGeom>
                <a:avLst/>
                <a:gdLst>
                  <a:gd name="T0" fmla="*/ 0 w 75"/>
                  <a:gd name="T1" fmla="*/ 0 h 138"/>
                  <a:gd name="T2" fmla="*/ 50 w 75"/>
                  <a:gd name="T3" fmla="*/ 138 h 138"/>
                  <a:gd name="T4" fmla="*/ 61 w 75"/>
                  <a:gd name="T5" fmla="*/ 124 h 138"/>
                  <a:gd name="T6" fmla="*/ 42 w 75"/>
                  <a:gd name="T7" fmla="*/ 37 h 138"/>
                  <a:gd name="T8" fmla="*/ 0 w 75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138">
                    <a:moveTo>
                      <a:pt x="0" y="0"/>
                    </a:moveTo>
                    <a:cubicBezTo>
                      <a:pt x="20" y="39"/>
                      <a:pt x="38" y="90"/>
                      <a:pt x="50" y="138"/>
                    </a:cubicBezTo>
                    <a:cubicBezTo>
                      <a:pt x="55" y="134"/>
                      <a:pt x="58" y="129"/>
                      <a:pt x="61" y="124"/>
                    </a:cubicBezTo>
                    <a:cubicBezTo>
                      <a:pt x="75" y="93"/>
                      <a:pt x="56" y="54"/>
                      <a:pt x="42" y="37"/>
                    </a:cubicBezTo>
                    <a:cubicBezTo>
                      <a:pt x="33" y="26"/>
                      <a:pt x="17" y="13"/>
                      <a:pt x="0" y="0"/>
                    </a:cubicBezTo>
                  </a:path>
                </a:pathLst>
              </a:custGeom>
              <a:solidFill>
                <a:srgbClr val="505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85" name="Freeform 353"/>
              <p:cNvSpPr>
                <a:spLocks/>
              </p:cNvSpPr>
              <p:nvPr/>
            </p:nvSpPr>
            <p:spPr bwMode="auto">
              <a:xfrm>
                <a:off x="9274662" y="5200952"/>
                <a:ext cx="136505" cy="263513"/>
              </a:xfrm>
              <a:custGeom>
                <a:avLst/>
                <a:gdLst>
                  <a:gd name="T0" fmla="*/ 27 w 78"/>
                  <a:gd name="T1" fmla="*/ 0 h 151"/>
                  <a:gd name="T2" fmla="*/ 0 w 78"/>
                  <a:gd name="T3" fmla="*/ 136 h 151"/>
                  <a:gd name="T4" fmla="*/ 2 w 78"/>
                  <a:gd name="T5" fmla="*/ 137 h 151"/>
                  <a:gd name="T6" fmla="*/ 43 w 78"/>
                  <a:gd name="T7" fmla="*/ 151 h 151"/>
                  <a:gd name="T8" fmla="*/ 78 w 78"/>
                  <a:gd name="T9" fmla="*/ 139 h 151"/>
                  <a:gd name="T10" fmla="*/ 28 w 78"/>
                  <a:gd name="T11" fmla="*/ 1 h 151"/>
                  <a:gd name="T12" fmla="*/ 27 w 78"/>
                  <a:gd name="T13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151">
                    <a:moveTo>
                      <a:pt x="27" y="0"/>
                    </a:moveTo>
                    <a:cubicBezTo>
                      <a:pt x="0" y="136"/>
                      <a:pt x="0" y="136"/>
                      <a:pt x="0" y="136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14" y="146"/>
                      <a:pt x="29" y="151"/>
                      <a:pt x="43" y="151"/>
                    </a:cubicBezTo>
                    <a:cubicBezTo>
                      <a:pt x="56" y="151"/>
                      <a:pt x="69" y="147"/>
                      <a:pt x="78" y="139"/>
                    </a:cubicBezTo>
                    <a:cubicBezTo>
                      <a:pt x="66" y="91"/>
                      <a:pt x="48" y="40"/>
                      <a:pt x="28" y="1"/>
                    </a:cubicBezTo>
                    <a:cubicBezTo>
                      <a:pt x="28" y="0"/>
                      <a:pt x="27" y="0"/>
                      <a:pt x="27" y="0"/>
                    </a:cubicBezTo>
                  </a:path>
                </a:pathLst>
              </a:custGeom>
              <a:solidFill>
                <a:srgbClr val="E5B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86" name="Freeform 354"/>
              <p:cNvSpPr>
                <a:spLocks/>
              </p:cNvSpPr>
              <p:nvPr/>
            </p:nvSpPr>
            <p:spPr bwMode="auto">
              <a:xfrm>
                <a:off x="9253296" y="5185521"/>
                <a:ext cx="67659" cy="252830"/>
              </a:xfrm>
              <a:custGeom>
                <a:avLst/>
                <a:gdLst>
                  <a:gd name="T0" fmla="*/ 27 w 39"/>
                  <a:gd name="T1" fmla="*/ 0 h 145"/>
                  <a:gd name="T2" fmla="*/ 0 w 39"/>
                  <a:gd name="T3" fmla="*/ 136 h 145"/>
                  <a:gd name="T4" fmla="*/ 12 w 39"/>
                  <a:gd name="T5" fmla="*/ 145 h 145"/>
                  <a:gd name="T6" fmla="*/ 39 w 39"/>
                  <a:gd name="T7" fmla="*/ 9 h 145"/>
                  <a:gd name="T8" fmla="*/ 27 w 39"/>
                  <a:gd name="T9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145">
                    <a:moveTo>
                      <a:pt x="27" y="0"/>
                    </a:moveTo>
                    <a:cubicBezTo>
                      <a:pt x="0" y="136"/>
                      <a:pt x="0" y="136"/>
                      <a:pt x="0" y="136"/>
                    </a:cubicBezTo>
                    <a:cubicBezTo>
                      <a:pt x="12" y="145"/>
                      <a:pt x="12" y="145"/>
                      <a:pt x="12" y="145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5" y="6"/>
                      <a:pt x="31" y="3"/>
                      <a:pt x="27" y="0"/>
                    </a:cubicBezTo>
                  </a:path>
                </a:pathLst>
              </a:custGeom>
              <a:solidFill>
                <a:srgbClr val="CEA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87" name="Freeform 355"/>
              <p:cNvSpPr>
                <a:spLocks/>
              </p:cNvSpPr>
              <p:nvPr/>
            </p:nvSpPr>
            <p:spPr bwMode="auto">
              <a:xfrm>
                <a:off x="9241426" y="5174838"/>
                <a:ext cx="59350" cy="248082"/>
              </a:xfrm>
              <a:custGeom>
                <a:avLst/>
                <a:gdLst>
                  <a:gd name="T0" fmla="*/ 27 w 34"/>
                  <a:gd name="T1" fmla="*/ 0 h 142"/>
                  <a:gd name="T2" fmla="*/ 0 w 34"/>
                  <a:gd name="T3" fmla="*/ 137 h 142"/>
                  <a:gd name="T4" fmla="*/ 7 w 34"/>
                  <a:gd name="T5" fmla="*/ 142 h 142"/>
                  <a:gd name="T6" fmla="*/ 34 w 34"/>
                  <a:gd name="T7" fmla="*/ 6 h 142"/>
                  <a:gd name="T8" fmla="*/ 27 w 34"/>
                  <a:gd name="T9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142">
                    <a:moveTo>
                      <a:pt x="27" y="0"/>
                    </a:moveTo>
                    <a:cubicBezTo>
                      <a:pt x="0" y="137"/>
                      <a:pt x="0" y="137"/>
                      <a:pt x="0" y="137"/>
                    </a:cubicBezTo>
                    <a:cubicBezTo>
                      <a:pt x="7" y="142"/>
                      <a:pt x="7" y="142"/>
                      <a:pt x="7" y="142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2" y="4"/>
                      <a:pt x="29" y="2"/>
                      <a:pt x="27" y="0"/>
                    </a:cubicBezTo>
                  </a:path>
                </a:pathLst>
              </a:custGeom>
              <a:solidFill>
                <a:srgbClr val="3D68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grpSp>
            <p:nvGrpSpPr>
              <p:cNvPr id="588" name="Group 587"/>
              <p:cNvGrpSpPr/>
              <p:nvPr/>
            </p:nvGrpSpPr>
            <p:grpSpPr>
              <a:xfrm>
                <a:off x="8417650" y="5049017"/>
                <a:ext cx="1008947" cy="899743"/>
                <a:chOff x="8417650" y="5049017"/>
                <a:chExt cx="1008947" cy="899743"/>
              </a:xfrm>
              <a:solidFill>
                <a:srgbClr val="44546A">
                  <a:alpha val="18000"/>
                </a:srgbClr>
              </a:solidFill>
            </p:grpSpPr>
            <p:sp>
              <p:nvSpPr>
                <p:cNvPr id="602" name="Freeform 316"/>
                <p:cNvSpPr>
                  <a:spLocks/>
                </p:cNvSpPr>
                <p:nvPr/>
              </p:nvSpPr>
              <p:spPr bwMode="auto">
                <a:xfrm>
                  <a:off x="9201068" y="5748158"/>
                  <a:ext cx="225529" cy="59350"/>
                </a:xfrm>
                <a:custGeom>
                  <a:avLst/>
                  <a:gdLst>
                    <a:gd name="T0" fmla="*/ 129 w 129"/>
                    <a:gd name="T1" fmla="*/ 0 h 34"/>
                    <a:gd name="T2" fmla="*/ 7 w 129"/>
                    <a:gd name="T3" fmla="*/ 0 h 34"/>
                    <a:gd name="T4" fmla="*/ 0 w 129"/>
                    <a:gd name="T5" fmla="*/ 34 h 34"/>
                    <a:gd name="T6" fmla="*/ 112 w 129"/>
                    <a:gd name="T7" fmla="*/ 34 h 34"/>
                    <a:gd name="T8" fmla="*/ 129 w 129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9" h="34">
                      <a:moveTo>
                        <a:pt x="129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112" y="34"/>
                        <a:pt x="112" y="34"/>
                        <a:pt x="112" y="34"/>
                      </a:cubicBezTo>
                      <a:cubicBezTo>
                        <a:pt x="118" y="24"/>
                        <a:pt x="124" y="13"/>
                        <a:pt x="12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grpSp>
              <p:nvGrpSpPr>
                <p:cNvPr id="603" name="Group 602"/>
                <p:cNvGrpSpPr/>
                <p:nvPr/>
              </p:nvGrpSpPr>
              <p:grpSpPr>
                <a:xfrm>
                  <a:off x="8417650" y="5049017"/>
                  <a:ext cx="903305" cy="899743"/>
                  <a:chOff x="8417650" y="5049017"/>
                  <a:chExt cx="903305" cy="899743"/>
                </a:xfrm>
                <a:grpFill/>
              </p:grpSpPr>
              <p:sp>
                <p:nvSpPr>
                  <p:cNvPr id="604" name="Freeform 322"/>
                  <p:cNvSpPr>
                    <a:spLocks noEditPoints="1"/>
                  </p:cNvSpPr>
                  <p:nvPr/>
                </p:nvSpPr>
                <p:spPr bwMode="auto">
                  <a:xfrm>
                    <a:off x="9186824" y="5165342"/>
                    <a:ext cx="134131" cy="582816"/>
                  </a:xfrm>
                  <a:custGeom>
                    <a:avLst/>
                    <a:gdLst>
                      <a:gd name="T0" fmla="*/ 38 w 77"/>
                      <a:gd name="T1" fmla="*/ 147 h 333"/>
                      <a:gd name="T2" fmla="*/ 0 w 77"/>
                      <a:gd name="T3" fmla="*/ 333 h 333"/>
                      <a:gd name="T4" fmla="*/ 15 w 77"/>
                      <a:gd name="T5" fmla="*/ 333 h 333"/>
                      <a:gd name="T6" fmla="*/ 50 w 77"/>
                      <a:gd name="T7" fmla="*/ 156 h 333"/>
                      <a:gd name="T8" fmla="*/ 38 w 77"/>
                      <a:gd name="T9" fmla="*/ 147 h 333"/>
                      <a:gd name="T10" fmla="*/ 67 w 77"/>
                      <a:gd name="T11" fmla="*/ 0 h 333"/>
                      <a:gd name="T12" fmla="*/ 65 w 77"/>
                      <a:gd name="T13" fmla="*/ 11 h 333"/>
                      <a:gd name="T14" fmla="*/ 77 w 77"/>
                      <a:gd name="T15" fmla="*/ 20 h 333"/>
                      <a:gd name="T16" fmla="*/ 77 w 77"/>
                      <a:gd name="T17" fmla="*/ 19 h 333"/>
                      <a:gd name="T18" fmla="*/ 67 w 77"/>
                      <a:gd name="T19" fmla="*/ 0 h 3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7" h="333">
                        <a:moveTo>
                          <a:pt x="38" y="147"/>
                        </a:moveTo>
                        <a:cubicBezTo>
                          <a:pt x="0" y="333"/>
                          <a:pt x="0" y="333"/>
                          <a:pt x="0" y="333"/>
                        </a:cubicBezTo>
                        <a:cubicBezTo>
                          <a:pt x="15" y="333"/>
                          <a:pt x="15" y="333"/>
                          <a:pt x="15" y="333"/>
                        </a:cubicBezTo>
                        <a:cubicBezTo>
                          <a:pt x="50" y="156"/>
                          <a:pt x="50" y="156"/>
                          <a:pt x="50" y="156"/>
                        </a:cubicBezTo>
                        <a:cubicBezTo>
                          <a:pt x="38" y="147"/>
                          <a:pt x="38" y="147"/>
                          <a:pt x="38" y="147"/>
                        </a:cubicBezTo>
                        <a:moveTo>
                          <a:pt x="67" y="0"/>
                        </a:moveTo>
                        <a:cubicBezTo>
                          <a:pt x="65" y="11"/>
                          <a:pt x="65" y="11"/>
                          <a:pt x="65" y="11"/>
                        </a:cubicBezTo>
                        <a:cubicBezTo>
                          <a:pt x="69" y="14"/>
                          <a:pt x="73" y="17"/>
                          <a:pt x="77" y="20"/>
                        </a:cubicBezTo>
                        <a:cubicBezTo>
                          <a:pt x="77" y="19"/>
                          <a:pt x="77" y="19"/>
                          <a:pt x="77" y="19"/>
                        </a:cubicBezTo>
                        <a:cubicBezTo>
                          <a:pt x="74" y="13"/>
                          <a:pt x="70" y="6"/>
                          <a:pt x="67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5" name="Freeform 323"/>
                  <p:cNvSpPr>
                    <a:spLocks/>
                  </p:cNvSpPr>
                  <p:nvPr/>
                </p:nvSpPr>
                <p:spPr bwMode="auto">
                  <a:xfrm>
                    <a:off x="9176141" y="5748158"/>
                    <a:ext cx="36797" cy="59350"/>
                  </a:xfrm>
                  <a:custGeom>
                    <a:avLst/>
                    <a:gdLst>
                      <a:gd name="T0" fmla="*/ 31 w 31"/>
                      <a:gd name="T1" fmla="*/ 0 h 50"/>
                      <a:gd name="T2" fmla="*/ 9 w 31"/>
                      <a:gd name="T3" fmla="*/ 0 h 50"/>
                      <a:gd name="T4" fmla="*/ 0 w 31"/>
                      <a:gd name="T5" fmla="*/ 50 h 50"/>
                      <a:gd name="T6" fmla="*/ 21 w 31"/>
                      <a:gd name="T7" fmla="*/ 50 h 50"/>
                      <a:gd name="T8" fmla="*/ 31 w 31"/>
                      <a:gd name="T9" fmla="*/ 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1" h="50">
                        <a:moveTo>
                          <a:pt x="31" y="0"/>
                        </a:moveTo>
                        <a:lnTo>
                          <a:pt x="9" y="0"/>
                        </a:lnTo>
                        <a:lnTo>
                          <a:pt x="0" y="50"/>
                        </a:lnTo>
                        <a:lnTo>
                          <a:pt x="21" y="50"/>
                        </a:lnTo>
                        <a:lnTo>
                          <a:pt x="3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6" name="Freeform 325"/>
                  <p:cNvSpPr>
                    <a:spLocks/>
                  </p:cNvSpPr>
                  <p:nvPr/>
                </p:nvSpPr>
                <p:spPr bwMode="auto">
                  <a:xfrm>
                    <a:off x="9158336" y="5807508"/>
                    <a:ext cx="42732" cy="85464"/>
                  </a:xfrm>
                  <a:custGeom>
                    <a:avLst/>
                    <a:gdLst>
                      <a:gd name="T0" fmla="*/ 24 w 24"/>
                      <a:gd name="T1" fmla="*/ 0 h 49"/>
                      <a:gd name="T2" fmla="*/ 10 w 24"/>
                      <a:gd name="T3" fmla="*/ 0 h 49"/>
                      <a:gd name="T4" fmla="*/ 0 w 24"/>
                      <a:gd name="T5" fmla="*/ 47 h 49"/>
                      <a:gd name="T6" fmla="*/ 14 w 24"/>
                      <a:gd name="T7" fmla="*/ 49 h 49"/>
                      <a:gd name="T8" fmla="*/ 24 w 24"/>
                      <a:gd name="T9" fmla="*/ 0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" h="49">
                        <a:moveTo>
                          <a:pt x="24" y="0"/>
                        </a:move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0" y="47"/>
                          <a:pt x="0" y="47"/>
                          <a:pt x="0" y="47"/>
                        </a:cubicBezTo>
                        <a:cubicBezTo>
                          <a:pt x="5" y="47"/>
                          <a:pt x="10" y="48"/>
                          <a:pt x="14" y="49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7" name="Freeform 326"/>
                  <p:cNvSpPr>
                    <a:spLocks/>
                  </p:cNvSpPr>
                  <p:nvPr/>
                </p:nvSpPr>
                <p:spPr bwMode="auto">
                  <a:xfrm>
                    <a:off x="9148840" y="5889410"/>
                    <a:ext cx="34423" cy="59350"/>
                  </a:xfrm>
                  <a:custGeom>
                    <a:avLst/>
                    <a:gdLst>
                      <a:gd name="T0" fmla="*/ 6 w 20"/>
                      <a:gd name="T1" fmla="*/ 0 h 34"/>
                      <a:gd name="T2" fmla="*/ 0 w 20"/>
                      <a:gd name="T3" fmla="*/ 32 h 34"/>
                      <a:gd name="T4" fmla="*/ 14 w 20"/>
                      <a:gd name="T5" fmla="*/ 34 h 34"/>
                      <a:gd name="T6" fmla="*/ 20 w 20"/>
                      <a:gd name="T7" fmla="*/ 2 h 34"/>
                      <a:gd name="T8" fmla="*/ 6 w 20"/>
                      <a:gd name="T9" fmla="*/ 0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0" h="34">
                        <a:moveTo>
                          <a:pt x="6" y="0"/>
                        </a:move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14" y="34"/>
                          <a:pt x="14" y="34"/>
                          <a:pt x="14" y="34"/>
                        </a:cubicBezTo>
                        <a:cubicBezTo>
                          <a:pt x="20" y="2"/>
                          <a:pt x="20" y="2"/>
                          <a:pt x="20" y="2"/>
                        </a:cubicBezTo>
                        <a:cubicBezTo>
                          <a:pt x="16" y="1"/>
                          <a:pt x="11" y="0"/>
                          <a:pt x="6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8" name="Freeform 342"/>
                  <p:cNvSpPr>
                    <a:spLocks/>
                  </p:cNvSpPr>
                  <p:nvPr/>
                </p:nvSpPr>
                <p:spPr bwMode="auto">
                  <a:xfrm>
                    <a:off x="8417650" y="5564173"/>
                    <a:ext cx="239773" cy="314554"/>
                  </a:xfrm>
                  <a:custGeom>
                    <a:avLst/>
                    <a:gdLst>
                      <a:gd name="T0" fmla="*/ 23 w 137"/>
                      <a:gd name="T1" fmla="*/ 0 h 180"/>
                      <a:gd name="T2" fmla="*/ 12 w 137"/>
                      <a:gd name="T3" fmla="*/ 56 h 180"/>
                      <a:gd name="T4" fmla="*/ 7 w 137"/>
                      <a:gd name="T5" fmla="*/ 79 h 180"/>
                      <a:gd name="T6" fmla="*/ 0 w 137"/>
                      <a:gd name="T7" fmla="*/ 113 h 180"/>
                      <a:gd name="T8" fmla="*/ 50 w 137"/>
                      <a:gd name="T9" fmla="*/ 165 h 180"/>
                      <a:gd name="T10" fmla="*/ 84 w 137"/>
                      <a:gd name="T11" fmla="*/ 180 h 180"/>
                      <a:gd name="T12" fmla="*/ 116 w 137"/>
                      <a:gd name="T13" fmla="*/ 168 h 180"/>
                      <a:gd name="T14" fmla="*/ 119 w 137"/>
                      <a:gd name="T15" fmla="*/ 102 h 180"/>
                      <a:gd name="T16" fmla="*/ 99 w 137"/>
                      <a:gd name="T17" fmla="*/ 81 h 180"/>
                      <a:gd name="T18" fmla="*/ 34 w 137"/>
                      <a:gd name="T19" fmla="*/ 68 h 180"/>
                      <a:gd name="T20" fmla="*/ 43 w 137"/>
                      <a:gd name="T21" fmla="*/ 21 h 180"/>
                      <a:gd name="T22" fmla="*/ 23 w 137"/>
                      <a:gd name="T23" fmla="*/ 0 h 1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37" h="180">
                        <a:moveTo>
                          <a:pt x="23" y="0"/>
                        </a:moveTo>
                        <a:cubicBezTo>
                          <a:pt x="12" y="56"/>
                          <a:pt x="12" y="56"/>
                          <a:pt x="12" y="56"/>
                        </a:cubicBezTo>
                        <a:cubicBezTo>
                          <a:pt x="7" y="79"/>
                          <a:pt x="7" y="79"/>
                          <a:pt x="7" y="79"/>
                        </a:cubicBezTo>
                        <a:cubicBezTo>
                          <a:pt x="0" y="113"/>
                          <a:pt x="0" y="113"/>
                          <a:pt x="0" y="113"/>
                        </a:cubicBezTo>
                        <a:cubicBezTo>
                          <a:pt x="50" y="165"/>
                          <a:pt x="50" y="165"/>
                          <a:pt x="50" y="165"/>
                        </a:cubicBezTo>
                        <a:cubicBezTo>
                          <a:pt x="59" y="175"/>
                          <a:pt x="72" y="180"/>
                          <a:pt x="84" y="180"/>
                        </a:cubicBezTo>
                        <a:cubicBezTo>
                          <a:pt x="96" y="180"/>
                          <a:pt x="107" y="176"/>
                          <a:pt x="116" y="168"/>
                        </a:cubicBezTo>
                        <a:cubicBezTo>
                          <a:pt x="135" y="151"/>
                          <a:pt x="137" y="121"/>
                          <a:pt x="119" y="102"/>
                        </a:cubicBezTo>
                        <a:cubicBezTo>
                          <a:pt x="99" y="81"/>
                          <a:pt x="99" y="81"/>
                          <a:pt x="99" y="81"/>
                        </a:cubicBezTo>
                        <a:cubicBezTo>
                          <a:pt x="34" y="68"/>
                          <a:pt x="34" y="68"/>
                          <a:pt x="34" y="68"/>
                        </a:cubicBezTo>
                        <a:cubicBezTo>
                          <a:pt x="43" y="21"/>
                          <a:pt x="43" y="21"/>
                          <a:pt x="43" y="21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9" name="Freeform 345"/>
                  <p:cNvSpPr>
                    <a:spLocks/>
                  </p:cNvSpPr>
                  <p:nvPr/>
                </p:nvSpPr>
                <p:spPr bwMode="auto">
                  <a:xfrm>
                    <a:off x="8461569" y="5335083"/>
                    <a:ext cx="77155" cy="248082"/>
                  </a:xfrm>
                  <a:custGeom>
                    <a:avLst/>
                    <a:gdLst>
                      <a:gd name="T0" fmla="*/ 35 w 65"/>
                      <a:gd name="T1" fmla="*/ 0 h 209"/>
                      <a:gd name="T2" fmla="*/ 0 w 65"/>
                      <a:gd name="T3" fmla="*/ 178 h 209"/>
                      <a:gd name="T4" fmla="*/ 29 w 65"/>
                      <a:gd name="T5" fmla="*/ 209 h 209"/>
                      <a:gd name="T6" fmla="*/ 65 w 65"/>
                      <a:gd name="T7" fmla="*/ 31 h 209"/>
                      <a:gd name="T8" fmla="*/ 35 w 65"/>
                      <a:gd name="T9" fmla="*/ 0 h 20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209">
                        <a:moveTo>
                          <a:pt x="35" y="0"/>
                        </a:moveTo>
                        <a:lnTo>
                          <a:pt x="0" y="178"/>
                        </a:lnTo>
                        <a:lnTo>
                          <a:pt x="29" y="209"/>
                        </a:lnTo>
                        <a:lnTo>
                          <a:pt x="65" y="31"/>
                        </a:lnTo>
                        <a:lnTo>
                          <a:pt x="35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0" name="Freeform 347"/>
                  <p:cNvSpPr>
                    <a:spLocks/>
                  </p:cNvSpPr>
                  <p:nvPr/>
                </p:nvSpPr>
                <p:spPr bwMode="auto">
                  <a:xfrm>
                    <a:off x="8495992" y="5371880"/>
                    <a:ext cx="248082" cy="328798"/>
                  </a:xfrm>
                  <a:custGeom>
                    <a:avLst/>
                    <a:gdLst>
                      <a:gd name="T0" fmla="*/ 24 w 142"/>
                      <a:gd name="T1" fmla="*/ 0 h 188"/>
                      <a:gd name="T2" fmla="*/ 0 w 142"/>
                      <a:gd name="T3" fmla="*/ 121 h 188"/>
                      <a:gd name="T4" fmla="*/ 49 w 142"/>
                      <a:gd name="T5" fmla="*/ 172 h 188"/>
                      <a:gd name="T6" fmla="*/ 86 w 142"/>
                      <a:gd name="T7" fmla="*/ 188 h 188"/>
                      <a:gd name="T8" fmla="*/ 120 w 142"/>
                      <a:gd name="T9" fmla="*/ 175 h 188"/>
                      <a:gd name="T10" fmla="*/ 123 w 142"/>
                      <a:gd name="T11" fmla="*/ 104 h 188"/>
                      <a:gd name="T12" fmla="*/ 24 w 142"/>
                      <a:gd name="T13" fmla="*/ 0 h 1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42" h="188">
                        <a:moveTo>
                          <a:pt x="24" y="0"/>
                        </a:moveTo>
                        <a:cubicBezTo>
                          <a:pt x="0" y="121"/>
                          <a:pt x="0" y="121"/>
                          <a:pt x="0" y="121"/>
                        </a:cubicBezTo>
                        <a:cubicBezTo>
                          <a:pt x="49" y="172"/>
                          <a:pt x="49" y="172"/>
                          <a:pt x="49" y="172"/>
                        </a:cubicBezTo>
                        <a:cubicBezTo>
                          <a:pt x="59" y="183"/>
                          <a:pt x="72" y="188"/>
                          <a:pt x="86" y="188"/>
                        </a:cubicBezTo>
                        <a:cubicBezTo>
                          <a:pt x="98" y="188"/>
                          <a:pt x="110" y="184"/>
                          <a:pt x="120" y="175"/>
                        </a:cubicBezTo>
                        <a:cubicBezTo>
                          <a:pt x="140" y="157"/>
                          <a:pt x="142" y="125"/>
                          <a:pt x="123" y="104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1" name="Freeform 350"/>
                  <p:cNvSpPr>
                    <a:spLocks/>
                  </p:cNvSpPr>
                  <p:nvPr/>
                </p:nvSpPr>
                <p:spPr bwMode="auto">
                  <a:xfrm>
                    <a:off x="8516171" y="5049017"/>
                    <a:ext cx="79529" cy="269448"/>
                  </a:xfrm>
                  <a:custGeom>
                    <a:avLst/>
                    <a:gdLst>
                      <a:gd name="T0" fmla="*/ 26 w 46"/>
                      <a:gd name="T1" fmla="*/ 0 h 154"/>
                      <a:gd name="T2" fmla="*/ 0 w 46"/>
                      <a:gd name="T3" fmla="*/ 132 h 154"/>
                      <a:gd name="T4" fmla="*/ 17 w 46"/>
                      <a:gd name="T5" fmla="*/ 151 h 154"/>
                      <a:gd name="T6" fmla="*/ 20 w 46"/>
                      <a:gd name="T7" fmla="*/ 154 h 154"/>
                      <a:gd name="T8" fmla="*/ 46 w 46"/>
                      <a:gd name="T9" fmla="*/ 22 h 154"/>
                      <a:gd name="T10" fmla="*/ 26 w 46"/>
                      <a:gd name="T11" fmla="*/ 0 h 1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6" h="154">
                        <a:moveTo>
                          <a:pt x="26" y="0"/>
                        </a:moveTo>
                        <a:cubicBezTo>
                          <a:pt x="0" y="132"/>
                          <a:pt x="0" y="132"/>
                          <a:pt x="0" y="132"/>
                        </a:cubicBezTo>
                        <a:cubicBezTo>
                          <a:pt x="17" y="151"/>
                          <a:pt x="17" y="151"/>
                          <a:pt x="17" y="151"/>
                        </a:cubicBezTo>
                        <a:cubicBezTo>
                          <a:pt x="18" y="152"/>
                          <a:pt x="19" y="153"/>
                          <a:pt x="20" y="154"/>
                        </a:cubicBezTo>
                        <a:cubicBezTo>
                          <a:pt x="46" y="22"/>
                          <a:pt x="46" y="22"/>
                          <a:pt x="46" y="22"/>
                        </a:cubicBezTo>
                        <a:cubicBezTo>
                          <a:pt x="26" y="0"/>
                          <a:pt x="26" y="0"/>
                          <a:pt x="26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2" name="Freeform 351"/>
                  <p:cNvSpPr>
                    <a:spLocks/>
                  </p:cNvSpPr>
                  <p:nvPr/>
                </p:nvSpPr>
                <p:spPr bwMode="auto">
                  <a:xfrm>
                    <a:off x="8550594" y="5087000"/>
                    <a:ext cx="169741" cy="257578"/>
                  </a:xfrm>
                  <a:custGeom>
                    <a:avLst/>
                    <a:gdLst>
                      <a:gd name="T0" fmla="*/ 26 w 97"/>
                      <a:gd name="T1" fmla="*/ 0 h 147"/>
                      <a:gd name="T2" fmla="*/ 0 w 97"/>
                      <a:gd name="T3" fmla="*/ 132 h 147"/>
                      <a:gd name="T4" fmla="*/ 37 w 97"/>
                      <a:gd name="T5" fmla="*/ 147 h 147"/>
                      <a:gd name="T6" fmla="*/ 74 w 97"/>
                      <a:gd name="T7" fmla="*/ 133 h 147"/>
                      <a:gd name="T8" fmla="*/ 77 w 97"/>
                      <a:gd name="T9" fmla="*/ 56 h 147"/>
                      <a:gd name="T10" fmla="*/ 26 w 97"/>
                      <a:gd name="T11" fmla="*/ 0 h 1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7" h="147">
                        <a:moveTo>
                          <a:pt x="26" y="0"/>
                        </a:moveTo>
                        <a:cubicBezTo>
                          <a:pt x="0" y="132"/>
                          <a:pt x="0" y="132"/>
                          <a:pt x="0" y="132"/>
                        </a:cubicBezTo>
                        <a:cubicBezTo>
                          <a:pt x="10" y="142"/>
                          <a:pt x="23" y="147"/>
                          <a:pt x="37" y="147"/>
                        </a:cubicBezTo>
                        <a:cubicBezTo>
                          <a:pt x="50" y="147"/>
                          <a:pt x="63" y="142"/>
                          <a:pt x="74" y="133"/>
                        </a:cubicBezTo>
                        <a:cubicBezTo>
                          <a:pt x="96" y="112"/>
                          <a:pt x="97" y="78"/>
                          <a:pt x="77" y="56"/>
                        </a:cubicBezTo>
                        <a:cubicBezTo>
                          <a:pt x="26" y="0"/>
                          <a:pt x="26" y="0"/>
                          <a:pt x="26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3" name="Freeform 356"/>
                  <p:cNvSpPr>
                    <a:spLocks/>
                  </p:cNvSpPr>
                  <p:nvPr/>
                </p:nvSpPr>
                <p:spPr bwMode="auto">
                  <a:xfrm>
                    <a:off x="9202255" y="5148724"/>
                    <a:ext cx="85464" cy="265887"/>
                  </a:xfrm>
                  <a:custGeom>
                    <a:avLst/>
                    <a:gdLst>
                      <a:gd name="T0" fmla="*/ 28 w 49"/>
                      <a:gd name="T1" fmla="*/ 0 h 152"/>
                      <a:gd name="T2" fmla="*/ 0 w 49"/>
                      <a:gd name="T3" fmla="*/ 136 h 152"/>
                      <a:gd name="T4" fmla="*/ 22 w 49"/>
                      <a:gd name="T5" fmla="*/ 152 h 152"/>
                      <a:gd name="T6" fmla="*/ 49 w 49"/>
                      <a:gd name="T7" fmla="*/ 15 h 152"/>
                      <a:gd name="T8" fmla="*/ 28 w 49"/>
                      <a:gd name="T9" fmla="*/ 0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9" h="152">
                        <a:moveTo>
                          <a:pt x="28" y="0"/>
                        </a:moveTo>
                        <a:cubicBezTo>
                          <a:pt x="0" y="136"/>
                          <a:pt x="0" y="136"/>
                          <a:pt x="0" y="136"/>
                        </a:cubicBezTo>
                        <a:cubicBezTo>
                          <a:pt x="22" y="152"/>
                          <a:pt x="22" y="152"/>
                          <a:pt x="22" y="152"/>
                        </a:cubicBezTo>
                        <a:cubicBezTo>
                          <a:pt x="49" y="15"/>
                          <a:pt x="49" y="15"/>
                          <a:pt x="49" y="15"/>
                        </a:cubicBezTo>
                        <a:cubicBezTo>
                          <a:pt x="42" y="10"/>
                          <a:pt x="35" y="5"/>
                          <a:pt x="28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4" name="Freeform 357"/>
                  <p:cNvSpPr>
                    <a:spLocks/>
                  </p:cNvSpPr>
                  <p:nvPr/>
                </p:nvSpPr>
                <p:spPr bwMode="auto">
                  <a:xfrm>
                    <a:off x="8982661" y="5071569"/>
                    <a:ext cx="269448" cy="314554"/>
                  </a:xfrm>
                  <a:custGeom>
                    <a:avLst/>
                    <a:gdLst>
                      <a:gd name="T0" fmla="*/ 70 w 154"/>
                      <a:gd name="T1" fmla="*/ 0 h 180"/>
                      <a:gd name="T2" fmla="*/ 20 w 154"/>
                      <a:gd name="T3" fmla="*/ 25 h 180"/>
                      <a:gd name="T4" fmla="*/ 33 w 154"/>
                      <a:gd name="T5" fmla="*/ 112 h 180"/>
                      <a:gd name="T6" fmla="*/ 126 w 154"/>
                      <a:gd name="T7" fmla="*/ 180 h 180"/>
                      <a:gd name="T8" fmla="*/ 154 w 154"/>
                      <a:gd name="T9" fmla="*/ 44 h 180"/>
                      <a:gd name="T10" fmla="*/ 107 w 154"/>
                      <a:gd name="T11" fmla="*/ 12 h 180"/>
                      <a:gd name="T12" fmla="*/ 70 w 154"/>
                      <a:gd name="T13" fmla="*/ 0 h 1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4" h="180">
                        <a:moveTo>
                          <a:pt x="70" y="0"/>
                        </a:moveTo>
                        <a:cubicBezTo>
                          <a:pt x="51" y="0"/>
                          <a:pt x="33" y="9"/>
                          <a:pt x="20" y="25"/>
                        </a:cubicBezTo>
                        <a:cubicBezTo>
                          <a:pt x="0" y="52"/>
                          <a:pt x="5" y="91"/>
                          <a:pt x="33" y="112"/>
                        </a:cubicBezTo>
                        <a:cubicBezTo>
                          <a:pt x="126" y="180"/>
                          <a:pt x="126" y="180"/>
                          <a:pt x="126" y="180"/>
                        </a:cubicBezTo>
                        <a:cubicBezTo>
                          <a:pt x="154" y="44"/>
                          <a:pt x="154" y="44"/>
                          <a:pt x="154" y="44"/>
                        </a:cubicBezTo>
                        <a:cubicBezTo>
                          <a:pt x="128" y="26"/>
                          <a:pt x="107" y="12"/>
                          <a:pt x="107" y="12"/>
                        </a:cubicBezTo>
                        <a:cubicBezTo>
                          <a:pt x="96" y="4"/>
                          <a:pt x="83" y="0"/>
                          <a:pt x="7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589" name="Freeform 358"/>
              <p:cNvSpPr>
                <a:spLocks/>
              </p:cNvSpPr>
              <p:nvPr/>
            </p:nvSpPr>
            <p:spPr bwMode="auto">
              <a:xfrm>
                <a:off x="8847343" y="4513681"/>
                <a:ext cx="372717" cy="113952"/>
              </a:xfrm>
              <a:custGeom>
                <a:avLst/>
                <a:gdLst>
                  <a:gd name="T0" fmla="*/ 211 w 213"/>
                  <a:gd name="T1" fmla="*/ 53 h 65"/>
                  <a:gd name="T2" fmla="*/ 195 w 213"/>
                  <a:gd name="T3" fmla="*/ 64 h 65"/>
                  <a:gd name="T4" fmla="*/ 12 w 213"/>
                  <a:gd name="T5" fmla="*/ 28 h 65"/>
                  <a:gd name="T6" fmla="*/ 1 w 213"/>
                  <a:gd name="T7" fmla="*/ 12 h 65"/>
                  <a:gd name="T8" fmla="*/ 17 w 213"/>
                  <a:gd name="T9" fmla="*/ 1 h 65"/>
                  <a:gd name="T10" fmla="*/ 200 w 213"/>
                  <a:gd name="T11" fmla="*/ 37 h 65"/>
                  <a:gd name="T12" fmla="*/ 211 w 213"/>
                  <a:gd name="T13" fmla="*/ 5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65">
                    <a:moveTo>
                      <a:pt x="211" y="53"/>
                    </a:moveTo>
                    <a:cubicBezTo>
                      <a:pt x="210" y="61"/>
                      <a:pt x="202" y="65"/>
                      <a:pt x="195" y="64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5" y="27"/>
                      <a:pt x="0" y="19"/>
                      <a:pt x="1" y="12"/>
                    </a:cubicBezTo>
                    <a:cubicBezTo>
                      <a:pt x="3" y="4"/>
                      <a:pt x="10" y="0"/>
                      <a:pt x="17" y="1"/>
                    </a:cubicBezTo>
                    <a:cubicBezTo>
                      <a:pt x="200" y="37"/>
                      <a:pt x="200" y="37"/>
                      <a:pt x="200" y="37"/>
                    </a:cubicBezTo>
                    <a:cubicBezTo>
                      <a:pt x="208" y="38"/>
                      <a:pt x="213" y="46"/>
                      <a:pt x="211" y="53"/>
                    </a:cubicBezTo>
                    <a:close/>
                  </a:path>
                </a:pathLst>
              </a:custGeom>
              <a:solidFill>
                <a:srgbClr val="7FBB41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90" name="Freeform 359"/>
              <p:cNvSpPr>
                <a:spLocks/>
              </p:cNvSpPr>
              <p:nvPr/>
            </p:nvSpPr>
            <p:spPr bwMode="auto">
              <a:xfrm>
                <a:off x="8720334" y="5775459"/>
                <a:ext cx="118700" cy="121074"/>
              </a:xfrm>
              <a:custGeom>
                <a:avLst/>
                <a:gdLst>
                  <a:gd name="T0" fmla="*/ 65 w 68"/>
                  <a:gd name="T1" fmla="*/ 41 h 69"/>
                  <a:gd name="T2" fmla="*/ 28 w 68"/>
                  <a:gd name="T3" fmla="*/ 66 h 69"/>
                  <a:gd name="T4" fmla="*/ 3 w 68"/>
                  <a:gd name="T5" fmla="*/ 29 h 69"/>
                  <a:gd name="T6" fmla="*/ 40 w 68"/>
                  <a:gd name="T7" fmla="*/ 4 h 69"/>
                  <a:gd name="T8" fmla="*/ 65 w 68"/>
                  <a:gd name="T9" fmla="*/ 4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69">
                    <a:moveTo>
                      <a:pt x="65" y="41"/>
                    </a:moveTo>
                    <a:cubicBezTo>
                      <a:pt x="62" y="58"/>
                      <a:pt x="45" y="69"/>
                      <a:pt x="28" y="66"/>
                    </a:cubicBezTo>
                    <a:cubicBezTo>
                      <a:pt x="11" y="62"/>
                      <a:pt x="0" y="46"/>
                      <a:pt x="3" y="29"/>
                    </a:cubicBezTo>
                    <a:cubicBezTo>
                      <a:pt x="6" y="11"/>
                      <a:pt x="23" y="0"/>
                      <a:pt x="40" y="4"/>
                    </a:cubicBezTo>
                    <a:cubicBezTo>
                      <a:pt x="57" y="7"/>
                      <a:pt x="68" y="24"/>
                      <a:pt x="65" y="41"/>
                    </a:cubicBezTo>
                  </a:path>
                </a:pathLst>
              </a:custGeom>
              <a:solidFill>
                <a:srgbClr val="7FBB41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91" name="Freeform 360"/>
              <p:cNvSpPr>
                <a:spLocks/>
              </p:cNvSpPr>
              <p:nvPr/>
            </p:nvSpPr>
            <p:spPr bwMode="auto">
              <a:xfrm>
                <a:off x="8731017" y="5786142"/>
                <a:ext cx="97334" cy="99708"/>
              </a:xfrm>
              <a:custGeom>
                <a:avLst/>
                <a:gdLst>
                  <a:gd name="T0" fmla="*/ 54 w 56"/>
                  <a:gd name="T1" fmla="*/ 34 h 57"/>
                  <a:gd name="T2" fmla="*/ 23 w 56"/>
                  <a:gd name="T3" fmla="*/ 54 h 57"/>
                  <a:gd name="T4" fmla="*/ 3 w 56"/>
                  <a:gd name="T5" fmla="*/ 24 h 57"/>
                  <a:gd name="T6" fmla="*/ 33 w 56"/>
                  <a:gd name="T7" fmla="*/ 3 h 57"/>
                  <a:gd name="T8" fmla="*/ 54 w 56"/>
                  <a:gd name="T9" fmla="*/ 3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7">
                    <a:moveTo>
                      <a:pt x="54" y="34"/>
                    </a:moveTo>
                    <a:cubicBezTo>
                      <a:pt x="51" y="48"/>
                      <a:pt x="37" y="57"/>
                      <a:pt x="23" y="54"/>
                    </a:cubicBezTo>
                    <a:cubicBezTo>
                      <a:pt x="9" y="51"/>
                      <a:pt x="0" y="38"/>
                      <a:pt x="3" y="24"/>
                    </a:cubicBezTo>
                    <a:cubicBezTo>
                      <a:pt x="5" y="10"/>
                      <a:pt x="19" y="0"/>
                      <a:pt x="33" y="3"/>
                    </a:cubicBezTo>
                    <a:cubicBezTo>
                      <a:pt x="47" y="6"/>
                      <a:pt x="56" y="20"/>
                      <a:pt x="54" y="34"/>
                    </a:cubicBezTo>
                  </a:path>
                </a:pathLst>
              </a:custGeom>
              <a:solidFill>
                <a:srgbClr val="7FBB41">
                  <a:lumMod val="5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92" name="Freeform 361"/>
              <p:cNvSpPr>
                <a:spLocks/>
              </p:cNvSpPr>
              <p:nvPr/>
            </p:nvSpPr>
            <p:spPr bwMode="auto">
              <a:xfrm>
                <a:off x="8747635" y="5793264"/>
                <a:ext cx="62911" cy="59350"/>
              </a:xfrm>
              <a:custGeom>
                <a:avLst/>
                <a:gdLst>
                  <a:gd name="T0" fmla="*/ 18 w 36"/>
                  <a:gd name="T1" fmla="*/ 0 h 34"/>
                  <a:gd name="T2" fmla="*/ 2 w 36"/>
                  <a:gd name="T3" fmla="*/ 14 h 34"/>
                  <a:gd name="T4" fmla="*/ 15 w 36"/>
                  <a:gd name="T5" fmla="*/ 34 h 34"/>
                  <a:gd name="T6" fmla="*/ 18 w 36"/>
                  <a:gd name="T7" fmla="*/ 34 h 34"/>
                  <a:gd name="T8" fmla="*/ 35 w 36"/>
                  <a:gd name="T9" fmla="*/ 20 h 34"/>
                  <a:gd name="T10" fmla="*/ 21 w 36"/>
                  <a:gd name="T11" fmla="*/ 1 h 34"/>
                  <a:gd name="T12" fmla="*/ 18 w 36"/>
                  <a:gd name="T1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4">
                    <a:moveTo>
                      <a:pt x="18" y="0"/>
                    </a:moveTo>
                    <a:cubicBezTo>
                      <a:pt x="10" y="0"/>
                      <a:pt x="3" y="6"/>
                      <a:pt x="2" y="14"/>
                    </a:cubicBezTo>
                    <a:cubicBezTo>
                      <a:pt x="0" y="23"/>
                      <a:pt x="6" y="32"/>
                      <a:pt x="15" y="34"/>
                    </a:cubicBezTo>
                    <a:cubicBezTo>
                      <a:pt x="16" y="34"/>
                      <a:pt x="17" y="34"/>
                      <a:pt x="18" y="34"/>
                    </a:cubicBezTo>
                    <a:cubicBezTo>
                      <a:pt x="26" y="34"/>
                      <a:pt x="33" y="28"/>
                      <a:pt x="35" y="20"/>
                    </a:cubicBezTo>
                    <a:cubicBezTo>
                      <a:pt x="36" y="11"/>
                      <a:pt x="30" y="3"/>
                      <a:pt x="21" y="1"/>
                    </a:cubicBezTo>
                    <a:cubicBezTo>
                      <a:pt x="20" y="1"/>
                      <a:pt x="19" y="0"/>
                      <a:pt x="18" y="0"/>
                    </a:cubicBezTo>
                  </a:path>
                </a:pathLst>
              </a:custGeom>
              <a:solidFill>
                <a:srgbClr val="7FBB41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93" name="Freeform 362"/>
              <p:cNvSpPr>
                <a:spLocks/>
              </p:cNvSpPr>
              <p:nvPr/>
            </p:nvSpPr>
            <p:spPr bwMode="auto">
              <a:xfrm>
                <a:off x="9239052" y="5304221"/>
                <a:ext cx="238586" cy="366782"/>
              </a:xfrm>
              <a:custGeom>
                <a:avLst/>
                <a:gdLst>
                  <a:gd name="T0" fmla="*/ 0 w 136"/>
                  <a:gd name="T1" fmla="*/ 26 h 210"/>
                  <a:gd name="T2" fmla="*/ 8 w 136"/>
                  <a:gd name="T3" fmla="*/ 94 h 210"/>
                  <a:gd name="T4" fmla="*/ 77 w 136"/>
                  <a:gd name="T5" fmla="*/ 149 h 210"/>
                  <a:gd name="T6" fmla="*/ 122 w 136"/>
                  <a:gd name="T7" fmla="*/ 210 h 210"/>
                  <a:gd name="T8" fmla="*/ 132 w 136"/>
                  <a:gd name="T9" fmla="*/ 80 h 210"/>
                  <a:gd name="T10" fmla="*/ 122 w 136"/>
                  <a:gd name="T11" fmla="*/ 0 h 210"/>
                  <a:gd name="T12" fmla="*/ 0 w 136"/>
                  <a:gd name="T13" fmla="*/ 2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210">
                    <a:moveTo>
                      <a:pt x="0" y="26"/>
                    </a:moveTo>
                    <a:cubicBezTo>
                      <a:pt x="8" y="94"/>
                      <a:pt x="8" y="94"/>
                      <a:pt x="8" y="94"/>
                    </a:cubicBezTo>
                    <a:cubicBezTo>
                      <a:pt x="12" y="128"/>
                      <a:pt x="43" y="152"/>
                      <a:pt x="77" y="149"/>
                    </a:cubicBezTo>
                    <a:cubicBezTo>
                      <a:pt x="122" y="210"/>
                      <a:pt x="122" y="210"/>
                      <a:pt x="122" y="210"/>
                    </a:cubicBezTo>
                    <a:cubicBezTo>
                      <a:pt x="133" y="174"/>
                      <a:pt x="136" y="114"/>
                      <a:pt x="132" y="80"/>
                    </a:cubicBezTo>
                    <a:cubicBezTo>
                      <a:pt x="130" y="60"/>
                      <a:pt x="122" y="0"/>
                      <a:pt x="122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FFD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94" name="Freeform 363"/>
              <p:cNvSpPr>
                <a:spLocks/>
              </p:cNvSpPr>
              <p:nvPr/>
            </p:nvSpPr>
            <p:spPr bwMode="auto">
              <a:xfrm>
                <a:off x="8996905" y="5006285"/>
                <a:ext cx="473612" cy="420197"/>
              </a:xfrm>
              <a:custGeom>
                <a:avLst/>
                <a:gdLst>
                  <a:gd name="T0" fmla="*/ 257 w 271"/>
                  <a:gd name="T1" fmla="*/ 207 h 240"/>
                  <a:gd name="T2" fmla="*/ 170 w 271"/>
                  <a:gd name="T3" fmla="*/ 220 h 240"/>
                  <a:gd name="T4" fmla="*/ 33 w 271"/>
                  <a:gd name="T5" fmla="*/ 121 h 240"/>
                  <a:gd name="T6" fmla="*/ 21 w 271"/>
                  <a:gd name="T7" fmla="*/ 34 h 240"/>
                  <a:gd name="T8" fmla="*/ 108 w 271"/>
                  <a:gd name="T9" fmla="*/ 21 h 240"/>
                  <a:gd name="T10" fmla="*/ 238 w 271"/>
                  <a:gd name="T11" fmla="*/ 121 h 240"/>
                  <a:gd name="T12" fmla="*/ 257 w 271"/>
                  <a:gd name="T13" fmla="*/ 207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1" h="240">
                    <a:moveTo>
                      <a:pt x="257" y="207"/>
                    </a:moveTo>
                    <a:cubicBezTo>
                      <a:pt x="242" y="239"/>
                      <a:pt x="197" y="240"/>
                      <a:pt x="170" y="220"/>
                    </a:cubicBezTo>
                    <a:cubicBezTo>
                      <a:pt x="33" y="121"/>
                      <a:pt x="33" y="121"/>
                      <a:pt x="33" y="121"/>
                    </a:cubicBezTo>
                    <a:cubicBezTo>
                      <a:pt x="6" y="100"/>
                      <a:pt x="0" y="61"/>
                      <a:pt x="21" y="34"/>
                    </a:cubicBezTo>
                    <a:cubicBezTo>
                      <a:pt x="42" y="6"/>
                      <a:pt x="81" y="0"/>
                      <a:pt x="108" y="21"/>
                    </a:cubicBezTo>
                    <a:cubicBezTo>
                      <a:pt x="108" y="21"/>
                      <a:pt x="206" y="85"/>
                      <a:pt x="238" y="121"/>
                    </a:cubicBezTo>
                    <a:cubicBezTo>
                      <a:pt x="252" y="137"/>
                      <a:pt x="271" y="177"/>
                      <a:pt x="257" y="207"/>
                    </a:cubicBezTo>
                    <a:close/>
                  </a:path>
                </a:pathLst>
              </a:custGeom>
              <a:solidFill>
                <a:srgbClr val="FFD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95" name="Freeform 364"/>
              <p:cNvSpPr>
                <a:spLocks/>
              </p:cNvSpPr>
              <p:nvPr/>
            </p:nvSpPr>
            <p:spPr bwMode="auto">
              <a:xfrm>
                <a:off x="9049133" y="5027651"/>
                <a:ext cx="167367" cy="157871"/>
              </a:xfrm>
              <a:custGeom>
                <a:avLst/>
                <a:gdLst>
                  <a:gd name="T0" fmla="*/ 73 w 96"/>
                  <a:gd name="T1" fmla="*/ 14 h 90"/>
                  <a:gd name="T2" fmla="*/ 11 w 96"/>
                  <a:gd name="T3" fmla="*/ 21 h 90"/>
                  <a:gd name="T4" fmla="*/ 33 w 96"/>
                  <a:gd name="T5" fmla="*/ 79 h 90"/>
                  <a:gd name="T6" fmla="*/ 73 w 96"/>
                  <a:gd name="T7" fmla="*/ 1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90">
                    <a:moveTo>
                      <a:pt x="73" y="14"/>
                    </a:moveTo>
                    <a:cubicBezTo>
                      <a:pt x="50" y="0"/>
                      <a:pt x="22" y="3"/>
                      <a:pt x="11" y="21"/>
                    </a:cubicBezTo>
                    <a:cubicBezTo>
                      <a:pt x="0" y="39"/>
                      <a:pt x="10" y="65"/>
                      <a:pt x="33" y="79"/>
                    </a:cubicBezTo>
                    <a:cubicBezTo>
                      <a:pt x="56" y="90"/>
                      <a:pt x="96" y="31"/>
                      <a:pt x="73" y="14"/>
                    </a:cubicBezTo>
                    <a:close/>
                  </a:path>
                </a:pathLst>
              </a:custGeom>
              <a:solidFill>
                <a:srgbClr val="FFF3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96" name="Freeform 365"/>
              <p:cNvSpPr>
                <a:spLocks/>
              </p:cNvSpPr>
              <p:nvPr/>
            </p:nvSpPr>
            <p:spPr bwMode="auto">
              <a:xfrm>
                <a:off x="8291828" y="5470400"/>
                <a:ext cx="365595" cy="375091"/>
              </a:xfrm>
              <a:custGeom>
                <a:avLst/>
                <a:gdLst>
                  <a:gd name="T0" fmla="*/ 191 w 209"/>
                  <a:gd name="T1" fmla="*/ 131 h 215"/>
                  <a:gd name="T2" fmla="*/ 188 w 209"/>
                  <a:gd name="T3" fmla="*/ 197 h 215"/>
                  <a:gd name="T4" fmla="*/ 122 w 209"/>
                  <a:gd name="T5" fmla="*/ 194 h 215"/>
                  <a:gd name="T6" fmla="*/ 18 w 209"/>
                  <a:gd name="T7" fmla="*/ 85 h 215"/>
                  <a:gd name="T8" fmla="*/ 21 w 209"/>
                  <a:gd name="T9" fmla="*/ 18 h 215"/>
                  <a:gd name="T10" fmla="*/ 88 w 209"/>
                  <a:gd name="T11" fmla="*/ 21 h 215"/>
                  <a:gd name="T12" fmla="*/ 191 w 209"/>
                  <a:gd name="T13" fmla="*/ 131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215">
                    <a:moveTo>
                      <a:pt x="191" y="131"/>
                    </a:moveTo>
                    <a:cubicBezTo>
                      <a:pt x="209" y="150"/>
                      <a:pt x="207" y="180"/>
                      <a:pt x="188" y="197"/>
                    </a:cubicBezTo>
                    <a:cubicBezTo>
                      <a:pt x="169" y="215"/>
                      <a:pt x="139" y="213"/>
                      <a:pt x="122" y="194"/>
                    </a:cubicBezTo>
                    <a:cubicBezTo>
                      <a:pt x="18" y="85"/>
                      <a:pt x="18" y="85"/>
                      <a:pt x="18" y="85"/>
                    </a:cubicBezTo>
                    <a:cubicBezTo>
                      <a:pt x="0" y="65"/>
                      <a:pt x="2" y="35"/>
                      <a:pt x="21" y="18"/>
                    </a:cubicBezTo>
                    <a:cubicBezTo>
                      <a:pt x="40" y="0"/>
                      <a:pt x="70" y="2"/>
                      <a:pt x="88" y="21"/>
                    </a:cubicBezTo>
                    <a:lnTo>
                      <a:pt x="191" y="131"/>
                    </a:lnTo>
                    <a:close/>
                  </a:path>
                </a:pathLst>
              </a:custGeom>
              <a:solidFill>
                <a:srgbClr val="FFD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97" name="Freeform 366"/>
              <p:cNvSpPr>
                <a:spLocks/>
              </p:cNvSpPr>
              <p:nvPr/>
            </p:nvSpPr>
            <p:spPr bwMode="auto">
              <a:xfrm>
                <a:off x="8332186" y="5244871"/>
                <a:ext cx="411888" cy="422571"/>
              </a:xfrm>
              <a:custGeom>
                <a:avLst/>
                <a:gdLst>
                  <a:gd name="T0" fmla="*/ 217 w 236"/>
                  <a:gd name="T1" fmla="*/ 152 h 242"/>
                  <a:gd name="T2" fmla="*/ 214 w 236"/>
                  <a:gd name="T3" fmla="*/ 224 h 242"/>
                  <a:gd name="T4" fmla="*/ 143 w 236"/>
                  <a:gd name="T5" fmla="*/ 220 h 242"/>
                  <a:gd name="T6" fmla="*/ 19 w 236"/>
                  <a:gd name="T7" fmla="*/ 90 h 242"/>
                  <a:gd name="T8" fmla="*/ 22 w 236"/>
                  <a:gd name="T9" fmla="*/ 19 h 242"/>
                  <a:gd name="T10" fmla="*/ 93 w 236"/>
                  <a:gd name="T11" fmla="*/ 22 h 242"/>
                  <a:gd name="T12" fmla="*/ 217 w 236"/>
                  <a:gd name="T13" fmla="*/ 15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6" h="242">
                    <a:moveTo>
                      <a:pt x="217" y="152"/>
                    </a:moveTo>
                    <a:cubicBezTo>
                      <a:pt x="236" y="173"/>
                      <a:pt x="234" y="205"/>
                      <a:pt x="214" y="224"/>
                    </a:cubicBezTo>
                    <a:cubicBezTo>
                      <a:pt x="193" y="242"/>
                      <a:pt x="161" y="241"/>
                      <a:pt x="143" y="220"/>
                    </a:cubicBezTo>
                    <a:cubicBezTo>
                      <a:pt x="19" y="90"/>
                      <a:pt x="19" y="90"/>
                      <a:pt x="19" y="90"/>
                    </a:cubicBezTo>
                    <a:cubicBezTo>
                      <a:pt x="0" y="70"/>
                      <a:pt x="2" y="38"/>
                      <a:pt x="22" y="19"/>
                    </a:cubicBezTo>
                    <a:cubicBezTo>
                      <a:pt x="43" y="0"/>
                      <a:pt x="75" y="2"/>
                      <a:pt x="93" y="22"/>
                    </a:cubicBezTo>
                    <a:lnTo>
                      <a:pt x="217" y="152"/>
                    </a:lnTo>
                    <a:close/>
                  </a:path>
                </a:pathLst>
              </a:custGeom>
              <a:solidFill>
                <a:srgbClr val="FFD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98" name="Freeform 367"/>
              <p:cNvSpPr>
                <a:spLocks/>
              </p:cNvSpPr>
              <p:nvPr/>
            </p:nvSpPr>
            <p:spPr bwMode="auto">
              <a:xfrm>
                <a:off x="8562464" y="5492953"/>
                <a:ext cx="150749" cy="148375"/>
              </a:xfrm>
              <a:custGeom>
                <a:avLst/>
                <a:gdLst>
                  <a:gd name="T0" fmla="*/ 14 w 86"/>
                  <a:gd name="T1" fmla="*/ 69 h 85"/>
                  <a:gd name="T2" fmla="*/ 71 w 86"/>
                  <a:gd name="T3" fmla="*/ 69 h 85"/>
                  <a:gd name="T4" fmla="*/ 71 w 86"/>
                  <a:gd name="T5" fmla="*/ 12 h 85"/>
                  <a:gd name="T6" fmla="*/ 14 w 86"/>
                  <a:gd name="T7" fmla="*/ 6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85">
                    <a:moveTo>
                      <a:pt x="14" y="69"/>
                    </a:moveTo>
                    <a:cubicBezTo>
                      <a:pt x="30" y="85"/>
                      <a:pt x="55" y="85"/>
                      <a:pt x="71" y="69"/>
                    </a:cubicBezTo>
                    <a:cubicBezTo>
                      <a:pt x="86" y="53"/>
                      <a:pt x="86" y="28"/>
                      <a:pt x="71" y="12"/>
                    </a:cubicBezTo>
                    <a:cubicBezTo>
                      <a:pt x="54" y="0"/>
                      <a:pt x="0" y="52"/>
                      <a:pt x="14" y="69"/>
                    </a:cubicBezTo>
                    <a:close/>
                  </a:path>
                </a:pathLst>
              </a:custGeom>
              <a:solidFill>
                <a:srgbClr val="FFF3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99" name="Freeform 368"/>
              <p:cNvSpPr>
                <a:spLocks/>
              </p:cNvSpPr>
              <p:nvPr/>
            </p:nvSpPr>
            <p:spPr bwMode="auto">
              <a:xfrm>
                <a:off x="8377292" y="4956431"/>
                <a:ext cx="343042" cy="354912"/>
              </a:xfrm>
              <a:custGeom>
                <a:avLst/>
                <a:gdLst>
                  <a:gd name="T0" fmla="*/ 176 w 196"/>
                  <a:gd name="T1" fmla="*/ 106 h 203"/>
                  <a:gd name="T2" fmla="*/ 173 w 196"/>
                  <a:gd name="T3" fmla="*/ 183 h 203"/>
                  <a:gd name="T4" fmla="*/ 96 w 196"/>
                  <a:gd name="T5" fmla="*/ 179 h 203"/>
                  <a:gd name="T6" fmla="*/ 20 w 196"/>
                  <a:gd name="T7" fmla="*/ 97 h 203"/>
                  <a:gd name="T8" fmla="*/ 24 w 196"/>
                  <a:gd name="T9" fmla="*/ 20 h 203"/>
                  <a:gd name="T10" fmla="*/ 101 w 196"/>
                  <a:gd name="T11" fmla="*/ 23 h 203"/>
                  <a:gd name="T12" fmla="*/ 176 w 196"/>
                  <a:gd name="T13" fmla="*/ 106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6" h="203">
                    <a:moveTo>
                      <a:pt x="176" y="106"/>
                    </a:moveTo>
                    <a:cubicBezTo>
                      <a:pt x="196" y="128"/>
                      <a:pt x="195" y="163"/>
                      <a:pt x="173" y="183"/>
                    </a:cubicBezTo>
                    <a:cubicBezTo>
                      <a:pt x="150" y="203"/>
                      <a:pt x="116" y="201"/>
                      <a:pt x="96" y="179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0" y="75"/>
                      <a:pt x="2" y="40"/>
                      <a:pt x="24" y="20"/>
                    </a:cubicBezTo>
                    <a:cubicBezTo>
                      <a:pt x="46" y="0"/>
                      <a:pt x="80" y="1"/>
                      <a:pt x="101" y="23"/>
                    </a:cubicBezTo>
                    <a:lnTo>
                      <a:pt x="176" y="106"/>
                    </a:lnTo>
                    <a:close/>
                  </a:path>
                </a:pathLst>
              </a:custGeom>
              <a:solidFill>
                <a:srgbClr val="FFD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600" name="Freeform 369"/>
              <p:cNvSpPr>
                <a:spLocks/>
              </p:cNvSpPr>
              <p:nvPr/>
            </p:nvSpPr>
            <p:spPr bwMode="auto">
              <a:xfrm>
                <a:off x="8520919" y="5113114"/>
                <a:ext cx="163806" cy="162619"/>
              </a:xfrm>
              <a:custGeom>
                <a:avLst/>
                <a:gdLst>
                  <a:gd name="T0" fmla="*/ 16 w 94"/>
                  <a:gd name="T1" fmla="*/ 76 h 93"/>
                  <a:gd name="T2" fmla="*/ 77 w 94"/>
                  <a:gd name="T3" fmla="*/ 76 h 93"/>
                  <a:gd name="T4" fmla="*/ 77 w 94"/>
                  <a:gd name="T5" fmla="*/ 14 h 93"/>
                  <a:gd name="T6" fmla="*/ 16 w 94"/>
                  <a:gd name="T7" fmla="*/ 76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93">
                    <a:moveTo>
                      <a:pt x="16" y="76"/>
                    </a:moveTo>
                    <a:cubicBezTo>
                      <a:pt x="33" y="93"/>
                      <a:pt x="60" y="93"/>
                      <a:pt x="77" y="76"/>
                    </a:cubicBezTo>
                    <a:cubicBezTo>
                      <a:pt x="94" y="58"/>
                      <a:pt x="94" y="31"/>
                      <a:pt x="77" y="14"/>
                    </a:cubicBezTo>
                    <a:cubicBezTo>
                      <a:pt x="59" y="0"/>
                      <a:pt x="0" y="56"/>
                      <a:pt x="16" y="76"/>
                    </a:cubicBezTo>
                    <a:close/>
                  </a:path>
                </a:pathLst>
              </a:custGeom>
              <a:solidFill>
                <a:srgbClr val="FFF3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601" name="Freeform 370"/>
              <p:cNvSpPr>
                <a:spLocks/>
              </p:cNvSpPr>
              <p:nvPr/>
            </p:nvSpPr>
            <p:spPr bwMode="auto">
              <a:xfrm>
                <a:off x="8482935" y="5678125"/>
                <a:ext cx="141253" cy="140066"/>
              </a:xfrm>
              <a:custGeom>
                <a:avLst/>
                <a:gdLst>
                  <a:gd name="T0" fmla="*/ 13 w 81"/>
                  <a:gd name="T1" fmla="*/ 65 h 80"/>
                  <a:gd name="T2" fmla="*/ 66 w 81"/>
                  <a:gd name="T3" fmla="*/ 65 h 80"/>
                  <a:gd name="T4" fmla="*/ 66 w 81"/>
                  <a:gd name="T5" fmla="*/ 12 h 80"/>
                  <a:gd name="T6" fmla="*/ 13 w 81"/>
                  <a:gd name="T7" fmla="*/ 6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80">
                    <a:moveTo>
                      <a:pt x="13" y="65"/>
                    </a:moveTo>
                    <a:cubicBezTo>
                      <a:pt x="28" y="80"/>
                      <a:pt x="52" y="80"/>
                      <a:pt x="66" y="65"/>
                    </a:cubicBezTo>
                    <a:cubicBezTo>
                      <a:pt x="81" y="50"/>
                      <a:pt x="81" y="27"/>
                      <a:pt x="66" y="12"/>
                    </a:cubicBezTo>
                    <a:cubicBezTo>
                      <a:pt x="51" y="0"/>
                      <a:pt x="0" y="49"/>
                      <a:pt x="13" y="65"/>
                    </a:cubicBezTo>
                    <a:close/>
                  </a:path>
                </a:pathLst>
              </a:custGeom>
              <a:solidFill>
                <a:srgbClr val="FFF3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24" name="Group 223"/>
            <p:cNvGrpSpPr/>
            <p:nvPr/>
          </p:nvGrpSpPr>
          <p:grpSpPr>
            <a:xfrm>
              <a:off x="4175713" y="2269252"/>
              <a:ext cx="3865099" cy="3857251"/>
              <a:chOff x="6554065" y="1654205"/>
              <a:chExt cx="4676768" cy="4667273"/>
            </a:xfrm>
          </p:grpSpPr>
          <p:grpSp>
            <p:nvGrpSpPr>
              <p:cNvPr id="518" name="Group 517"/>
              <p:cNvGrpSpPr/>
              <p:nvPr/>
            </p:nvGrpSpPr>
            <p:grpSpPr>
              <a:xfrm>
                <a:off x="6554065" y="1654205"/>
                <a:ext cx="4676768" cy="4609110"/>
                <a:chOff x="6554065" y="1654205"/>
                <a:chExt cx="4676768" cy="4609110"/>
              </a:xfrm>
            </p:grpSpPr>
            <p:grpSp>
              <p:nvGrpSpPr>
                <p:cNvPr id="520" name="Group 519"/>
                <p:cNvGrpSpPr/>
                <p:nvPr/>
              </p:nvGrpSpPr>
              <p:grpSpPr>
                <a:xfrm>
                  <a:off x="6656147" y="1708807"/>
                  <a:ext cx="4472604" cy="4554508"/>
                  <a:chOff x="6656147" y="1708807"/>
                  <a:chExt cx="4472604" cy="4554508"/>
                </a:xfrm>
                <a:solidFill>
                  <a:srgbClr val="44546A">
                    <a:lumMod val="40000"/>
                    <a:lumOff val="60000"/>
                  </a:srgbClr>
                </a:solidFill>
              </p:grpSpPr>
              <p:sp>
                <p:nvSpPr>
                  <p:cNvPr id="532" name="Freeform 257"/>
                  <p:cNvSpPr>
                    <a:spLocks/>
                  </p:cNvSpPr>
                  <p:nvPr/>
                </p:nvSpPr>
                <p:spPr bwMode="auto">
                  <a:xfrm>
                    <a:off x="8392723" y="2900552"/>
                    <a:ext cx="649287" cy="594686"/>
                  </a:xfrm>
                  <a:custGeom>
                    <a:avLst/>
                    <a:gdLst>
                      <a:gd name="T0" fmla="*/ 371 w 371"/>
                      <a:gd name="T1" fmla="*/ 0 h 340"/>
                      <a:gd name="T2" fmla="*/ 108 w 371"/>
                      <a:gd name="T3" fmla="*/ 0 h 340"/>
                      <a:gd name="T4" fmla="*/ 0 w 371"/>
                      <a:gd name="T5" fmla="*/ 108 h 340"/>
                      <a:gd name="T6" fmla="*/ 0 w 371"/>
                      <a:gd name="T7" fmla="*/ 335 h 340"/>
                      <a:gd name="T8" fmla="*/ 16 w 371"/>
                      <a:gd name="T9" fmla="*/ 340 h 340"/>
                      <a:gd name="T10" fmla="*/ 16 w 371"/>
                      <a:gd name="T11" fmla="*/ 108 h 340"/>
                      <a:gd name="T12" fmla="*/ 43 w 371"/>
                      <a:gd name="T13" fmla="*/ 43 h 340"/>
                      <a:gd name="T14" fmla="*/ 108 w 371"/>
                      <a:gd name="T15" fmla="*/ 16 h 340"/>
                      <a:gd name="T16" fmla="*/ 371 w 371"/>
                      <a:gd name="T17" fmla="*/ 16 h 340"/>
                      <a:gd name="T18" fmla="*/ 371 w 371"/>
                      <a:gd name="T19" fmla="*/ 0 h 3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71" h="340">
                        <a:moveTo>
                          <a:pt x="371" y="0"/>
                        </a:moveTo>
                        <a:cubicBezTo>
                          <a:pt x="108" y="0"/>
                          <a:pt x="108" y="0"/>
                          <a:pt x="108" y="0"/>
                        </a:cubicBezTo>
                        <a:cubicBezTo>
                          <a:pt x="48" y="0"/>
                          <a:pt x="0" y="48"/>
                          <a:pt x="0" y="108"/>
                        </a:cubicBezTo>
                        <a:cubicBezTo>
                          <a:pt x="0" y="335"/>
                          <a:pt x="0" y="335"/>
                          <a:pt x="0" y="335"/>
                        </a:cubicBezTo>
                        <a:cubicBezTo>
                          <a:pt x="5" y="337"/>
                          <a:pt x="10" y="338"/>
                          <a:pt x="16" y="340"/>
                        </a:cubicBezTo>
                        <a:cubicBezTo>
                          <a:pt x="16" y="108"/>
                          <a:pt x="16" y="108"/>
                          <a:pt x="16" y="108"/>
                        </a:cubicBezTo>
                        <a:cubicBezTo>
                          <a:pt x="16" y="82"/>
                          <a:pt x="26" y="59"/>
                          <a:pt x="43" y="43"/>
                        </a:cubicBezTo>
                        <a:cubicBezTo>
                          <a:pt x="59" y="26"/>
                          <a:pt x="82" y="16"/>
                          <a:pt x="108" y="16"/>
                        </a:cubicBezTo>
                        <a:cubicBezTo>
                          <a:pt x="371" y="16"/>
                          <a:pt x="371" y="16"/>
                          <a:pt x="371" y="16"/>
                        </a:cubicBezTo>
                        <a:cubicBezTo>
                          <a:pt x="371" y="0"/>
                          <a:pt x="371" y="0"/>
                          <a:pt x="371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3" name="Freeform 259"/>
                  <p:cNvSpPr>
                    <a:spLocks/>
                  </p:cNvSpPr>
                  <p:nvPr/>
                </p:nvSpPr>
                <p:spPr bwMode="auto">
                  <a:xfrm>
                    <a:off x="7489418" y="5415799"/>
                    <a:ext cx="927045" cy="383400"/>
                  </a:xfrm>
                  <a:custGeom>
                    <a:avLst/>
                    <a:gdLst>
                      <a:gd name="T0" fmla="*/ 12 w 530"/>
                      <a:gd name="T1" fmla="*/ 0 h 219"/>
                      <a:gd name="T2" fmla="*/ 0 w 530"/>
                      <a:gd name="T3" fmla="*/ 0 h 219"/>
                      <a:gd name="T4" fmla="*/ 0 w 530"/>
                      <a:gd name="T5" fmla="*/ 113 h 219"/>
                      <a:gd name="T6" fmla="*/ 106 w 530"/>
                      <a:gd name="T7" fmla="*/ 219 h 219"/>
                      <a:gd name="T8" fmla="*/ 527 w 530"/>
                      <a:gd name="T9" fmla="*/ 219 h 219"/>
                      <a:gd name="T10" fmla="*/ 530 w 530"/>
                      <a:gd name="T11" fmla="*/ 207 h 219"/>
                      <a:gd name="T12" fmla="*/ 106 w 530"/>
                      <a:gd name="T13" fmla="*/ 207 h 219"/>
                      <a:gd name="T14" fmla="*/ 40 w 530"/>
                      <a:gd name="T15" fmla="*/ 179 h 219"/>
                      <a:gd name="T16" fmla="*/ 12 w 530"/>
                      <a:gd name="T17" fmla="*/ 113 h 219"/>
                      <a:gd name="T18" fmla="*/ 12 w 530"/>
                      <a:gd name="T19" fmla="*/ 0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30" h="219">
                        <a:moveTo>
                          <a:pt x="12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13"/>
                          <a:pt x="0" y="113"/>
                          <a:pt x="0" y="113"/>
                        </a:cubicBezTo>
                        <a:cubicBezTo>
                          <a:pt x="0" y="171"/>
                          <a:pt x="48" y="219"/>
                          <a:pt x="106" y="219"/>
                        </a:cubicBezTo>
                        <a:cubicBezTo>
                          <a:pt x="527" y="219"/>
                          <a:pt x="527" y="219"/>
                          <a:pt x="527" y="219"/>
                        </a:cubicBezTo>
                        <a:cubicBezTo>
                          <a:pt x="530" y="207"/>
                          <a:pt x="530" y="207"/>
                          <a:pt x="530" y="207"/>
                        </a:cubicBezTo>
                        <a:cubicBezTo>
                          <a:pt x="106" y="207"/>
                          <a:pt x="106" y="207"/>
                          <a:pt x="106" y="207"/>
                        </a:cubicBezTo>
                        <a:cubicBezTo>
                          <a:pt x="80" y="207"/>
                          <a:pt x="57" y="196"/>
                          <a:pt x="40" y="179"/>
                        </a:cubicBezTo>
                        <a:cubicBezTo>
                          <a:pt x="23" y="162"/>
                          <a:pt x="12" y="139"/>
                          <a:pt x="12" y="113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4" name="Freeform 260"/>
                  <p:cNvSpPr>
                    <a:spLocks/>
                  </p:cNvSpPr>
                  <p:nvPr/>
                </p:nvSpPr>
                <p:spPr bwMode="auto">
                  <a:xfrm>
                    <a:off x="9093051" y="3900003"/>
                    <a:ext cx="436815" cy="592312"/>
                  </a:xfrm>
                  <a:custGeom>
                    <a:avLst/>
                    <a:gdLst>
                      <a:gd name="T0" fmla="*/ 246 w 250"/>
                      <a:gd name="T1" fmla="*/ 0 h 339"/>
                      <a:gd name="T2" fmla="*/ 243 w 250"/>
                      <a:gd name="T3" fmla="*/ 2 h 339"/>
                      <a:gd name="T4" fmla="*/ 0 w 250"/>
                      <a:gd name="T5" fmla="*/ 337 h 339"/>
                      <a:gd name="T6" fmla="*/ 8 w 250"/>
                      <a:gd name="T7" fmla="*/ 339 h 339"/>
                      <a:gd name="T8" fmla="*/ 249 w 250"/>
                      <a:gd name="T9" fmla="*/ 7 h 339"/>
                      <a:gd name="T10" fmla="*/ 248 w 250"/>
                      <a:gd name="T11" fmla="*/ 1 h 339"/>
                      <a:gd name="T12" fmla="*/ 246 w 250"/>
                      <a:gd name="T13" fmla="*/ 0 h 3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50" h="339">
                        <a:moveTo>
                          <a:pt x="246" y="0"/>
                        </a:moveTo>
                        <a:cubicBezTo>
                          <a:pt x="245" y="0"/>
                          <a:pt x="243" y="1"/>
                          <a:pt x="243" y="2"/>
                        </a:cubicBezTo>
                        <a:cubicBezTo>
                          <a:pt x="0" y="337"/>
                          <a:pt x="0" y="337"/>
                          <a:pt x="0" y="337"/>
                        </a:cubicBezTo>
                        <a:cubicBezTo>
                          <a:pt x="8" y="339"/>
                          <a:pt x="8" y="339"/>
                          <a:pt x="8" y="339"/>
                        </a:cubicBezTo>
                        <a:cubicBezTo>
                          <a:pt x="249" y="7"/>
                          <a:pt x="249" y="7"/>
                          <a:pt x="249" y="7"/>
                        </a:cubicBezTo>
                        <a:cubicBezTo>
                          <a:pt x="250" y="5"/>
                          <a:pt x="250" y="2"/>
                          <a:pt x="248" y="1"/>
                        </a:cubicBezTo>
                        <a:cubicBezTo>
                          <a:pt x="247" y="0"/>
                          <a:pt x="247" y="0"/>
                          <a:pt x="246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5" name="Freeform 261"/>
                  <p:cNvSpPr>
                    <a:spLocks/>
                  </p:cNvSpPr>
                  <p:nvPr/>
                </p:nvSpPr>
                <p:spPr bwMode="auto">
                  <a:xfrm>
                    <a:off x="9449151" y="5619962"/>
                    <a:ext cx="525840" cy="28488"/>
                  </a:xfrm>
                  <a:custGeom>
                    <a:avLst/>
                    <a:gdLst>
                      <a:gd name="T0" fmla="*/ 301 w 301"/>
                      <a:gd name="T1" fmla="*/ 0 h 16"/>
                      <a:gd name="T2" fmla="*/ 0 w 301"/>
                      <a:gd name="T3" fmla="*/ 0 h 16"/>
                      <a:gd name="T4" fmla="*/ 1 w 301"/>
                      <a:gd name="T5" fmla="*/ 16 h 16"/>
                      <a:gd name="T6" fmla="*/ 300 w 301"/>
                      <a:gd name="T7" fmla="*/ 16 h 16"/>
                      <a:gd name="T8" fmla="*/ 301 w 301"/>
                      <a:gd name="T9" fmla="*/ 0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1" h="16">
                        <a:moveTo>
                          <a:pt x="30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6"/>
                          <a:pt x="1" y="11"/>
                          <a:pt x="1" y="16"/>
                        </a:cubicBezTo>
                        <a:cubicBezTo>
                          <a:pt x="300" y="16"/>
                          <a:pt x="300" y="16"/>
                          <a:pt x="300" y="16"/>
                        </a:cubicBezTo>
                        <a:cubicBezTo>
                          <a:pt x="300" y="11"/>
                          <a:pt x="301" y="5"/>
                          <a:pt x="301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6" name="Freeform 262"/>
                  <p:cNvSpPr>
                    <a:spLocks/>
                  </p:cNvSpPr>
                  <p:nvPr/>
                </p:nvSpPr>
                <p:spPr bwMode="auto">
                  <a:xfrm>
                    <a:off x="10300227" y="4872154"/>
                    <a:ext cx="128196" cy="309806"/>
                  </a:xfrm>
                  <a:custGeom>
                    <a:avLst/>
                    <a:gdLst>
                      <a:gd name="T0" fmla="*/ 17 w 73"/>
                      <a:gd name="T1" fmla="*/ 0 h 177"/>
                      <a:gd name="T2" fmla="*/ 0 w 73"/>
                      <a:gd name="T3" fmla="*/ 0 h 177"/>
                      <a:gd name="T4" fmla="*/ 56 w 73"/>
                      <a:gd name="T5" fmla="*/ 177 h 177"/>
                      <a:gd name="T6" fmla="*/ 73 w 73"/>
                      <a:gd name="T7" fmla="*/ 175 h 177"/>
                      <a:gd name="T8" fmla="*/ 17 w 73"/>
                      <a:gd name="T9" fmla="*/ 0 h 1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3" h="177">
                        <a:moveTo>
                          <a:pt x="17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56" y="177"/>
                          <a:pt x="56" y="177"/>
                          <a:pt x="56" y="177"/>
                        </a:cubicBezTo>
                        <a:cubicBezTo>
                          <a:pt x="62" y="176"/>
                          <a:pt x="67" y="176"/>
                          <a:pt x="73" y="175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7" name="Freeform 263"/>
                  <p:cNvSpPr>
                    <a:spLocks/>
                  </p:cNvSpPr>
                  <p:nvPr/>
                </p:nvSpPr>
                <p:spPr bwMode="auto">
                  <a:xfrm>
                    <a:off x="9254483" y="1954515"/>
                    <a:ext cx="458181" cy="743060"/>
                  </a:xfrm>
                  <a:custGeom>
                    <a:avLst/>
                    <a:gdLst>
                      <a:gd name="T0" fmla="*/ 253 w 262"/>
                      <a:gd name="T1" fmla="*/ 0 h 425"/>
                      <a:gd name="T2" fmla="*/ 246 w 262"/>
                      <a:gd name="T3" fmla="*/ 4 h 425"/>
                      <a:gd name="T4" fmla="*/ 0 w 262"/>
                      <a:gd name="T5" fmla="*/ 425 h 425"/>
                      <a:gd name="T6" fmla="*/ 19 w 262"/>
                      <a:gd name="T7" fmla="*/ 425 h 425"/>
                      <a:gd name="T8" fmla="*/ 260 w 262"/>
                      <a:gd name="T9" fmla="*/ 12 h 425"/>
                      <a:gd name="T10" fmla="*/ 257 w 262"/>
                      <a:gd name="T11" fmla="*/ 1 h 425"/>
                      <a:gd name="T12" fmla="*/ 253 w 262"/>
                      <a:gd name="T13" fmla="*/ 0 h 4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62" h="425">
                        <a:moveTo>
                          <a:pt x="253" y="0"/>
                        </a:moveTo>
                        <a:cubicBezTo>
                          <a:pt x="251" y="0"/>
                          <a:pt x="248" y="1"/>
                          <a:pt x="246" y="4"/>
                        </a:cubicBezTo>
                        <a:cubicBezTo>
                          <a:pt x="0" y="425"/>
                          <a:pt x="0" y="425"/>
                          <a:pt x="0" y="425"/>
                        </a:cubicBezTo>
                        <a:cubicBezTo>
                          <a:pt x="19" y="425"/>
                          <a:pt x="19" y="425"/>
                          <a:pt x="19" y="425"/>
                        </a:cubicBezTo>
                        <a:cubicBezTo>
                          <a:pt x="260" y="12"/>
                          <a:pt x="260" y="12"/>
                          <a:pt x="260" y="12"/>
                        </a:cubicBezTo>
                        <a:cubicBezTo>
                          <a:pt x="262" y="8"/>
                          <a:pt x="261" y="3"/>
                          <a:pt x="257" y="1"/>
                        </a:cubicBezTo>
                        <a:cubicBezTo>
                          <a:pt x="256" y="0"/>
                          <a:pt x="255" y="0"/>
                          <a:pt x="253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8" name="Freeform 267"/>
                  <p:cNvSpPr>
                    <a:spLocks noEditPoints="1"/>
                  </p:cNvSpPr>
                  <p:nvPr/>
                </p:nvSpPr>
                <p:spPr bwMode="auto">
                  <a:xfrm>
                    <a:off x="7085839" y="3459628"/>
                    <a:ext cx="373904" cy="687271"/>
                  </a:xfrm>
                  <a:custGeom>
                    <a:avLst/>
                    <a:gdLst>
                      <a:gd name="T0" fmla="*/ 187 w 214"/>
                      <a:gd name="T1" fmla="*/ 347 h 393"/>
                      <a:gd name="T2" fmla="*/ 185 w 214"/>
                      <a:gd name="T3" fmla="*/ 347 h 393"/>
                      <a:gd name="T4" fmla="*/ 185 w 214"/>
                      <a:gd name="T5" fmla="*/ 347 h 393"/>
                      <a:gd name="T6" fmla="*/ 185 w 214"/>
                      <a:gd name="T7" fmla="*/ 347 h 393"/>
                      <a:gd name="T8" fmla="*/ 184 w 214"/>
                      <a:gd name="T9" fmla="*/ 353 h 393"/>
                      <a:gd name="T10" fmla="*/ 205 w 214"/>
                      <a:gd name="T11" fmla="*/ 393 h 393"/>
                      <a:gd name="T12" fmla="*/ 214 w 214"/>
                      <a:gd name="T13" fmla="*/ 393 h 393"/>
                      <a:gd name="T14" fmla="*/ 213 w 214"/>
                      <a:gd name="T15" fmla="*/ 392 h 393"/>
                      <a:gd name="T16" fmla="*/ 191 w 214"/>
                      <a:gd name="T17" fmla="*/ 349 h 393"/>
                      <a:gd name="T18" fmla="*/ 187 w 214"/>
                      <a:gd name="T19" fmla="*/ 347 h 393"/>
                      <a:gd name="T20" fmla="*/ 141 w 214"/>
                      <a:gd name="T21" fmla="*/ 260 h 393"/>
                      <a:gd name="T22" fmla="*/ 139 w 214"/>
                      <a:gd name="T23" fmla="*/ 261 h 393"/>
                      <a:gd name="T24" fmla="*/ 139 w 214"/>
                      <a:gd name="T25" fmla="*/ 261 h 393"/>
                      <a:gd name="T26" fmla="*/ 139 w 214"/>
                      <a:gd name="T27" fmla="*/ 261 h 393"/>
                      <a:gd name="T28" fmla="*/ 138 w 214"/>
                      <a:gd name="T29" fmla="*/ 266 h 393"/>
                      <a:gd name="T30" fmla="*/ 161 w 214"/>
                      <a:gd name="T31" fmla="*/ 309 h 393"/>
                      <a:gd name="T32" fmla="*/ 164 w 214"/>
                      <a:gd name="T33" fmla="*/ 312 h 393"/>
                      <a:gd name="T34" fmla="*/ 166 w 214"/>
                      <a:gd name="T35" fmla="*/ 311 h 393"/>
                      <a:gd name="T36" fmla="*/ 166 w 214"/>
                      <a:gd name="T37" fmla="*/ 311 h 393"/>
                      <a:gd name="T38" fmla="*/ 166 w 214"/>
                      <a:gd name="T39" fmla="*/ 311 h 393"/>
                      <a:gd name="T40" fmla="*/ 168 w 214"/>
                      <a:gd name="T41" fmla="*/ 306 h 393"/>
                      <a:gd name="T42" fmla="*/ 145 w 214"/>
                      <a:gd name="T43" fmla="*/ 262 h 393"/>
                      <a:gd name="T44" fmla="*/ 141 w 214"/>
                      <a:gd name="T45" fmla="*/ 260 h 393"/>
                      <a:gd name="T46" fmla="*/ 96 w 214"/>
                      <a:gd name="T47" fmla="*/ 173 h 393"/>
                      <a:gd name="T48" fmla="*/ 94 w 214"/>
                      <a:gd name="T49" fmla="*/ 174 h 393"/>
                      <a:gd name="T50" fmla="*/ 94 w 214"/>
                      <a:gd name="T51" fmla="*/ 174 h 393"/>
                      <a:gd name="T52" fmla="*/ 94 w 214"/>
                      <a:gd name="T53" fmla="*/ 174 h 393"/>
                      <a:gd name="T54" fmla="*/ 92 w 214"/>
                      <a:gd name="T55" fmla="*/ 179 h 393"/>
                      <a:gd name="T56" fmla="*/ 115 w 214"/>
                      <a:gd name="T57" fmla="*/ 223 h 393"/>
                      <a:gd name="T58" fmla="*/ 118 w 214"/>
                      <a:gd name="T59" fmla="*/ 225 h 393"/>
                      <a:gd name="T60" fmla="*/ 120 w 214"/>
                      <a:gd name="T61" fmla="*/ 224 h 393"/>
                      <a:gd name="T62" fmla="*/ 120 w 214"/>
                      <a:gd name="T63" fmla="*/ 224 h 393"/>
                      <a:gd name="T64" fmla="*/ 120 w 214"/>
                      <a:gd name="T65" fmla="*/ 224 h 393"/>
                      <a:gd name="T66" fmla="*/ 122 w 214"/>
                      <a:gd name="T67" fmla="*/ 219 h 393"/>
                      <a:gd name="T68" fmla="*/ 99 w 214"/>
                      <a:gd name="T69" fmla="*/ 175 h 393"/>
                      <a:gd name="T70" fmla="*/ 96 w 214"/>
                      <a:gd name="T71" fmla="*/ 173 h 393"/>
                      <a:gd name="T72" fmla="*/ 50 w 214"/>
                      <a:gd name="T73" fmla="*/ 86 h 393"/>
                      <a:gd name="T74" fmla="*/ 48 w 214"/>
                      <a:gd name="T75" fmla="*/ 87 h 393"/>
                      <a:gd name="T76" fmla="*/ 48 w 214"/>
                      <a:gd name="T77" fmla="*/ 87 h 393"/>
                      <a:gd name="T78" fmla="*/ 48 w 214"/>
                      <a:gd name="T79" fmla="*/ 87 h 393"/>
                      <a:gd name="T80" fmla="*/ 46 w 214"/>
                      <a:gd name="T81" fmla="*/ 92 h 393"/>
                      <a:gd name="T82" fmla="*/ 69 w 214"/>
                      <a:gd name="T83" fmla="*/ 136 h 393"/>
                      <a:gd name="T84" fmla="*/ 73 w 214"/>
                      <a:gd name="T85" fmla="*/ 138 h 393"/>
                      <a:gd name="T86" fmla="*/ 75 w 214"/>
                      <a:gd name="T87" fmla="*/ 137 h 393"/>
                      <a:gd name="T88" fmla="*/ 75 w 214"/>
                      <a:gd name="T89" fmla="*/ 137 h 393"/>
                      <a:gd name="T90" fmla="*/ 75 w 214"/>
                      <a:gd name="T91" fmla="*/ 137 h 393"/>
                      <a:gd name="T92" fmla="*/ 76 w 214"/>
                      <a:gd name="T93" fmla="*/ 132 h 393"/>
                      <a:gd name="T94" fmla="*/ 53 w 214"/>
                      <a:gd name="T95" fmla="*/ 89 h 393"/>
                      <a:gd name="T96" fmla="*/ 50 w 214"/>
                      <a:gd name="T97" fmla="*/ 86 h 393"/>
                      <a:gd name="T98" fmla="*/ 4 w 214"/>
                      <a:gd name="T99" fmla="*/ 0 h 393"/>
                      <a:gd name="T100" fmla="*/ 2 w 214"/>
                      <a:gd name="T101" fmla="*/ 0 h 393"/>
                      <a:gd name="T102" fmla="*/ 2 w 214"/>
                      <a:gd name="T103" fmla="*/ 0 h 393"/>
                      <a:gd name="T104" fmla="*/ 2 w 214"/>
                      <a:gd name="T105" fmla="*/ 0 h 393"/>
                      <a:gd name="T106" fmla="*/ 1 w 214"/>
                      <a:gd name="T107" fmla="*/ 5 h 393"/>
                      <a:gd name="T108" fmla="*/ 23 w 214"/>
                      <a:gd name="T109" fmla="*/ 49 h 393"/>
                      <a:gd name="T110" fmla="*/ 27 w 214"/>
                      <a:gd name="T111" fmla="*/ 51 h 393"/>
                      <a:gd name="T112" fmla="*/ 29 w 214"/>
                      <a:gd name="T113" fmla="*/ 50 h 393"/>
                      <a:gd name="T114" fmla="*/ 29 w 214"/>
                      <a:gd name="T115" fmla="*/ 50 h 393"/>
                      <a:gd name="T116" fmla="*/ 29 w 214"/>
                      <a:gd name="T117" fmla="*/ 50 h 393"/>
                      <a:gd name="T118" fmla="*/ 31 w 214"/>
                      <a:gd name="T119" fmla="*/ 45 h 393"/>
                      <a:gd name="T120" fmla="*/ 8 w 214"/>
                      <a:gd name="T121" fmla="*/ 2 h 393"/>
                      <a:gd name="T122" fmla="*/ 4 w 214"/>
                      <a:gd name="T123" fmla="*/ 0 h 3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214" h="393">
                        <a:moveTo>
                          <a:pt x="187" y="347"/>
                        </a:moveTo>
                        <a:cubicBezTo>
                          <a:pt x="186" y="347"/>
                          <a:pt x="186" y="347"/>
                          <a:pt x="185" y="347"/>
                        </a:cubicBezTo>
                        <a:cubicBezTo>
                          <a:pt x="185" y="347"/>
                          <a:pt x="185" y="347"/>
                          <a:pt x="185" y="347"/>
                        </a:cubicBezTo>
                        <a:cubicBezTo>
                          <a:pt x="185" y="347"/>
                          <a:pt x="185" y="347"/>
                          <a:pt x="185" y="347"/>
                        </a:cubicBezTo>
                        <a:cubicBezTo>
                          <a:pt x="183" y="348"/>
                          <a:pt x="183" y="351"/>
                          <a:pt x="184" y="353"/>
                        </a:cubicBezTo>
                        <a:cubicBezTo>
                          <a:pt x="205" y="393"/>
                          <a:pt x="205" y="393"/>
                          <a:pt x="205" y="393"/>
                        </a:cubicBezTo>
                        <a:cubicBezTo>
                          <a:pt x="214" y="393"/>
                          <a:pt x="214" y="393"/>
                          <a:pt x="214" y="393"/>
                        </a:cubicBezTo>
                        <a:cubicBezTo>
                          <a:pt x="214" y="393"/>
                          <a:pt x="214" y="393"/>
                          <a:pt x="213" y="392"/>
                        </a:cubicBezTo>
                        <a:cubicBezTo>
                          <a:pt x="191" y="349"/>
                          <a:pt x="191" y="349"/>
                          <a:pt x="191" y="349"/>
                        </a:cubicBezTo>
                        <a:cubicBezTo>
                          <a:pt x="190" y="348"/>
                          <a:pt x="189" y="347"/>
                          <a:pt x="187" y="347"/>
                        </a:cubicBezTo>
                        <a:moveTo>
                          <a:pt x="141" y="260"/>
                        </a:moveTo>
                        <a:cubicBezTo>
                          <a:pt x="141" y="260"/>
                          <a:pt x="140" y="260"/>
                          <a:pt x="139" y="261"/>
                        </a:cubicBezTo>
                        <a:cubicBezTo>
                          <a:pt x="139" y="261"/>
                          <a:pt x="139" y="261"/>
                          <a:pt x="139" y="261"/>
                        </a:cubicBezTo>
                        <a:cubicBezTo>
                          <a:pt x="139" y="261"/>
                          <a:pt x="139" y="261"/>
                          <a:pt x="139" y="261"/>
                        </a:cubicBezTo>
                        <a:cubicBezTo>
                          <a:pt x="138" y="262"/>
                          <a:pt x="137" y="264"/>
                          <a:pt x="138" y="266"/>
                        </a:cubicBezTo>
                        <a:cubicBezTo>
                          <a:pt x="161" y="309"/>
                          <a:pt x="161" y="309"/>
                          <a:pt x="161" y="309"/>
                        </a:cubicBezTo>
                        <a:cubicBezTo>
                          <a:pt x="161" y="311"/>
                          <a:pt x="163" y="312"/>
                          <a:pt x="164" y="312"/>
                        </a:cubicBezTo>
                        <a:cubicBezTo>
                          <a:pt x="165" y="312"/>
                          <a:pt x="165" y="311"/>
                          <a:pt x="166" y="311"/>
                        </a:cubicBezTo>
                        <a:cubicBezTo>
                          <a:pt x="166" y="311"/>
                          <a:pt x="166" y="311"/>
                          <a:pt x="166" y="311"/>
                        </a:cubicBezTo>
                        <a:cubicBezTo>
                          <a:pt x="166" y="311"/>
                          <a:pt x="166" y="311"/>
                          <a:pt x="166" y="311"/>
                        </a:cubicBezTo>
                        <a:cubicBezTo>
                          <a:pt x="168" y="310"/>
                          <a:pt x="169" y="308"/>
                          <a:pt x="168" y="306"/>
                        </a:cubicBezTo>
                        <a:cubicBezTo>
                          <a:pt x="145" y="262"/>
                          <a:pt x="145" y="262"/>
                          <a:pt x="145" y="262"/>
                        </a:cubicBezTo>
                        <a:cubicBezTo>
                          <a:pt x="144" y="261"/>
                          <a:pt x="143" y="260"/>
                          <a:pt x="141" y="260"/>
                        </a:cubicBezTo>
                        <a:moveTo>
                          <a:pt x="96" y="173"/>
                        </a:moveTo>
                        <a:cubicBezTo>
                          <a:pt x="95" y="173"/>
                          <a:pt x="94" y="173"/>
                          <a:pt x="94" y="174"/>
                        </a:cubicBezTo>
                        <a:cubicBezTo>
                          <a:pt x="94" y="174"/>
                          <a:pt x="94" y="174"/>
                          <a:pt x="94" y="174"/>
                        </a:cubicBezTo>
                        <a:cubicBezTo>
                          <a:pt x="94" y="174"/>
                          <a:pt x="94" y="174"/>
                          <a:pt x="94" y="174"/>
                        </a:cubicBezTo>
                        <a:cubicBezTo>
                          <a:pt x="92" y="175"/>
                          <a:pt x="91" y="177"/>
                          <a:pt x="92" y="179"/>
                        </a:cubicBezTo>
                        <a:cubicBezTo>
                          <a:pt x="115" y="223"/>
                          <a:pt x="115" y="223"/>
                          <a:pt x="115" y="223"/>
                        </a:cubicBezTo>
                        <a:cubicBezTo>
                          <a:pt x="116" y="224"/>
                          <a:pt x="117" y="225"/>
                          <a:pt x="118" y="225"/>
                        </a:cubicBezTo>
                        <a:cubicBezTo>
                          <a:pt x="119" y="225"/>
                          <a:pt x="120" y="225"/>
                          <a:pt x="120" y="224"/>
                        </a:cubicBezTo>
                        <a:cubicBezTo>
                          <a:pt x="120" y="224"/>
                          <a:pt x="120" y="224"/>
                          <a:pt x="120" y="224"/>
                        </a:cubicBezTo>
                        <a:cubicBezTo>
                          <a:pt x="120" y="224"/>
                          <a:pt x="120" y="224"/>
                          <a:pt x="120" y="224"/>
                        </a:cubicBezTo>
                        <a:cubicBezTo>
                          <a:pt x="122" y="223"/>
                          <a:pt x="123" y="221"/>
                          <a:pt x="122" y="219"/>
                        </a:cubicBezTo>
                        <a:cubicBezTo>
                          <a:pt x="99" y="175"/>
                          <a:pt x="99" y="175"/>
                          <a:pt x="99" y="175"/>
                        </a:cubicBezTo>
                        <a:cubicBezTo>
                          <a:pt x="98" y="174"/>
                          <a:pt x="97" y="173"/>
                          <a:pt x="96" y="173"/>
                        </a:cubicBezTo>
                        <a:moveTo>
                          <a:pt x="50" y="86"/>
                        </a:moveTo>
                        <a:cubicBezTo>
                          <a:pt x="49" y="86"/>
                          <a:pt x="49" y="87"/>
                          <a:pt x="48" y="87"/>
                        </a:cubicBezTo>
                        <a:cubicBezTo>
                          <a:pt x="48" y="87"/>
                          <a:pt x="48" y="87"/>
                          <a:pt x="48" y="87"/>
                        </a:cubicBezTo>
                        <a:cubicBezTo>
                          <a:pt x="48" y="87"/>
                          <a:pt x="48" y="87"/>
                          <a:pt x="48" y="87"/>
                        </a:cubicBezTo>
                        <a:cubicBezTo>
                          <a:pt x="46" y="88"/>
                          <a:pt x="45" y="90"/>
                          <a:pt x="46" y="92"/>
                        </a:cubicBezTo>
                        <a:cubicBezTo>
                          <a:pt x="69" y="136"/>
                          <a:pt x="69" y="136"/>
                          <a:pt x="69" y="136"/>
                        </a:cubicBezTo>
                        <a:cubicBezTo>
                          <a:pt x="70" y="137"/>
                          <a:pt x="71" y="138"/>
                          <a:pt x="73" y="138"/>
                        </a:cubicBezTo>
                        <a:cubicBezTo>
                          <a:pt x="73" y="138"/>
                          <a:pt x="74" y="138"/>
                          <a:pt x="75" y="137"/>
                        </a:cubicBezTo>
                        <a:cubicBezTo>
                          <a:pt x="75" y="137"/>
                          <a:pt x="75" y="137"/>
                          <a:pt x="75" y="137"/>
                        </a:cubicBezTo>
                        <a:cubicBezTo>
                          <a:pt x="75" y="137"/>
                          <a:pt x="75" y="137"/>
                          <a:pt x="75" y="137"/>
                        </a:cubicBezTo>
                        <a:cubicBezTo>
                          <a:pt x="77" y="136"/>
                          <a:pt x="77" y="134"/>
                          <a:pt x="76" y="132"/>
                        </a:cubicBezTo>
                        <a:cubicBezTo>
                          <a:pt x="53" y="89"/>
                          <a:pt x="53" y="89"/>
                          <a:pt x="53" y="89"/>
                        </a:cubicBezTo>
                        <a:cubicBezTo>
                          <a:pt x="53" y="87"/>
                          <a:pt x="51" y="86"/>
                          <a:pt x="50" y="86"/>
                        </a:cubicBezTo>
                        <a:moveTo>
                          <a:pt x="4" y="0"/>
                        </a:moveTo>
                        <a:cubicBezTo>
                          <a:pt x="3" y="0"/>
                          <a:pt x="3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1"/>
                          <a:pt x="0" y="3"/>
                          <a:pt x="1" y="5"/>
                        </a:cubicBezTo>
                        <a:cubicBezTo>
                          <a:pt x="23" y="49"/>
                          <a:pt x="23" y="49"/>
                          <a:pt x="23" y="49"/>
                        </a:cubicBezTo>
                        <a:cubicBezTo>
                          <a:pt x="24" y="50"/>
                          <a:pt x="26" y="51"/>
                          <a:pt x="27" y="51"/>
                        </a:cubicBezTo>
                        <a:cubicBezTo>
                          <a:pt x="28" y="51"/>
                          <a:pt x="28" y="51"/>
                          <a:pt x="29" y="50"/>
                        </a:cubicBezTo>
                        <a:cubicBezTo>
                          <a:pt x="29" y="50"/>
                          <a:pt x="29" y="50"/>
                          <a:pt x="29" y="50"/>
                        </a:cubicBezTo>
                        <a:cubicBezTo>
                          <a:pt x="29" y="50"/>
                          <a:pt x="29" y="50"/>
                          <a:pt x="29" y="50"/>
                        </a:cubicBezTo>
                        <a:cubicBezTo>
                          <a:pt x="31" y="49"/>
                          <a:pt x="32" y="47"/>
                          <a:pt x="31" y="45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cubicBezTo>
                          <a:pt x="7" y="0"/>
                          <a:pt x="6" y="0"/>
                          <a:pt x="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9" name="Freeform 268"/>
                  <p:cNvSpPr>
                    <a:spLocks/>
                  </p:cNvSpPr>
                  <p:nvPr/>
                </p:nvSpPr>
                <p:spPr bwMode="auto">
                  <a:xfrm>
                    <a:off x="10803514" y="4745145"/>
                    <a:ext cx="325237" cy="582816"/>
                  </a:xfrm>
                  <a:custGeom>
                    <a:avLst/>
                    <a:gdLst>
                      <a:gd name="T0" fmla="*/ 181 w 186"/>
                      <a:gd name="T1" fmla="*/ 0 h 334"/>
                      <a:gd name="T2" fmla="*/ 178 w 186"/>
                      <a:gd name="T3" fmla="*/ 2 h 334"/>
                      <a:gd name="T4" fmla="*/ 0 w 186"/>
                      <a:gd name="T5" fmla="*/ 328 h 334"/>
                      <a:gd name="T6" fmla="*/ 6 w 186"/>
                      <a:gd name="T7" fmla="*/ 334 h 334"/>
                      <a:gd name="T8" fmla="*/ 185 w 186"/>
                      <a:gd name="T9" fmla="*/ 6 h 334"/>
                      <a:gd name="T10" fmla="*/ 183 w 186"/>
                      <a:gd name="T11" fmla="*/ 1 h 334"/>
                      <a:gd name="T12" fmla="*/ 181 w 186"/>
                      <a:gd name="T13" fmla="*/ 0 h 3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6" h="334">
                        <a:moveTo>
                          <a:pt x="181" y="0"/>
                        </a:moveTo>
                        <a:cubicBezTo>
                          <a:pt x="180" y="0"/>
                          <a:pt x="179" y="1"/>
                          <a:pt x="178" y="2"/>
                        </a:cubicBezTo>
                        <a:cubicBezTo>
                          <a:pt x="0" y="328"/>
                          <a:pt x="0" y="328"/>
                          <a:pt x="0" y="328"/>
                        </a:cubicBezTo>
                        <a:cubicBezTo>
                          <a:pt x="2" y="330"/>
                          <a:pt x="4" y="332"/>
                          <a:pt x="6" y="334"/>
                        </a:cubicBezTo>
                        <a:cubicBezTo>
                          <a:pt x="185" y="6"/>
                          <a:pt x="185" y="6"/>
                          <a:pt x="185" y="6"/>
                        </a:cubicBezTo>
                        <a:cubicBezTo>
                          <a:pt x="186" y="4"/>
                          <a:pt x="185" y="2"/>
                          <a:pt x="183" y="1"/>
                        </a:cubicBezTo>
                        <a:cubicBezTo>
                          <a:pt x="183" y="0"/>
                          <a:pt x="182" y="0"/>
                          <a:pt x="181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0" name="Freeform 271"/>
                  <p:cNvSpPr>
                    <a:spLocks noEditPoints="1"/>
                  </p:cNvSpPr>
                  <p:nvPr/>
                </p:nvSpPr>
                <p:spPr bwMode="auto">
                  <a:xfrm>
                    <a:off x="9634322" y="2716567"/>
                    <a:ext cx="588751" cy="405953"/>
                  </a:xfrm>
                  <a:custGeom>
                    <a:avLst/>
                    <a:gdLst>
                      <a:gd name="T0" fmla="*/ 13 w 337"/>
                      <a:gd name="T1" fmla="*/ 214 h 232"/>
                      <a:gd name="T2" fmla="*/ 11 w 337"/>
                      <a:gd name="T3" fmla="*/ 215 h 232"/>
                      <a:gd name="T4" fmla="*/ 0 w 337"/>
                      <a:gd name="T5" fmla="*/ 223 h 232"/>
                      <a:gd name="T6" fmla="*/ 0 w 337"/>
                      <a:gd name="T7" fmla="*/ 232 h 232"/>
                      <a:gd name="T8" fmla="*/ 16 w 337"/>
                      <a:gd name="T9" fmla="*/ 222 h 232"/>
                      <a:gd name="T10" fmla="*/ 17 w 337"/>
                      <a:gd name="T11" fmla="*/ 216 h 232"/>
                      <a:gd name="T12" fmla="*/ 17 w 337"/>
                      <a:gd name="T13" fmla="*/ 216 h 232"/>
                      <a:gd name="T14" fmla="*/ 17 w 337"/>
                      <a:gd name="T15" fmla="*/ 216 h 232"/>
                      <a:gd name="T16" fmla="*/ 13 w 337"/>
                      <a:gd name="T17" fmla="*/ 214 h 232"/>
                      <a:gd name="T18" fmla="*/ 93 w 337"/>
                      <a:gd name="T19" fmla="*/ 161 h 232"/>
                      <a:gd name="T20" fmla="*/ 91 w 337"/>
                      <a:gd name="T21" fmla="*/ 161 h 232"/>
                      <a:gd name="T22" fmla="*/ 51 w 337"/>
                      <a:gd name="T23" fmla="*/ 188 h 232"/>
                      <a:gd name="T24" fmla="*/ 50 w 337"/>
                      <a:gd name="T25" fmla="*/ 194 h 232"/>
                      <a:gd name="T26" fmla="*/ 50 w 337"/>
                      <a:gd name="T27" fmla="*/ 194 h 232"/>
                      <a:gd name="T28" fmla="*/ 50 w 337"/>
                      <a:gd name="T29" fmla="*/ 194 h 232"/>
                      <a:gd name="T30" fmla="*/ 53 w 337"/>
                      <a:gd name="T31" fmla="*/ 195 h 232"/>
                      <a:gd name="T32" fmla="*/ 56 w 337"/>
                      <a:gd name="T33" fmla="*/ 195 h 232"/>
                      <a:gd name="T34" fmla="*/ 95 w 337"/>
                      <a:gd name="T35" fmla="*/ 168 h 232"/>
                      <a:gd name="T36" fmla="*/ 96 w 337"/>
                      <a:gd name="T37" fmla="*/ 162 h 232"/>
                      <a:gd name="T38" fmla="*/ 96 w 337"/>
                      <a:gd name="T39" fmla="*/ 162 h 232"/>
                      <a:gd name="T40" fmla="*/ 96 w 337"/>
                      <a:gd name="T41" fmla="*/ 162 h 232"/>
                      <a:gd name="T42" fmla="*/ 93 w 337"/>
                      <a:gd name="T43" fmla="*/ 161 h 232"/>
                      <a:gd name="T44" fmla="*/ 173 w 337"/>
                      <a:gd name="T45" fmla="*/ 107 h 232"/>
                      <a:gd name="T46" fmla="*/ 171 w 337"/>
                      <a:gd name="T47" fmla="*/ 108 h 232"/>
                      <a:gd name="T48" fmla="*/ 131 w 337"/>
                      <a:gd name="T49" fmla="*/ 134 h 232"/>
                      <a:gd name="T50" fmla="*/ 130 w 337"/>
                      <a:gd name="T51" fmla="*/ 140 h 232"/>
                      <a:gd name="T52" fmla="*/ 130 w 337"/>
                      <a:gd name="T53" fmla="*/ 140 h 232"/>
                      <a:gd name="T54" fmla="*/ 130 w 337"/>
                      <a:gd name="T55" fmla="*/ 140 h 232"/>
                      <a:gd name="T56" fmla="*/ 133 w 337"/>
                      <a:gd name="T57" fmla="*/ 142 h 232"/>
                      <a:gd name="T58" fmla="*/ 135 w 337"/>
                      <a:gd name="T59" fmla="*/ 141 h 232"/>
                      <a:gd name="T60" fmla="*/ 175 w 337"/>
                      <a:gd name="T61" fmla="*/ 114 h 232"/>
                      <a:gd name="T62" fmla="*/ 176 w 337"/>
                      <a:gd name="T63" fmla="*/ 109 h 232"/>
                      <a:gd name="T64" fmla="*/ 176 w 337"/>
                      <a:gd name="T65" fmla="*/ 109 h 232"/>
                      <a:gd name="T66" fmla="*/ 176 w 337"/>
                      <a:gd name="T67" fmla="*/ 109 h 232"/>
                      <a:gd name="T68" fmla="*/ 173 w 337"/>
                      <a:gd name="T69" fmla="*/ 107 h 232"/>
                      <a:gd name="T70" fmla="*/ 252 w 337"/>
                      <a:gd name="T71" fmla="*/ 53 h 232"/>
                      <a:gd name="T72" fmla="*/ 250 w 337"/>
                      <a:gd name="T73" fmla="*/ 54 h 232"/>
                      <a:gd name="T74" fmla="*/ 210 w 337"/>
                      <a:gd name="T75" fmla="*/ 81 h 232"/>
                      <a:gd name="T76" fmla="*/ 209 w 337"/>
                      <a:gd name="T77" fmla="*/ 86 h 232"/>
                      <a:gd name="T78" fmla="*/ 209 w 337"/>
                      <a:gd name="T79" fmla="*/ 86 h 232"/>
                      <a:gd name="T80" fmla="*/ 209 w 337"/>
                      <a:gd name="T81" fmla="*/ 86 h 232"/>
                      <a:gd name="T82" fmla="*/ 213 w 337"/>
                      <a:gd name="T83" fmla="*/ 88 h 232"/>
                      <a:gd name="T84" fmla="*/ 215 w 337"/>
                      <a:gd name="T85" fmla="*/ 88 h 232"/>
                      <a:gd name="T86" fmla="*/ 255 w 337"/>
                      <a:gd name="T87" fmla="*/ 61 h 232"/>
                      <a:gd name="T88" fmla="*/ 256 w 337"/>
                      <a:gd name="T89" fmla="*/ 55 h 232"/>
                      <a:gd name="T90" fmla="*/ 256 w 337"/>
                      <a:gd name="T91" fmla="*/ 55 h 232"/>
                      <a:gd name="T92" fmla="*/ 256 w 337"/>
                      <a:gd name="T93" fmla="*/ 55 h 232"/>
                      <a:gd name="T94" fmla="*/ 252 w 337"/>
                      <a:gd name="T95" fmla="*/ 53 h 232"/>
                      <a:gd name="T96" fmla="*/ 332 w 337"/>
                      <a:gd name="T97" fmla="*/ 0 h 232"/>
                      <a:gd name="T98" fmla="*/ 330 w 337"/>
                      <a:gd name="T99" fmla="*/ 0 h 232"/>
                      <a:gd name="T100" fmla="*/ 290 w 337"/>
                      <a:gd name="T101" fmla="*/ 27 h 232"/>
                      <a:gd name="T102" fmla="*/ 289 w 337"/>
                      <a:gd name="T103" fmla="*/ 33 h 232"/>
                      <a:gd name="T104" fmla="*/ 289 w 337"/>
                      <a:gd name="T105" fmla="*/ 33 h 232"/>
                      <a:gd name="T106" fmla="*/ 289 w 337"/>
                      <a:gd name="T107" fmla="*/ 33 h 232"/>
                      <a:gd name="T108" fmla="*/ 292 w 337"/>
                      <a:gd name="T109" fmla="*/ 35 h 232"/>
                      <a:gd name="T110" fmla="*/ 294 w 337"/>
                      <a:gd name="T111" fmla="*/ 34 h 232"/>
                      <a:gd name="T112" fmla="*/ 334 w 337"/>
                      <a:gd name="T113" fmla="*/ 7 h 232"/>
                      <a:gd name="T114" fmla="*/ 335 w 337"/>
                      <a:gd name="T115" fmla="*/ 2 h 232"/>
                      <a:gd name="T116" fmla="*/ 335 w 337"/>
                      <a:gd name="T117" fmla="*/ 2 h 232"/>
                      <a:gd name="T118" fmla="*/ 335 w 337"/>
                      <a:gd name="T119" fmla="*/ 2 h 232"/>
                      <a:gd name="T120" fmla="*/ 332 w 337"/>
                      <a:gd name="T121" fmla="*/ 0 h 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337" h="232">
                        <a:moveTo>
                          <a:pt x="13" y="214"/>
                        </a:moveTo>
                        <a:cubicBezTo>
                          <a:pt x="13" y="214"/>
                          <a:pt x="12" y="214"/>
                          <a:pt x="11" y="215"/>
                        </a:cubicBezTo>
                        <a:cubicBezTo>
                          <a:pt x="0" y="223"/>
                          <a:pt x="0" y="223"/>
                          <a:pt x="0" y="223"/>
                        </a:cubicBezTo>
                        <a:cubicBezTo>
                          <a:pt x="0" y="232"/>
                          <a:pt x="0" y="232"/>
                          <a:pt x="0" y="232"/>
                        </a:cubicBezTo>
                        <a:cubicBezTo>
                          <a:pt x="16" y="222"/>
                          <a:pt x="16" y="222"/>
                          <a:pt x="16" y="222"/>
                        </a:cubicBezTo>
                        <a:cubicBezTo>
                          <a:pt x="18" y="220"/>
                          <a:pt x="18" y="218"/>
                          <a:pt x="17" y="216"/>
                        </a:cubicBezTo>
                        <a:cubicBezTo>
                          <a:pt x="17" y="216"/>
                          <a:pt x="17" y="216"/>
                          <a:pt x="17" y="216"/>
                        </a:cubicBezTo>
                        <a:cubicBezTo>
                          <a:pt x="17" y="216"/>
                          <a:pt x="17" y="216"/>
                          <a:pt x="17" y="216"/>
                        </a:cubicBezTo>
                        <a:cubicBezTo>
                          <a:pt x="16" y="215"/>
                          <a:pt x="15" y="214"/>
                          <a:pt x="13" y="214"/>
                        </a:cubicBezTo>
                        <a:moveTo>
                          <a:pt x="93" y="161"/>
                        </a:moveTo>
                        <a:cubicBezTo>
                          <a:pt x="92" y="161"/>
                          <a:pt x="92" y="161"/>
                          <a:pt x="91" y="161"/>
                        </a:cubicBezTo>
                        <a:cubicBezTo>
                          <a:pt x="51" y="188"/>
                          <a:pt x="51" y="188"/>
                          <a:pt x="51" y="188"/>
                        </a:cubicBezTo>
                        <a:cubicBezTo>
                          <a:pt x="49" y="189"/>
                          <a:pt x="49" y="192"/>
                          <a:pt x="50" y="194"/>
                        </a:cubicBezTo>
                        <a:cubicBezTo>
                          <a:pt x="50" y="194"/>
                          <a:pt x="50" y="194"/>
                          <a:pt x="50" y="194"/>
                        </a:cubicBezTo>
                        <a:cubicBezTo>
                          <a:pt x="50" y="194"/>
                          <a:pt x="50" y="194"/>
                          <a:pt x="50" y="194"/>
                        </a:cubicBezTo>
                        <a:cubicBezTo>
                          <a:pt x="51" y="195"/>
                          <a:pt x="52" y="195"/>
                          <a:pt x="53" y="195"/>
                        </a:cubicBezTo>
                        <a:cubicBezTo>
                          <a:pt x="54" y="195"/>
                          <a:pt x="55" y="195"/>
                          <a:pt x="56" y="195"/>
                        </a:cubicBezTo>
                        <a:cubicBezTo>
                          <a:pt x="95" y="168"/>
                          <a:pt x="95" y="168"/>
                          <a:pt x="95" y="168"/>
                        </a:cubicBezTo>
                        <a:cubicBezTo>
                          <a:pt x="97" y="167"/>
                          <a:pt x="98" y="164"/>
                          <a:pt x="96" y="162"/>
                        </a:cubicBezTo>
                        <a:cubicBezTo>
                          <a:pt x="96" y="162"/>
                          <a:pt x="96" y="162"/>
                          <a:pt x="96" y="162"/>
                        </a:cubicBezTo>
                        <a:cubicBezTo>
                          <a:pt x="96" y="162"/>
                          <a:pt x="96" y="162"/>
                          <a:pt x="96" y="162"/>
                        </a:cubicBezTo>
                        <a:cubicBezTo>
                          <a:pt x="96" y="161"/>
                          <a:pt x="94" y="161"/>
                          <a:pt x="93" y="161"/>
                        </a:cubicBezTo>
                        <a:moveTo>
                          <a:pt x="173" y="107"/>
                        </a:moveTo>
                        <a:cubicBezTo>
                          <a:pt x="172" y="107"/>
                          <a:pt x="171" y="107"/>
                          <a:pt x="171" y="108"/>
                        </a:cubicBezTo>
                        <a:cubicBezTo>
                          <a:pt x="131" y="134"/>
                          <a:pt x="131" y="134"/>
                          <a:pt x="131" y="134"/>
                        </a:cubicBezTo>
                        <a:cubicBezTo>
                          <a:pt x="129" y="136"/>
                          <a:pt x="128" y="138"/>
                          <a:pt x="130" y="140"/>
                        </a:cubicBezTo>
                        <a:cubicBezTo>
                          <a:pt x="130" y="140"/>
                          <a:pt x="130" y="140"/>
                          <a:pt x="130" y="140"/>
                        </a:cubicBezTo>
                        <a:cubicBezTo>
                          <a:pt x="130" y="140"/>
                          <a:pt x="130" y="140"/>
                          <a:pt x="130" y="140"/>
                        </a:cubicBezTo>
                        <a:cubicBezTo>
                          <a:pt x="130" y="141"/>
                          <a:pt x="132" y="142"/>
                          <a:pt x="133" y="142"/>
                        </a:cubicBezTo>
                        <a:cubicBezTo>
                          <a:pt x="134" y="142"/>
                          <a:pt x="134" y="142"/>
                          <a:pt x="135" y="141"/>
                        </a:cubicBezTo>
                        <a:cubicBezTo>
                          <a:pt x="175" y="114"/>
                          <a:pt x="175" y="114"/>
                          <a:pt x="175" y="114"/>
                        </a:cubicBezTo>
                        <a:cubicBezTo>
                          <a:pt x="177" y="113"/>
                          <a:pt x="177" y="111"/>
                          <a:pt x="176" y="109"/>
                        </a:cubicBezTo>
                        <a:cubicBezTo>
                          <a:pt x="176" y="109"/>
                          <a:pt x="176" y="109"/>
                          <a:pt x="176" y="109"/>
                        </a:cubicBezTo>
                        <a:cubicBezTo>
                          <a:pt x="176" y="109"/>
                          <a:pt x="176" y="109"/>
                          <a:pt x="176" y="109"/>
                        </a:cubicBezTo>
                        <a:cubicBezTo>
                          <a:pt x="175" y="108"/>
                          <a:pt x="174" y="107"/>
                          <a:pt x="173" y="107"/>
                        </a:cubicBezTo>
                        <a:moveTo>
                          <a:pt x="252" y="53"/>
                        </a:moveTo>
                        <a:cubicBezTo>
                          <a:pt x="252" y="53"/>
                          <a:pt x="251" y="54"/>
                          <a:pt x="250" y="54"/>
                        </a:cubicBezTo>
                        <a:cubicBezTo>
                          <a:pt x="210" y="81"/>
                          <a:pt x="210" y="81"/>
                          <a:pt x="210" y="81"/>
                        </a:cubicBezTo>
                        <a:cubicBezTo>
                          <a:pt x="209" y="82"/>
                          <a:pt x="208" y="85"/>
                          <a:pt x="209" y="86"/>
                        </a:cubicBezTo>
                        <a:cubicBezTo>
                          <a:pt x="209" y="86"/>
                          <a:pt x="209" y="86"/>
                          <a:pt x="209" y="86"/>
                        </a:cubicBezTo>
                        <a:cubicBezTo>
                          <a:pt x="209" y="86"/>
                          <a:pt x="209" y="86"/>
                          <a:pt x="209" y="86"/>
                        </a:cubicBezTo>
                        <a:cubicBezTo>
                          <a:pt x="210" y="88"/>
                          <a:pt x="211" y="88"/>
                          <a:pt x="213" y="88"/>
                        </a:cubicBezTo>
                        <a:cubicBezTo>
                          <a:pt x="213" y="88"/>
                          <a:pt x="214" y="88"/>
                          <a:pt x="215" y="88"/>
                        </a:cubicBezTo>
                        <a:cubicBezTo>
                          <a:pt x="255" y="61"/>
                          <a:pt x="255" y="61"/>
                          <a:pt x="255" y="61"/>
                        </a:cubicBezTo>
                        <a:cubicBezTo>
                          <a:pt x="256" y="59"/>
                          <a:pt x="257" y="57"/>
                          <a:pt x="256" y="55"/>
                        </a:cubicBezTo>
                        <a:cubicBezTo>
                          <a:pt x="256" y="55"/>
                          <a:pt x="256" y="55"/>
                          <a:pt x="256" y="55"/>
                        </a:cubicBezTo>
                        <a:cubicBezTo>
                          <a:pt x="256" y="55"/>
                          <a:pt x="256" y="55"/>
                          <a:pt x="256" y="55"/>
                        </a:cubicBezTo>
                        <a:cubicBezTo>
                          <a:pt x="255" y="54"/>
                          <a:pt x="254" y="53"/>
                          <a:pt x="252" y="53"/>
                        </a:cubicBezTo>
                        <a:moveTo>
                          <a:pt x="332" y="0"/>
                        </a:moveTo>
                        <a:cubicBezTo>
                          <a:pt x="331" y="0"/>
                          <a:pt x="330" y="0"/>
                          <a:pt x="330" y="0"/>
                        </a:cubicBezTo>
                        <a:cubicBezTo>
                          <a:pt x="290" y="27"/>
                          <a:pt x="290" y="27"/>
                          <a:pt x="290" y="27"/>
                        </a:cubicBezTo>
                        <a:cubicBezTo>
                          <a:pt x="288" y="29"/>
                          <a:pt x="288" y="31"/>
                          <a:pt x="289" y="33"/>
                        </a:cubicBezTo>
                        <a:cubicBezTo>
                          <a:pt x="289" y="33"/>
                          <a:pt x="289" y="33"/>
                          <a:pt x="289" y="33"/>
                        </a:cubicBezTo>
                        <a:cubicBezTo>
                          <a:pt x="289" y="33"/>
                          <a:pt x="289" y="33"/>
                          <a:pt x="289" y="33"/>
                        </a:cubicBezTo>
                        <a:cubicBezTo>
                          <a:pt x="290" y="34"/>
                          <a:pt x="291" y="35"/>
                          <a:pt x="292" y="35"/>
                        </a:cubicBezTo>
                        <a:cubicBezTo>
                          <a:pt x="293" y="35"/>
                          <a:pt x="294" y="34"/>
                          <a:pt x="294" y="34"/>
                        </a:cubicBezTo>
                        <a:cubicBezTo>
                          <a:pt x="334" y="7"/>
                          <a:pt x="334" y="7"/>
                          <a:pt x="334" y="7"/>
                        </a:cubicBezTo>
                        <a:cubicBezTo>
                          <a:pt x="336" y="6"/>
                          <a:pt x="337" y="3"/>
                          <a:pt x="335" y="2"/>
                        </a:cubicBezTo>
                        <a:cubicBezTo>
                          <a:pt x="335" y="2"/>
                          <a:pt x="335" y="2"/>
                          <a:pt x="335" y="2"/>
                        </a:cubicBezTo>
                        <a:cubicBezTo>
                          <a:pt x="335" y="2"/>
                          <a:pt x="335" y="2"/>
                          <a:pt x="335" y="2"/>
                        </a:cubicBezTo>
                        <a:cubicBezTo>
                          <a:pt x="335" y="0"/>
                          <a:pt x="333" y="0"/>
                          <a:pt x="332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1" name="Freeform 274"/>
                  <p:cNvSpPr>
                    <a:spLocks noEditPoints="1"/>
                  </p:cNvSpPr>
                  <p:nvPr/>
                </p:nvSpPr>
                <p:spPr bwMode="auto">
                  <a:xfrm>
                    <a:off x="10640896" y="3371790"/>
                    <a:ext cx="475986" cy="1844593"/>
                  </a:xfrm>
                  <a:custGeom>
                    <a:avLst/>
                    <a:gdLst>
                      <a:gd name="T0" fmla="*/ 0 w 272"/>
                      <a:gd name="T1" fmla="*/ 1052 h 1055"/>
                      <a:gd name="T2" fmla="*/ 11 w 272"/>
                      <a:gd name="T3" fmla="*/ 1024 h 1055"/>
                      <a:gd name="T4" fmla="*/ 10 w 272"/>
                      <a:gd name="T5" fmla="*/ 1024 h 1055"/>
                      <a:gd name="T6" fmla="*/ 18 w 272"/>
                      <a:gd name="T7" fmla="*/ 981 h 1055"/>
                      <a:gd name="T8" fmla="*/ 20 w 272"/>
                      <a:gd name="T9" fmla="*/ 986 h 1055"/>
                      <a:gd name="T10" fmla="*/ 37 w 272"/>
                      <a:gd name="T11" fmla="*/ 936 h 1055"/>
                      <a:gd name="T12" fmla="*/ 34 w 272"/>
                      <a:gd name="T13" fmla="*/ 931 h 1055"/>
                      <a:gd name="T14" fmla="*/ 53 w 272"/>
                      <a:gd name="T15" fmla="*/ 841 h 1055"/>
                      <a:gd name="T16" fmla="*/ 44 w 272"/>
                      <a:gd name="T17" fmla="*/ 893 h 1055"/>
                      <a:gd name="T18" fmla="*/ 49 w 272"/>
                      <a:gd name="T19" fmla="*/ 890 h 1055"/>
                      <a:gd name="T20" fmla="*/ 58 w 272"/>
                      <a:gd name="T21" fmla="*/ 838 h 1055"/>
                      <a:gd name="T22" fmla="*/ 80 w 272"/>
                      <a:gd name="T23" fmla="*/ 745 h 1055"/>
                      <a:gd name="T24" fmla="*/ 67 w 272"/>
                      <a:gd name="T25" fmla="*/ 800 h 1055"/>
                      <a:gd name="T26" fmla="*/ 68 w 272"/>
                      <a:gd name="T27" fmla="*/ 800 h 1055"/>
                      <a:gd name="T28" fmla="*/ 81 w 272"/>
                      <a:gd name="T29" fmla="*/ 745 h 1055"/>
                      <a:gd name="T30" fmla="*/ 80 w 272"/>
                      <a:gd name="T31" fmla="*/ 745 h 1055"/>
                      <a:gd name="T32" fmla="*/ 88 w 272"/>
                      <a:gd name="T33" fmla="*/ 702 h 1055"/>
                      <a:gd name="T34" fmla="*/ 91 w 272"/>
                      <a:gd name="T35" fmla="*/ 706 h 1055"/>
                      <a:gd name="T36" fmla="*/ 107 w 272"/>
                      <a:gd name="T37" fmla="*/ 657 h 1055"/>
                      <a:gd name="T38" fmla="*/ 105 w 272"/>
                      <a:gd name="T39" fmla="*/ 652 h 1055"/>
                      <a:gd name="T40" fmla="*/ 123 w 272"/>
                      <a:gd name="T41" fmla="*/ 562 h 1055"/>
                      <a:gd name="T42" fmla="*/ 114 w 272"/>
                      <a:gd name="T43" fmla="*/ 613 h 1055"/>
                      <a:gd name="T44" fmla="*/ 119 w 272"/>
                      <a:gd name="T45" fmla="*/ 610 h 1055"/>
                      <a:gd name="T46" fmla="*/ 128 w 272"/>
                      <a:gd name="T47" fmla="*/ 559 h 1055"/>
                      <a:gd name="T48" fmla="*/ 151 w 272"/>
                      <a:gd name="T49" fmla="*/ 466 h 1055"/>
                      <a:gd name="T50" fmla="*/ 138 w 272"/>
                      <a:gd name="T51" fmla="*/ 520 h 1055"/>
                      <a:gd name="T52" fmla="*/ 139 w 272"/>
                      <a:gd name="T53" fmla="*/ 520 h 1055"/>
                      <a:gd name="T54" fmla="*/ 152 w 272"/>
                      <a:gd name="T55" fmla="*/ 466 h 1055"/>
                      <a:gd name="T56" fmla="*/ 151 w 272"/>
                      <a:gd name="T57" fmla="*/ 466 h 1055"/>
                      <a:gd name="T58" fmla="*/ 158 w 272"/>
                      <a:gd name="T59" fmla="*/ 422 h 1055"/>
                      <a:gd name="T60" fmla="*/ 161 w 272"/>
                      <a:gd name="T61" fmla="*/ 427 h 1055"/>
                      <a:gd name="T62" fmla="*/ 178 w 272"/>
                      <a:gd name="T63" fmla="*/ 378 h 1055"/>
                      <a:gd name="T64" fmla="*/ 175 w 272"/>
                      <a:gd name="T65" fmla="*/ 373 h 1055"/>
                      <a:gd name="T66" fmla="*/ 194 w 272"/>
                      <a:gd name="T67" fmla="*/ 283 h 1055"/>
                      <a:gd name="T68" fmla="*/ 185 w 272"/>
                      <a:gd name="T69" fmla="*/ 334 h 1055"/>
                      <a:gd name="T70" fmla="*/ 190 w 272"/>
                      <a:gd name="T71" fmla="*/ 331 h 1055"/>
                      <a:gd name="T72" fmla="*/ 199 w 272"/>
                      <a:gd name="T73" fmla="*/ 280 h 1055"/>
                      <a:gd name="T74" fmla="*/ 221 w 272"/>
                      <a:gd name="T75" fmla="*/ 187 h 1055"/>
                      <a:gd name="T76" fmla="*/ 208 w 272"/>
                      <a:gd name="T77" fmla="*/ 241 h 1055"/>
                      <a:gd name="T78" fmla="*/ 209 w 272"/>
                      <a:gd name="T79" fmla="*/ 241 h 1055"/>
                      <a:gd name="T80" fmla="*/ 222 w 272"/>
                      <a:gd name="T81" fmla="*/ 187 h 1055"/>
                      <a:gd name="T82" fmla="*/ 221 w 272"/>
                      <a:gd name="T83" fmla="*/ 187 h 1055"/>
                      <a:gd name="T84" fmla="*/ 229 w 272"/>
                      <a:gd name="T85" fmla="*/ 143 h 1055"/>
                      <a:gd name="T86" fmla="*/ 232 w 272"/>
                      <a:gd name="T87" fmla="*/ 148 h 1055"/>
                      <a:gd name="T88" fmla="*/ 248 w 272"/>
                      <a:gd name="T89" fmla="*/ 98 h 1055"/>
                      <a:gd name="T90" fmla="*/ 245 w 272"/>
                      <a:gd name="T91" fmla="*/ 94 h 1055"/>
                      <a:gd name="T92" fmla="*/ 264 w 272"/>
                      <a:gd name="T93" fmla="*/ 3 h 1055"/>
                      <a:gd name="T94" fmla="*/ 255 w 272"/>
                      <a:gd name="T95" fmla="*/ 55 h 1055"/>
                      <a:gd name="T96" fmla="*/ 260 w 272"/>
                      <a:gd name="T97" fmla="*/ 52 h 1055"/>
                      <a:gd name="T98" fmla="*/ 268 w 272"/>
                      <a:gd name="T99" fmla="*/ 0 h 10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272" h="1055">
                        <a:moveTo>
                          <a:pt x="10" y="1024"/>
                        </a:moveTo>
                        <a:cubicBezTo>
                          <a:pt x="8" y="1024"/>
                          <a:pt x="6" y="1026"/>
                          <a:pt x="6" y="1027"/>
                        </a:cubicBezTo>
                        <a:cubicBezTo>
                          <a:pt x="0" y="1052"/>
                          <a:pt x="0" y="1052"/>
                          <a:pt x="0" y="1052"/>
                        </a:cubicBezTo>
                        <a:cubicBezTo>
                          <a:pt x="2" y="1053"/>
                          <a:pt x="5" y="1054"/>
                          <a:pt x="7" y="1055"/>
                        </a:cubicBezTo>
                        <a:cubicBezTo>
                          <a:pt x="14" y="1029"/>
                          <a:pt x="14" y="1029"/>
                          <a:pt x="14" y="1029"/>
                        </a:cubicBezTo>
                        <a:cubicBezTo>
                          <a:pt x="14" y="1027"/>
                          <a:pt x="13" y="1025"/>
                          <a:pt x="11" y="1024"/>
                        </a:cubicBezTo>
                        <a:cubicBezTo>
                          <a:pt x="11" y="1024"/>
                          <a:pt x="11" y="1024"/>
                          <a:pt x="11" y="1024"/>
                        </a:cubicBezTo>
                        <a:cubicBezTo>
                          <a:pt x="11" y="1024"/>
                          <a:pt x="11" y="1024"/>
                          <a:pt x="11" y="1024"/>
                        </a:cubicBezTo>
                        <a:cubicBezTo>
                          <a:pt x="10" y="1024"/>
                          <a:pt x="10" y="1024"/>
                          <a:pt x="10" y="1024"/>
                        </a:cubicBezTo>
                        <a:moveTo>
                          <a:pt x="33" y="931"/>
                        </a:moveTo>
                        <a:cubicBezTo>
                          <a:pt x="31" y="931"/>
                          <a:pt x="30" y="932"/>
                          <a:pt x="29" y="934"/>
                        </a:cubicBezTo>
                        <a:cubicBezTo>
                          <a:pt x="18" y="981"/>
                          <a:pt x="18" y="981"/>
                          <a:pt x="18" y="981"/>
                        </a:cubicBezTo>
                        <a:cubicBezTo>
                          <a:pt x="17" y="983"/>
                          <a:pt x="18" y="985"/>
                          <a:pt x="20" y="986"/>
                        </a:cubicBezTo>
                        <a:cubicBezTo>
                          <a:pt x="20" y="986"/>
                          <a:pt x="20" y="986"/>
                          <a:pt x="20" y="986"/>
                        </a:cubicBezTo>
                        <a:cubicBezTo>
                          <a:pt x="20" y="986"/>
                          <a:pt x="20" y="986"/>
                          <a:pt x="20" y="986"/>
                        </a:cubicBezTo>
                        <a:cubicBezTo>
                          <a:pt x="21" y="986"/>
                          <a:pt x="21" y="986"/>
                          <a:pt x="21" y="986"/>
                        </a:cubicBezTo>
                        <a:cubicBezTo>
                          <a:pt x="23" y="986"/>
                          <a:pt x="25" y="985"/>
                          <a:pt x="25" y="983"/>
                        </a:cubicBezTo>
                        <a:cubicBezTo>
                          <a:pt x="37" y="936"/>
                          <a:pt x="37" y="936"/>
                          <a:pt x="37" y="936"/>
                        </a:cubicBezTo>
                        <a:cubicBezTo>
                          <a:pt x="38" y="934"/>
                          <a:pt x="36" y="932"/>
                          <a:pt x="34" y="931"/>
                        </a:cubicBezTo>
                        <a:cubicBezTo>
                          <a:pt x="34" y="931"/>
                          <a:pt x="34" y="931"/>
                          <a:pt x="34" y="931"/>
                        </a:cubicBezTo>
                        <a:cubicBezTo>
                          <a:pt x="34" y="931"/>
                          <a:pt x="34" y="931"/>
                          <a:pt x="34" y="931"/>
                        </a:cubicBezTo>
                        <a:cubicBezTo>
                          <a:pt x="34" y="931"/>
                          <a:pt x="33" y="931"/>
                          <a:pt x="33" y="931"/>
                        </a:cubicBezTo>
                        <a:moveTo>
                          <a:pt x="57" y="838"/>
                        </a:moveTo>
                        <a:cubicBezTo>
                          <a:pt x="55" y="838"/>
                          <a:pt x="53" y="839"/>
                          <a:pt x="53" y="841"/>
                        </a:cubicBezTo>
                        <a:cubicBezTo>
                          <a:pt x="41" y="888"/>
                          <a:pt x="41" y="888"/>
                          <a:pt x="41" y="888"/>
                        </a:cubicBezTo>
                        <a:cubicBezTo>
                          <a:pt x="40" y="890"/>
                          <a:pt x="42" y="892"/>
                          <a:pt x="44" y="893"/>
                        </a:cubicBezTo>
                        <a:cubicBezTo>
                          <a:pt x="44" y="893"/>
                          <a:pt x="44" y="893"/>
                          <a:pt x="44" y="893"/>
                        </a:cubicBezTo>
                        <a:cubicBezTo>
                          <a:pt x="44" y="893"/>
                          <a:pt x="44" y="893"/>
                          <a:pt x="44" y="893"/>
                        </a:cubicBezTo>
                        <a:cubicBezTo>
                          <a:pt x="44" y="893"/>
                          <a:pt x="45" y="893"/>
                          <a:pt x="45" y="893"/>
                        </a:cubicBezTo>
                        <a:cubicBezTo>
                          <a:pt x="47" y="893"/>
                          <a:pt x="48" y="892"/>
                          <a:pt x="49" y="890"/>
                        </a:cubicBezTo>
                        <a:cubicBezTo>
                          <a:pt x="61" y="843"/>
                          <a:pt x="61" y="843"/>
                          <a:pt x="61" y="843"/>
                        </a:cubicBezTo>
                        <a:cubicBezTo>
                          <a:pt x="61" y="841"/>
                          <a:pt x="60" y="839"/>
                          <a:pt x="58" y="838"/>
                        </a:cubicBezTo>
                        <a:cubicBezTo>
                          <a:pt x="58" y="838"/>
                          <a:pt x="58" y="838"/>
                          <a:pt x="58" y="838"/>
                        </a:cubicBezTo>
                        <a:cubicBezTo>
                          <a:pt x="58" y="838"/>
                          <a:pt x="58" y="838"/>
                          <a:pt x="58" y="838"/>
                        </a:cubicBezTo>
                        <a:cubicBezTo>
                          <a:pt x="57" y="838"/>
                          <a:pt x="57" y="838"/>
                          <a:pt x="57" y="838"/>
                        </a:cubicBezTo>
                        <a:moveTo>
                          <a:pt x="80" y="745"/>
                        </a:moveTo>
                        <a:cubicBezTo>
                          <a:pt x="78" y="745"/>
                          <a:pt x="77" y="746"/>
                          <a:pt x="76" y="748"/>
                        </a:cubicBezTo>
                        <a:cubicBezTo>
                          <a:pt x="65" y="795"/>
                          <a:pt x="65" y="795"/>
                          <a:pt x="65" y="795"/>
                        </a:cubicBezTo>
                        <a:cubicBezTo>
                          <a:pt x="64" y="797"/>
                          <a:pt x="65" y="799"/>
                          <a:pt x="67" y="800"/>
                        </a:cubicBezTo>
                        <a:cubicBezTo>
                          <a:pt x="67" y="800"/>
                          <a:pt x="67" y="800"/>
                          <a:pt x="67" y="800"/>
                        </a:cubicBezTo>
                        <a:cubicBezTo>
                          <a:pt x="67" y="800"/>
                          <a:pt x="67" y="800"/>
                          <a:pt x="67" y="800"/>
                        </a:cubicBezTo>
                        <a:cubicBezTo>
                          <a:pt x="68" y="800"/>
                          <a:pt x="68" y="800"/>
                          <a:pt x="68" y="800"/>
                        </a:cubicBezTo>
                        <a:cubicBezTo>
                          <a:pt x="70" y="800"/>
                          <a:pt x="72" y="798"/>
                          <a:pt x="72" y="797"/>
                        </a:cubicBezTo>
                        <a:cubicBezTo>
                          <a:pt x="84" y="750"/>
                          <a:pt x="84" y="750"/>
                          <a:pt x="84" y="750"/>
                        </a:cubicBezTo>
                        <a:cubicBezTo>
                          <a:pt x="85" y="748"/>
                          <a:pt x="83" y="746"/>
                          <a:pt x="81" y="745"/>
                        </a:cubicBezTo>
                        <a:cubicBezTo>
                          <a:pt x="81" y="745"/>
                          <a:pt x="81" y="745"/>
                          <a:pt x="81" y="745"/>
                        </a:cubicBezTo>
                        <a:cubicBezTo>
                          <a:pt x="81" y="745"/>
                          <a:pt x="81" y="745"/>
                          <a:pt x="81" y="745"/>
                        </a:cubicBezTo>
                        <a:cubicBezTo>
                          <a:pt x="81" y="745"/>
                          <a:pt x="80" y="745"/>
                          <a:pt x="80" y="745"/>
                        </a:cubicBezTo>
                        <a:moveTo>
                          <a:pt x="104" y="652"/>
                        </a:moveTo>
                        <a:cubicBezTo>
                          <a:pt x="102" y="652"/>
                          <a:pt x="100" y="653"/>
                          <a:pt x="100" y="655"/>
                        </a:cubicBezTo>
                        <a:cubicBezTo>
                          <a:pt x="88" y="702"/>
                          <a:pt x="88" y="702"/>
                          <a:pt x="88" y="702"/>
                        </a:cubicBezTo>
                        <a:cubicBezTo>
                          <a:pt x="87" y="704"/>
                          <a:pt x="89" y="706"/>
                          <a:pt x="91" y="706"/>
                        </a:cubicBezTo>
                        <a:cubicBezTo>
                          <a:pt x="91" y="706"/>
                          <a:pt x="91" y="706"/>
                          <a:pt x="91" y="706"/>
                        </a:cubicBezTo>
                        <a:cubicBezTo>
                          <a:pt x="91" y="706"/>
                          <a:pt x="91" y="706"/>
                          <a:pt x="91" y="706"/>
                        </a:cubicBezTo>
                        <a:cubicBezTo>
                          <a:pt x="91" y="707"/>
                          <a:pt x="92" y="707"/>
                          <a:pt x="92" y="707"/>
                        </a:cubicBezTo>
                        <a:cubicBezTo>
                          <a:pt x="94" y="707"/>
                          <a:pt x="95" y="705"/>
                          <a:pt x="96" y="704"/>
                        </a:cubicBezTo>
                        <a:cubicBezTo>
                          <a:pt x="107" y="657"/>
                          <a:pt x="107" y="657"/>
                          <a:pt x="107" y="657"/>
                        </a:cubicBezTo>
                        <a:cubicBezTo>
                          <a:pt x="108" y="655"/>
                          <a:pt x="107" y="653"/>
                          <a:pt x="105" y="652"/>
                        </a:cubicBezTo>
                        <a:cubicBezTo>
                          <a:pt x="105" y="652"/>
                          <a:pt x="105" y="652"/>
                          <a:pt x="105" y="652"/>
                        </a:cubicBezTo>
                        <a:cubicBezTo>
                          <a:pt x="105" y="652"/>
                          <a:pt x="105" y="652"/>
                          <a:pt x="105" y="652"/>
                        </a:cubicBezTo>
                        <a:cubicBezTo>
                          <a:pt x="104" y="652"/>
                          <a:pt x="104" y="652"/>
                          <a:pt x="104" y="652"/>
                        </a:cubicBezTo>
                        <a:moveTo>
                          <a:pt x="127" y="559"/>
                        </a:moveTo>
                        <a:cubicBezTo>
                          <a:pt x="125" y="559"/>
                          <a:pt x="124" y="560"/>
                          <a:pt x="123" y="562"/>
                        </a:cubicBezTo>
                        <a:cubicBezTo>
                          <a:pt x="111" y="609"/>
                          <a:pt x="111" y="609"/>
                          <a:pt x="111" y="609"/>
                        </a:cubicBezTo>
                        <a:cubicBezTo>
                          <a:pt x="111" y="611"/>
                          <a:pt x="112" y="613"/>
                          <a:pt x="114" y="613"/>
                        </a:cubicBezTo>
                        <a:cubicBezTo>
                          <a:pt x="114" y="613"/>
                          <a:pt x="114" y="613"/>
                          <a:pt x="114" y="613"/>
                        </a:cubicBezTo>
                        <a:cubicBezTo>
                          <a:pt x="114" y="613"/>
                          <a:pt x="114" y="613"/>
                          <a:pt x="114" y="613"/>
                        </a:cubicBezTo>
                        <a:cubicBezTo>
                          <a:pt x="115" y="613"/>
                          <a:pt x="115" y="613"/>
                          <a:pt x="115" y="613"/>
                        </a:cubicBezTo>
                        <a:cubicBezTo>
                          <a:pt x="117" y="613"/>
                          <a:pt x="119" y="612"/>
                          <a:pt x="119" y="610"/>
                        </a:cubicBezTo>
                        <a:cubicBezTo>
                          <a:pt x="131" y="564"/>
                          <a:pt x="131" y="564"/>
                          <a:pt x="131" y="564"/>
                        </a:cubicBezTo>
                        <a:cubicBezTo>
                          <a:pt x="132" y="562"/>
                          <a:pt x="130" y="560"/>
                          <a:pt x="128" y="559"/>
                        </a:cubicBezTo>
                        <a:cubicBezTo>
                          <a:pt x="128" y="559"/>
                          <a:pt x="128" y="559"/>
                          <a:pt x="128" y="559"/>
                        </a:cubicBezTo>
                        <a:cubicBezTo>
                          <a:pt x="128" y="559"/>
                          <a:pt x="128" y="559"/>
                          <a:pt x="128" y="559"/>
                        </a:cubicBezTo>
                        <a:cubicBezTo>
                          <a:pt x="128" y="559"/>
                          <a:pt x="127" y="559"/>
                          <a:pt x="127" y="559"/>
                        </a:cubicBezTo>
                        <a:moveTo>
                          <a:pt x="151" y="466"/>
                        </a:moveTo>
                        <a:cubicBezTo>
                          <a:pt x="149" y="466"/>
                          <a:pt x="147" y="467"/>
                          <a:pt x="147" y="469"/>
                        </a:cubicBezTo>
                        <a:cubicBezTo>
                          <a:pt x="135" y="515"/>
                          <a:pt x="135" y="515"/>
                          <a:pt x="135" y="515"/>
                        </a:cubicBezTo>
                        <a:cubicBezTo>
                          <a:pt x="134" y="518"/>
                          <a:pt x="136" y="520"/>
                          <a:pt x="138" y="520"/>
                        </a:cubicBezTo>
                        <a:cubicBezTo>
                          <a:pt x="138" y="520"/>
                          <a:pt x="138" y="520"/>
                          <a:pt x="138" y="520"/>
                        </a:cubicBezTo>
                        <a:cubicBezTo>
                          <a:pt x="138" y="520"/>
                          <a:pt x="138" y="520"/>
                          <a:pt x="138" y="520"/>
                        </a:cubicBezTo>
                        <a:cubicBezTo>
                          <a:pt x="138" y="520"/>
                          <a:pt x="139" y="520"/>
                          <a:pt x="139" y="520"/>
                        </a:cubicBezTo>
                        <a:cubicBezTo>
                          <a:pt x="141" y="520"/>
                          <a:pt x="142" y="519"/>
                          <a:pt x="143" y="517"/>
                        </a:cubicBezTo>
                        <a:cubicBezTo>
                          <a:pt x="154" y="471"/>
                          <a:pt x="154" y="471"/>
                          <a:pt x="154" y="471"/>
                        </a:cubicBezTo>
                        <a:cubicBezTo>
                          <a:pt x="155" y="469"/>
                          <a:pt x="154" y="467"/>
                          <a:pt x="152" y="466"/>
                        </a:cubicBezTo>
                        <a:cubicBezTo>
                          <a:pt x="152" y="466"/>
                          <a:pt x="152" y="466"/>
                          <a:pt x="152" y="466"/>
                        </a:cubicBezTo>
                        <a:cubicBezTo>
                          <a:pt x="152" y="466"/>
                          <a:pt x="152" y="466"/>
                          <a:pt x="152" y="466"/>
                        </a:cubicBezTo>
                        <a:cubicBezTo>
                          <a:pt x="151" y="466"/>
                          <a:pt x="151" y="466"/>
                          <a:pt x="151" y="466"/>
                        </a:cubicBezTo>
                        <a:moveTo>
                          <a:pt x="174" y="373"/>
                        </a:moveTo>
                        <a:cubicBezTo>
                          <a:pt x="172" y="373"/>
                          <a:pt x="171" y="374"/>
                          <a:pt x="170" y="376"/>
                        </a:cubicBezTo>
                        <a:cubicBezTo>
                          <a:pt x="158" y="422"/>
                          <a:pt x="158" y="422"/>
                          <a:pt x="158" y="422"/>
                        </a:cubicBezTo>
                        <a:cubicBezTo>
                          <a:pt x="158" y="424"/>
                          <a:pt x="159" y="427"/>
                          <a:pt x="161" y="427"/>
                        </a:cubicBezTo>
                        <a:cubicBezTo>
                          <a:pt x="161" y="427"/>
                          <a:pt x="161" y="427"/>
                          <a:pt x="161" y="427"/>
                        </a:cubicBezTo>
                        <a:cubicBezTo>
                          <a:pt x="161" y="427"/>
                          <a:pt x="161" y="427"/>
                          <a:pt x="161" y="427"/>
                        </a:cubicBezTo>
                        <a:cubicBezTo>
                          <a:pt x="162" y="427"/>
                          <a:pt x="162" y="427"/>
                          <a:pt x="162" y="427"/>
                        </a:cubicBezTo>
                        <a:cubicBezTo>
                          <a:pt x="164" y="427"/>
                          <a:pt x="166" y="426"/>
                          <a:pt x="166" y="424"/>
                        </a:cubicBezTo>
                        <a:cubicBezTo>
                          <a:pt x="178" y="378"/>
                          <a:pt x="178" y="378"/>
                          <a:pt x="178" y="378"/>
                        </a:cubicBezTo>
                        <a:cubicBezTo>
                          <a:pt x="178" y="376"/>
                          <a:pt x="177" y="373"/>
                          <a:pt x="175" y="373"/>
                        </a:cubicBezTo>
                        <a:cubicBezTo>
                          <a:pt x="175" y="373"/>
                          <a:pt x="175" y="373"/>
                          <a:pt x="175" y="373"/>
                        </a:cubicBezTo>
                        <a:cubicBezTo>
                          <a:pt x="175" y="373"/>
                          <a:pt x="175" y="373"/>
                          <a:pt x="175" y="373"/>
                        </a:cubicBezTo>
                        <a:cubicBezTo>
                          <a:pt x="175" y="373"/>
                          <a:pt x="174" y="373"/>
                          <a:pt x="174" y="373"/>
                        </a:cubicBezTo>
                        <a:moveTo>
                          <a:pt x="198" y="280"/>
                        </a:moveTo>
                        <a:cubicBezTo>
                          <a:pt x="196" y="280"/>
                          <a:pt x="194" y="281"/>
                          <a:pt x="194" y="283"/>
                        </a:cubicBezTo>
                        <a:cubicBezTo>
                          <a:pt x="182" y="329"/>
                          <a:pt x="182" y="329"/>
                          <a:pt x="182" y="329"/>
                        </a:cubicBezTo>
                        <a:cubicBezTo>
                          <a:pt x="181" y="331"/>
                          <a:pt x="183" y="334"/>
                          <a:pt x="185" y="334"/>
                        </a:cubicBezTo>
                        <a:cubicBezTo>
                          <a:pt x="185" y="334"/>
                          <a:pt x="185" y="334"/>
                          <a:pt x="185" y="334"/>
                        </a:cubicBezTo>
                        <a:cubicBezTo>
                          <a:pt x="185" y="334"/>
                          <a:pt x="185" y="334"/>
                          <a:pt x="185" y="334"/>
                        </a:cubicBezTo>
                        <a:cubicBezTo>
                          <a:pt x="185" y="334"/>
                          <a:pt x="185" y="334"/>
                          <a:pt x="186" y="334"/>
                        </a:cubicBezTo>
                        <a:cubicBezTo>
                          <a:pt x="188" y="334"/>
                          <a:pt x="189" y="333"/>
                          <a:pt x="190" y="331"/>
                        </a:cubicBezTo>
                        <a:cubicBezTo>
                          <a:pt x="201" y="285"/>
                          <a:pt x="201" y="285"/>
                          <a:pt x="201" y="285"/>
                        </a:cubicBezTo>
                        <a:cubicBezTo>
                          <a:pt x="202" y="283"/>
                          <a:pt x="201" y="280"/>
                          <a:pt x="199" y="280"/>
                        </a:cubicBezTo>
                        <a:cubicBezTo>
                          <a:pt x="199" y="280"/>
                          <a:pt x="199" y="280"/>
                          <a:pt x="199" y="280"/>
                        </a:cubicBezTo>
                        <a:cubicBezTo>
                          <a:pt x="199" y="280"/>
                          <a:pt x="199" y="280"/>
                          <a:pt x="199" y="280"/>
                        </a:cubicBezTo>
                        <a:cubicBezTo>
                          <a:pt x="198" y="280"/>
                          <a:pt x="198" y="280"/>
                          <a:pt x="198" y="280"/>
                        </a:cubicBezTo>
                        <a:moveTo>
                          <a:pt x="221" y="187"/>
                        </a:moveTo>
                        <a:cubicBezTo>
                          <a:pt x="219" y="187"/>
                          <a:pt x="218" y="188"/>
                          <a:pt x="217" y="190"/>
                        </a:cubicBezTo>
                        <a:cubicBezTo>
                          <a:pt x="205" y="236"/>
                          <a:pt x="205" y="236"/>
                          <a:pt x="205" y="236"/>
                        </a:cubicBezTo>
                        <a:cubicBezTo>
                          <a:pt x="205" y="238"/>
                          <a:pt x="206" y="240"/>
                          <a:pt x="208" y="241"/>
                        </a:cubicBezTo>
                        <a:cubicBezTo>
                          <a:pt x="208" y="241"/>
                          <a:pt x="208" y="241"/>
                          <a:pt x="208" y="241"/>
                        </a:cubicBezTo>
                        <a:cubicBezTo>
                          <a:pt x="208" y="241"/>
                          <a:pt x="208" y="241"/>
                          <a:pt x="208" y="241"/>
                        </a:cubicBezTo>
                        <a:cubicBezTo>
                          <a:pt x="209" y="241"/>
                          <a:pt x="209" y="241"/>
                          <a:pt x="209" y="241"/>
                        </a:cubicBezTo>
                        <a:cubicBezTo>
                          <a:pt x="211" y="241"/>
                          <a:pt x="213" y="240"/>
                          <a:pt x="213" y="238"/>
                        </a:cubicBezTo>
                        <a:cubicBezTo>
                          <a:pt x="225" y="192"/>
                          <a:pt x="225" y="192"/>
                          <a:pt x="225" y="192"/>
                        </a:cubicBezTo>
                        <a:cubicBezTo>
                          <a:pt x="225" y="189"/>
                          <a:pt x="224" y="187"/>
                          <a:pt x="222" y="187"/>
                        </a:cubicBezTo>
                        <a:cubicBezTo>
                          <a:pt x="222" y="187"/>
                          <a:pt x="222" y="187"/>
                          <a:pt x="222" y="187"/>
                        </a:cubicBezTo>
                        <a:cubicBezTo>
                          <a:pt x="222" y="187"/>
                          <a:pt x="222" y="187"/>
                          <a:pt x="222" y="187"/>
                        </a:cubicBezTo>
                        <a:cubicBezTo>
                          <a:pt x="222" y="187"/>
                          <a:pt x="221" y="187"/>
                          <a:pt x="221" y="187"/>
                        </a:cubicBezTo>
                        <a:moveTo>
                          <a:pt x="244" y="94"/>
                        </a:moveTo>
                        <a:cubicBezTo>
                          <a:pt x="243" y="94"/>
                          <a:pt x="241" y="95"/>
                          <a:pt x="241" y="97"/>
                        </a:cubicBezTo>
                        <a:cubicBezTo>
                          <a:pt x="229" y="143"/>
                          <a:pt x="229" y="143"/>
                          <a:pt x="229" y="143"/>
                        </a:cubicBezTo>
                        <a:cubicBezTo>
                          <a:pt x="228" y="145"/>
                          <a:pt x="230" y="147"/>
                          <a:pt x="232" y="148"/>
                        </a:cubicBezTo>
                        <a:cubicBezTo>
                          <a:pt x="232" y="148"/>
                          <a:pt x="232" y="148"/>
                          <a:pt x="232" y="148"/>
                        </a:cubicBezTo>
                        <a:cubicBezTo>
                          <a:pt x="232" y="148"/>
                          <a:pt x="232" y="148"/>
                          <a:pt x="232" y="148"/>
                        </a:cubicBezTo>
                        <a:cubicBezTo>
                          <a:pt x="232" y="148"/>
                          <a:pt x="232" y="148"/>
                          <a:pt x="233" y="148"/>
                        </a:cubicBezTo>
                        <a:cubicBezTo>
                          <a:pt x="235" y="148"/>
                          <a:pt x="236" y="147"/>
                          <a:pt x="237" y="145"/>
                        </a:cubicBezTo>
                        <a:cubicBezTo>
                          <a:pt x="248" y="98"/>
                          <a:pt x="248" y="98"/>
                          <a:pt x="248" y="98"/>
                        </a:cubicBezTo>
                        <a:cubicBezTo>
                          <a:pt x="249" y="96"/>
                          <a:pt x="248" y="94"/>
                          <a:pt x="245" y="94"/>
                        </a:cubicBezTo>
                        <a:cubicBezTo>
                          <a:pt x="245" y="94"/>
                          <a:pt x="245" y="94"/>
                          <a:pt x="245" y="94"/>
                        </a:cubicBezTo>
                        <a:cubicBezTo>
                          <a:pt x="245" y="94"/>
                          <a:pt x="245" y="94"/>
                          <a:pt x="245" y="94"/>
                        </a:cubicBezTo>
                        <a:cubicBezTo>
                          <a:pt x="245" y="94"/>
                          <a:pt x="245" y="94"/>
                          <a:pt x="244" y="94"/>
                        </a:cubicBezTo>
                        <a:moveTo>
                          <a:pt x="268" y="0"/>
                        </a:moveTo>
                        <a:cubicBezTo>
                          <a:pt x="266" y="0"/>
                          <a:pt x="265" y="2"/>
                          <a:pt x="264" y="3"/>
                        </a:cubicBezTo>
                        <a:cubicBezTo>
                          <a:pt x="252" y="50"/>
                          <a:pt x="252" y="50"/>
                          <a:pt x="252" y="50"/>
                        </a:cubicBezTo>
                        <a:cubicBezTo>
                          <a:pt x="252" y="52"/>
                          <a:pt x="253" y="54"/>
                          <a:pt x="255" y="55"/>
                        </a:cubicBezTo>
                        <a:cubicBezTo>
                          <a:pt x="255" y="55"/>
                          <a:pt x="255" y="55"/>
                          <a:pt x="255" y="55"/>
                        </a:cubicBezTo>
                        <a:cubicBezTo>
                          <a:pt x="255" y="55"/>
                          <a:pt x="255" y="55"/>
                          <a:pt x="255" y="55"/>
                        </a:cubicBezTo>
                        <a:cubicBezTo>
                          <a:pt x="256" y="55"/>
                          <a:pt x="256" y="55"/>
                          <a:pt x="256" y="55"/>
                        </a:cubicBezTo>
                        <a:cubicBezTo>
                          <a:pt x="258" y="55"/>
                          <a:pt x="260" y="54"/>
                          <a:pt x="260" y="52"/>
                        </a:cubicBezTo>
                        <a:cubicBezTo>
                          <a:pt x="272" y="5"/>
                          <a:pt x="272" y="5"/>
                          <a:pt x="272" y="5"/>
                        </a:cubicBezTo>
                        <a:cubicBezTo>
                          <a:pt x="272" y="3"/>
                          <a:pt x="271" y="1"/>
                          <a:pt x="269" y="1"/>
                        </a:cubicBezTo>
                        <a:cubicBezTo>
                          <a:pt x="269" y="0"/>
                          <a:pt x="268" y="0"/>
                          <a:pt x="268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2" name="Freeform 275"/>
                  <p:cNvSpPr>
                    <a:spLocks/>
                  </p:cNvSpPr>
                  <p:nvPr/>
                </p:nvSpPr>
                <p:spPr bwMode="auto">
                  <a:xfrm>
                    <a:off x="6656147" y="3371790"/>
                    <a:ext cx="296749" cy="779857"/>
                  </a:xfrm>
                  <a:custGeom>
                    <a:avLst/>
                    <a:gdLst>
                      <a:gd name="T0" fmla="*/ 165 w 170"/>
                      <a:gd name="T1" fmla="*/ 0 h 446"/>
                      <a:gd name="T2" fmla="*/ 161 w 170"/>
                      <a:gd name="T3" fmla="*/ 3 h 446"/>
                      <a:gd name="T4" fmla="*/ 1 w 170"/>
                      <a:gd name="T5" fmla="*/ 441 h 446"/>
                      <a:gd name="T6" fmla="*/ 3 w 170"/>
                      <a:gd name="T7" fmla="*/ 446 h 446"/>
                      <a:gd name="T8" fmla="*/ 4 w 170"/>
                      <a:gd name="T9" fmla="*/ 446 h 446"/>
                      <a:gd name="T10" fmla="*/ 8 w 170"/>
                      <a:gd name="T11" fmla="*/ 443 h 446"/>
                      <a:gd name="T12" fmla="*/ 169 w 170"/>
                      <a:gd name="T13" fmla="*/ 6 h 446"/>
                      <a:gd name="T14" fmla="*/ 167 w 170"/>
                      <a:gd name="T15" fmla="*/ 1 h 446"/>
                      <a:gd name="T16" fmla="*/ 165 w 170"/>
                      <a:gd name="T17" fmla="*/ 0 h 4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0" h="446">
                        <a:moveTo>
                          <a:pt x="165" y="0"/>
                        </a:moveTo>
                        <a:cubicBezTo>
                          <a:pt x="164" y="0"/>
                          <a:pt x="162" y="1"/>
                          <a:pt x="161" y="3"/>
                        </a:cubicBezTo>
                        <a:cubicBezTo>
                          <a:pt x="1" y="441"/>
                          <a:pt x="1" y="441"/>
                          <a:pt x="1" y="441"/>
                        </a:cubicBezTo>
                        <a:cubicBezTo>
                          <a:pt x="0" y="443"/>
                          <a:pt x="1" y="445"/>
                          <a:pt x="3" y="446"/>
                        </a:cubicBezTo>
                        <a:cubicBezTo>
                          <a:pt x="3" y="446"/>
                          <a:pt x="4" y="446"/>
                          <a:pt x="4" y="446"/>
                        </a:cubicBezTo>
                        <a:cubicBezTo>
                          <a:pt x="6" y="446"/>
                          <a:pt x="7" y="445"/>
                          <a:pt x="8" y="443"/>
                        </a:cubicBezTo>
                        <a:cubicBezTo>
                          <a:pt x="169" y="6"/>
                          <a:pt x="169" y="6"/>
                          <a:pt x="169" y="6"/>
                        </a:cubicBezTo>
                        <a:cubicBezTo>
                          <a:pt x="170" y="4"/>
                          <a:pt x="169" y="1"/>
                          <a:pt x="167" y="1"/>
                        </a:cubicBezTo>
                        <a:cubicBezTo>
                          <a:pt x="166" y="1"/>
                          <a:pt x="166" y="0"/>
                          <a:pt x="165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3" name="Freeform 276"/>
                  <p:cNvSpPr>
                    <a:spLocks/>
                  </p:cNvSpPr>
                  <p:nvPr/>
                </p:nvSpPr>
                <p:spPr bwMode="auto">
                  <a:xfrm>
                    <a:off x="6916099" y="2245330"/>
                    <a:ext cx="713385" cy="327611"/>
                  </a:xfrm>
                  <a:custGeom>
                    <a:avLst/>
                    <a:gdLst>
                      <a:gd name="T0" fmla="*/ 5 w 408"/>
                      <a:gd name="T1" fmla="*/ 0 h 188"/>
                      <a:gd name="T2" fmla="*/ 1 w 408"/>
                      <a:gd name="T3" fmla="*/ 2 h 188"/>
                      <a:gd name="T4" fmla="*/ 3 w 408"/>
                      <a:gd name="T5" fmla="*/ 7 h 188"/>
                      <a:gd name="T6" fmla="*/ 408 w 408"/>
                      <a:gd name="T7" fmla="*/ 188 h 188"/>
                      <a:gd name="T8" fmla="*/ 408 w 408"/>
                      <a:gd name="T9" fmla="*/ 179 h 188"/>
                      <a:gd name="T10" fmla="*/ 7 w 408"/>
                      <a:gd name="T11" fmla="*/ 0 h 188"/>
                      <a:gd name="T12" fmla="*/ 5 w 408"/>
                      <a:gd name="T13" fmla="*/ 0 h 1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08" h="188">
                        <a:moveTo>
                          <a:pt x="5" y="0"/>
                        </a:moveTo>
                        <a:cubicBezTo>
                          <a:pt x="3" y="0"/>
                          <a:pt x="2" y="0"/>
                          <a:pt x="1" y="2"/>
                        </a:cubicBezTo>
                        <a:cubicBezTo>
                          <a:pt x="0" y="4"/>
                          <a:pt x="1" y="6"/>
                          <a:pt x="3" y="7"/>
                        </a:cubicBezTo>
                        <a:cubicBezTo>
                          <a:pt x="408" y="188"/>
                          <a:pt x="408" y="188"/>
                          <a:pt x="408" y="188"/>
                        </a:cubicBezTo>
                        <a:cubicBezTo>
                          <a:pt x="408" y="179"/>
                          <a:pt x="408" y="179"/>
                          <a:pt x="408" y="179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6" y="0"/>
                          <a:pt x="6" y="0"/>
                          <a:pt x="5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4" name="Freeform 279"/>
                  <p:cNvSpPr>
                    <a:spLocks noEditPoints="1"/>
                  </p:cNvSpPr>
                  <p:nvPr/>
                </p:nvSpPr>
                <p:spPr bwMode="auto">
                  <a:xfrm>
                    <a:off x="8335747" y="2245330"/>
                    <a:ext cx="439189" cy="312180"/>
                  </a:xfrm>
                  <a:custGeom>
                    <a:avLst/>
                    <a:gdLst>
                      <a:gd name="T0" fmla="*/ 44 w 251"/>
                      <a:gd name="T1" fmla="*/ 143 h 179"/>
                      <a:gd name="T2" fmla="*/ 41 w 251"/>
                      <a:gd name="T3" fmla="*/ 144 h 179"/>
                      <a:gd name="T4" fmla="*/ 2 w 251"/>
                      <a:gd name="T5" fmla="*/ 172 h 179"/>
                      <a:gd name="T6" fmla="*/ 1 w 251"/>
                      <a:gd name="T7" fmla="*/ 177 h 179"/>
                      <a:gd name="T8" fmla="*/ 1 w 251"/>
                      <a:gd name="T9" fmla="*/ 177 h 179"/>
                      <a:gd name="T10" fmla="*/ 1 w 251"/>
                      <a:gd name="T11" fmla="*/ 177 h 179"/>
                      <a:gd name="T12" fmla="*/ 5 w 251"/>
                      <a:gd name="T13" fmla="*/ 179 h 179"/>
                      <a:gd name="T14" fmla="*/ 7 w 251"/>
                      <a:gd name="T15" fmla="*/ 178 h 179"/>
                      <a:gd name="T16" fmla="*/ 46 w 251"/>
                      <a:gd name="T17" fmla="*/ 150 h 179"/>
                      <a:gd name="T18" fmla="*/ 47 w 251"/>
                      <a:gd name="T19" fmla="*/ 145 h 179"/>
                      <a:gd name="T20" fmla="*/ 47 w 251"/>
                      <a:gd name="T21" fmla="*/ 145 h 179"/>
                      <a:gd name="T22" fmla="*/ 47 w 251"/>
                      <a:gd name="T23" fmla="*/ 145 h 179"/>
                      <a:gd name="T24" fmla="*/ 44 w 251"/>
                      <a:gd name="T25" fmla="*/ 143 h 179"/>
                      <a:gd name="T26" fmla="*/ 122 w 251"/>
                      <a:gd name="T27" fmla="*/ 88 h 179"/>
                      <a:gd name="T28" fmla="*/ 120 w 251"/>
                      <a:gd name="T29" fmla="*/ 88 h 179"/>
                      <a:gd name="T30" fmla="*/ 81 w 251"/>
                      <a:gd name="T31" fmla="*/ 116 h 179"/>
                      <a:gd name="T32" fmla="*/ 80 w 251"/>
                      <a:gd name="T33" fmla="*/ 122 h 179"/>
                      <a:gd name="T34" fmla="*/ 80 w 251"/>
                      <a:gd name="T35" fmla="*/ 122 h 179"/>
                      <a:gd name="T36" fmla="*/ 80 w 251"/>
                      <a:gd name="T37" fmla="*/ 122 h 179"/>
                      <a:gd name="T38" fmla="*/ 83 w 251"/>
                      <a:gd name="T39" fmla="*/ 123 h 179"/>
                      <a:gd name="T40" fmla="*/ 85 w 251"/>
                      <a:gd name="T41" fmla="*/ 123 h 179"/>
                      <a:gd name="T42" fmla="*/ 124 w 251"/>
                      <a:gd name="T43" fmla="*/ 95 h 179"/>
                      <a:gd name="T44" fmla="*/ 125 w 251"/>
                      <a:gd name="T45" fmla="*/ 89 h 179"/>
                      <a:gd name="T46" fmla="*/ 125 w 251"/>
                      <a:gd name="T47" fmla="*/ 89 h 179"/>
                      <a:gd name="T48" fmla="*/ 125 w 251"/>
                      <a:gd name="T49" fmla="*/ 89 h 179"/>
                      <a:gd name="T50" fmla="*/ 122 w 251"/>
                      <a:gd name="T51" fmla="*/ 88 h 179"/>
                      <a:gd name="T52" fmla="*/ 200 w 251"/>
                      <a:gd name="T53" fmla="*/ 32 h 179"/>
                      <a:gd name="T54" fmla="*/ 198 w 251"/>
                      <a:gd name="T55" fmla="*/ 33 h 179"/>
                      <a:gd name="T56" fmla="*/ 159 w 251"/>
                      <a:gd name="T57" fmla="*/ 61 h 179"/>
                      <a:gd name="T58" fmla="*/ 158 w 251"/>
                      <a:gd name="T59" fmla="*/ 66 h 179"/>
                      <a:gd name="T60" fmla="*/ 158 w 251"/>
                      <a:gd name="T61" fmla="*/ 66 h 179"/>
                      <a:gd name="T62" fmla="*/ 158 w 251"/>
                      <a:gd name="T63" fmla="*/ 66 h 179"/>
                      <a:gd name="T64" fmla="*/ 161 w 251"/>
                      <a:gd name="T65" fmla="*/ 68 h 179"/>
                      <a:gd name="T66" fmla="*/ 164 w 251"/>
                      <a:gd name="T67" fmla="*/ 67 h 179"/>
                      <a:gd name="T68" fmla="*/ 203 w 251"/>
                      <a:gd name="T69" fmla="*/ 39 h 179"/>
                      <a:gd name="T70" fmla="*/ 204 w 251"/>
                      <a:gd name="T71" fmla="*/ 34 h 179"/>
                      <a:gd name="T72" fmla="*/ 204 w 251"/>
                      <a:gd name="T73" fmla="*/ 34 h 179"/>
                      <a:gd name="T74" fmla="*/ 204 w 251"/>
                      <a:gd name="T75" fmla="*/ 34 h 179"/>
                      <a:gd name="T76" fmla="*/ 200 w 251"/>
                      <a:gd name="T77" fmla="*/ 32 h 179"/>
                      <a:gd name="T78" fmla="*/ 246 w 251"/>
                      <a:gd name="T79" fmla="*/ 0 h 179"/>
                      <a:gd name="T80" fmla="*/ 244 w 251"/>
                      <a:gd name="T81" fmla="*/ 0 h 179"/>
                      <a:gd name="T82" fmla="*/ 237 w 251"/>
                      <a:gd name="T83" fmla="*/ 5 h 179"/>
                      <a:gd name="T84" fmla="*/ 236 w 251"/>
                      <a:gd name="T85" fmla="*/ 11 h 179"/>
                      <a:gd name="T86" fmla="*/ 236 w 251"/>
                      <a:gd name="T87" fmla="*/ 11 h 179"/>
                      <a:gd name="T88" fmla="*/ 236 w 251"/>
                      <a:gd name="T89" fmla="*/ 11 h 179"/>
                      <a:gd name="T90" fmla="*/ 240 w 251"/>
                      <a:gd name="T91" fmla="*/ 12 h 179"/>
                      <a:gd name="T92" fmla="*/ 242 w 251"/>
                      <a:gd name="T93" fmla="*/ 12 h 179"/>
                      <a:gd name="T94" fmla="*/ 249 w 251"/>
                      <a:gd name="T95" fmla="*/ 7 h 179"/>
                      <a:gd name="T96" fmla="*/ 250 w 251"/>
                      <a:gd name="T97" fmla="*/ 1 h 179"/>
                      <a:gd name="T98" fmla="*/ 246 w 251"/>
                      <a:gd name="T99" fmla="*/ 0 h 1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251" h="179">
                        <a:moveTo>
                          <a:pt x="44" y="143"/>
                        </a:moveTo>
                        <a:cubicBezTo>
                          <a:pt x="43" y="143"/>
                          <a:pt x="42" y="143"/>
                          <a:pt x="41" y="144"/>
                        </a:cubicBezTo>
                        <a:cubicBezTo>
                          <a:pt x="2" y="172"/>
                          <a:pt x="2" y="172"/>
                          <a:pt x="2" y="172"/>
                        </a:cubicBezTo>
                        <a:cubicBezTo>
                          <a:pt x="0" y="173"/>
                          <a:pt x="0" y="175"/>
                          <a:pt x="1" y="177"/>
                        </a:cubicBezTo>
                        <a:cubicBezTo>
                          <a:pt x="1" y="177"/>
                          <a:pt x="1" y="177"/>
                          <a:pt x="1" y="177"/>
                        </a:cubicBezTo>
                        <a:cubicBezTo>
                          <a:pt x="1" y="177"/>
                          <a:pt x="1" y="177"/>
                          <a:pt x="1" y="177"/>
                        </a:cubicBezTo>
                        <a:cubicBezTo>
                          <a:pt x="2" y="178"/>
                          <a:pt x="3" y="179"/>
                          <a:pt x="5" y="179"/>
                        </a:cubicBezTo>
                        <a:cubicBezTo>
                          <a:pt x="5" y="179"/>
                          <a:pt x="6" y="179"/>
                          <a:pt x="7" y="178"/>
                        </a:cubicBezTo>
                        <a:cubicBezTo>
                          <a:pt x="46" y="150"/>
                          <a:pt x="46" y="150"/>
                          <a:pt x="46" y="150"/>
                        </a:cubicBezTo>
                        <a:cubicBezTo>
                          <a:pt x="48" y="149"/>
                          <a:pt x="48" y="147"/>
                          <a:pt x="47" y="145"/>
                        </a:cubicBezTo>
                        <a:cubicBezTo>
                          <a:pt x="47" y="145"/>
                          <a:pt x="47" y="145"/>
                          <a:pt x="47" y="145"/>
                        </a:cubicBezTo>
                        <a:cubicBezTo>
                          <a:pt x="47" y="145"/>
                          <a:pt x="47" y="145"/>
                          <a:pt x="47" y="145"/>
                        </a:cubicBezTo>
                        <a:cubicBezTo>
                          <a:pt x="46" y="144"/>
                          <a:pt x="45" y="143"/>
                          <a:pt x="44" y="143"/>
                        </a:cubicBezTo>
                        <a:moveTo>
                          <a:pt x="122" y="88"/>
                        </a:moveTo>
                        <a:cubicBezTo>
                          <a:pt x="121" y="88"/>
                          <a:pt x="120" y="88"/>
                          <a:pt x="120" y="88"/>
                        </a:cubicBezTo>
                        <a:cubicBezTo>
                          <a:pt x="81" y="116"/>
                          <a:pt x="81" y="116"/>
                          <a:pt x="81" y="116"/>
                        </a:cubicBezTo>
                        <a:cubicBezTo>
                          <a:pt x="79" y="117"/>
                          <a:pt x="78" y="120"/>
                          <a:pt x="80" y="122"/>
                        </a:cubicBezTo>
                        <a:cubicBezTo>
                          <a:pt x="80" y="122"/>
                          <a:pt x="80" y="122"/>
                          <a:pt x="80" y="122"/>
                        </a:cubicBezTo>
                        <a:cubicBezTo>
                          <a:pt x="80" y="122"/>
                          <a:pt x="80" y="122"/>
                          <a:pt x="80" y="122"/>
                        </a:cubicBezTo>
                        <a:cubicBezTo>
                          <a:pt x="80" y="123"/>
                          <a:pt x="82" y="123"/>
                          <a:pt x="83" y="123"/>
                        </a:cubicBezTo>
                        <a:cubicBezTo>
                          <a:pt x="84" y="123"/>
                          <a:pt x="84" y="123"/>
                          <a:pt x="85" y="123"/>
                        </a:cubicBezTo>
                        <a:cubicBezTo>
                          <a:pt x="124" y="95"/>
                          <a:pt x="124" y="95"/>
                          <a:pt x="124" y="95"/>
                        </a:cubicBezTo>
                        <a:cubicBezTo>
                          <a:pt x="126" y="94"/>
                          <a:pt x="127" y="91"/>
                          <a:pt x="125" y="89"/>
                        </a:cubicBezTo>
                        <a:cubicBezTo>
                          <a:pt x="125" y="89"/>
                          <a:pt x="125" y="89"/>
                          <a:pt x="125" y="89"/>
                        </a:cubicBezTo>
                        <a:cubicBezTo>
                          <a:pt x="125" y="89"/>
                          <a:pt x="125" y="89"/>
                          <a:pt x="125" y="89"/>
                        </a:cubicBezTo>
                        <a:cubicBezTo>
                          <a:pt x="125" y="88"/>
                          <a:pt x="123" y="88"/>
                          <a:pt x="122" y="88"/>
                        </a:cubicBezTo>
                        <a:moveTo>
                          <a:pt x="200" y="32"/>
                        </a:moveTo>
                        <a:cubicBezTo>
                          <a:pt x="200" y="32"/>
                          <a:pt x="199" y="32"/>
                          <a:pt x="198" y="33"/>
                        </a:cubicBezTo>
                        <a:cubicBezTo>
                          <a:pt x="159" y="61"/>
                          <a:pt x="159" y="61"/>
                          <a:pt x="159" y="61"/>
                        </a:cubicBezTo>
                        <a:cubicBezTo>
                          <a:pt x="157" y="62"/>
                          <a:pt x="157" y="64"/>
                          <a:pt x="158" y="66"/>
                        </a:cubicBezTo>
                        <a:cubicBezTo>
                          <a:pt x="158" y="66"/>
                          <a:pt x="158" y="66"/>
                          <a:pt x="158" y="66"/>
                        </a:cubicBezTo>
                        <a:cubicBezTo>
                          <a:pt x="158" y="66"/>
                          <a:pt x="158" y="66"/>
                          <a:pt x="158" y="66"/>
                        </a:cubicBezTo>
                        <a:cubicBezTo>
                          <a:pt x="159" y="67"/>
                          <a:pt x="160" y="68"/>
                          <a:pt x="161" y="68"/>
                        </a:cubicBezTo>
                        <a:cubicBezTo>
                          <a:pt x="162" y="68"/>
                          <a:pt x="163" y="68"/>
                          <a:pt x="164" y="67"/>
                        </a:cubicBezTo>
                        <a:cubicBezTo>
                          <a:pt x="203" y="39"/>
                          <a:pt x="203" y="39"/>
                          <a:pt x="203" y="39"/>
                        </a:cubicBezTo>
                        <a:cubicBezTo>
                          <a:pt x="205" y="38"/>
                          <a:pt x="205" y="36"/>
                          <a:pt x="204" y="34"/>
                        </a:cubicBezTo>
                        <a:cubicBezTo>
                          <a:pt x="204" y="34"/>
                          <a:pt x="204" y="34"/>
                          <a:pt x="204" y="34"/>
                        </a:cubicBezTo>
                        <a:cubicBezTo>
                          <a:pt x="204" y="34"/>
                          <a:pt x="204" y="34"/>
                          <a:pt x="204" y="34"/>
                        </a:cubicBezTo>
                        <a:cubicBezTo>
                          <a:pt x="203" y="33"/>
                          <a:pt x="202" y="32"/>
                          <a:pt x="200" y="32"/>
                        </a:cubicBezTo>
                        <a:moveTo>
                          <a:pt x="246" y="0"/>
                        </a:moveTo>
                        <a:cubicBezTo>
                          <a:pt x="246" y="0"/>
                          <a:pt x="245" y="0"/>
                          <a:pt x="244" y="0"/>
                        </a:cubicBezTo>
                        <a:cubicBezTo>
                          <a:pt x="237" y="5"/>
                          <a:pt x="237" y="5"/>
                          <a:pt x="237" y="5"/>
                        </a:cubicBezTo>
                        <a:cubicBezTo>
                          <a:pt x="235" y="6"/>
                          <a:pt x="235" y="9"/>
                          <a:pt x="236" y="11"/>
                        </a:cubicBezTo>
                        <a:cubicBezTo>
                          <a:pt x="236" y="11"/>
                          <a:pt x="236" y="11"/>
                          <a:pt x="236" y="11"/>
                        </a:cubicBezTo>
                        <a:cubicBezTo>
                          <a:pt x="236" y="11"/>
                          <a:pt x="236" y="11"/>
                          <a:pt x="236" y="11"/>
                        </a:cubicBezTo>
                        <a:cubicBezTo>
                          <a:pt x="237" y="12"/>
                          <a:pt x="238" y="12"/>
                          <a:pt x="240" y="12"/>
                        </a:cubicBezTo>
                        <a:cubicBezTo>
                          <a:pt x="240" y="12"/>
                          <a:pt x="241" y="12"/>
                          <a:pt x="242" y="12"/>
                        </a:cubicBezTo>
                        <a:cubicBezTo>
                          <a:pt x="249" y="7"/>
                          <a:pt x="249" y="7"/>
                          <a:pt x="249" y="7"/>
                        </a:cubicBezTo>
                        <a:cubicBezTo>
                          <a:pt x="251" y="6"/>
                          <a:pt x="251" y="3"/>
                          <a:pt x="250" y="1"/>
                        </a:cubicBezTo>
                        <a:cubicBezTo>
                          <a:pt x="249" y="0"/>
                          <a:pt x="248" y="0"/>
                          <a:pt x="246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5" name="Freeform 281"/>
                  <p:cNvSpPr>
                    <a:spLocks noEditPoints="1"/>
                  </p:cNvSpPr>
                  <p:nvPr/>
                </p:nvSpPr>
                <p:spPr bwMode="auto">
                  <a:xfrm>
                    <a:off x="7141628" y="2470859"/>
                    <a:ext cx="113952" cy="204163"/>
                  </a:xfrm>
                  <a:custGeom>
                    <a:avLst/>
                    <a:gdLst>
                      <a:gd name="T0" fmla="*/ 17 w 65"/>
                      <a:gd name="T1" fmla="*/ 85 h 117"/>
                      <a:gd name="T2" fmla="*/ 14 w 65"/>
                      <a:gd name="T3" fmla="*/ 88 h 117"/>
                      <a:gd name="T4" fmla="*/ 1 w 65"/>
                      <a:gd name="T5" fmla="*/ 112 h 117"/>
                      <a:gd name="T6" fmla="*/ 3 w 65"/>
                      <a:gd name="T7" fmla="*/ 117 h 117"/>
                      <a:gd name="T8" fmla="*/ 5 w 65"/>
                      <a:gd name="T9" fmla="*/ 117 h 117"/>
                      <a:gd name="T10" fmla="*/ 8 w 65"/>
                      <a:gd name="T11" fmla="*/ 115 h 117"/>
                      <a:gd name="T12" fmla="*/ 21 w 65"/>
                      <a:gd name="T13" fmla="*/ 91 h 117"/>
                      <a:gd name="T14" fmla="*/ 19 w 65"/>
                      <a:gd name="T15" fmla="*/ 86 h 117"/>
                      <a:gd name="T16" fmla="*/ 19 w 65"/>
                      <a:gd name="T17" fmla="*/ 86 h 117"/>
                      <a:gd name="T18" fmla="*/ 19 w 65"/>
                      <a:gd name="T19" fmla="*/ 86 h 117"/>
                      <a:gd name="T20" fmla="*/ 17 w 65"/>
                      <a:gd name="T21" fmla="*/ 85 h 117"/>
                      <a:gd name="T22" fmla="*/ 60 w 65"/>
                      <a:gd name="T23" fmla="*/ 0 h 117"/>
                      <a:gd name="T24" fmla="*/ 57 w 65"/>
                      <a:gd name="T25" fmla="*/ 2 h 117"/>
                      <a:gd name="T26" fmla="*/ 35 w 65"/>
                      <a:gd name="T27" fmla="*/ 45 h 117"/>
                      <a:gd name="T28" fmla="*/ 37 w 65"/>
                      <a:gd name="T29" fmla="*/ 50 h 117"/>
                      <a:gd name="T30" fmla="*/ 37 w 65"/>
                      <a:gd name="T31" fmla="*/ 50 h 117"/>
                      <a:gd name="T32" fmla="*/ 37 w 65"/>
                      <a:gd name="T33" fmla="*/ 50 h 117"/>
                      <a:gd name="T34" fmla="*/ 39 w 65"/>
                      <a:gd name="T35" fmla="*/ 50 h 117"/>
                      <a:gd name="T36" fmla="*/ 42 w 65"/>
                      <a:gd name="T37" fmla="*/ 48 h 117"/>
                      <a:gd name="T38" fmla="*/ 64 w 65"/>
                      <a:gd name="T39" fmla="*/ 5 h 117"/>
                      <a:gd name="T40" fmla="*/ 62 w 65"/>
                      <a:gd name="T41" fmla="*/ 0 h 117"/>
                      <a:gd name="T42" fmla="*/ 60 w 65"/>
                      <a:gd name="T43" fmla="*/ 0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65" h="117">
                        <a:moveTo>
                          <a:pt x="17" y="85"/>
                        </a:moveTo>
                        <a:cubicBezTo>
                          <a:pt x="16" y="85"/>
                          <a:pt x="14" y="86"/>
                          <a:pt x="14" y="88"/>
                        </a:cubicBezTo>
                        <a:cubicBezTo>
                          <a:pt x="9" y="96"/>
                          <a:pt x="5" y="104"/>
                          <a:pt x="1" y="112"/>
                        </a:cubicBezTo>
                        <a:cubicBezTo>
                          <a:pt x="0" y="114"/>
                          <a:pt x="1" y="116"/>
                          <a:pt x="3" y="117"/>
                        </a:cubicBezTo>
                        <a:cubicBezTo>
                          <a:pt x="4" y="117"/>
                          <a:pt x="4" y="117"/>
                          <a:pt x="5" y="117"/>
                        </a:cubicBezTo>
                        <a:cubicBezTo>
                          <a:pt x="6" y="117"/>
                          <a:pt x="8" y="117"/>
                          <a:pt x="8" y="115"/>
                        </a:cubicBezTo>
                        <a:cubicBezTo>
                          <a:pt x="13" y="107"/>
                          <a:pt x="17" y="99"/>
                          <a:pt x="21" y="91"/>
                        </a:cubicBezTo>
                        <a:cubicBezTo>
                          <a:pt x="22" y="89"/>
                          <a:pt x="21" y="87"/>
                          <a:pt x="19" y="86"/>
                        </a:cubicBezTo>
                        <a:cubicBezTo>
                          <a:pt x="19" y="86"/>
                          <a:pt x="19" y="86"/>
                          <a:pt x="19" y="86"/>
                        </a:cubicBezTo>
                        <a:cubicBezTo>
                          <a:pt x="19" y="86"/>
                          <a:pt x="19" y="86"/>
                          <a:pt x="19" y="86"/>
                        </a:cubicBezTo>
                        <a:cubicBezTo>
                          <a:pt x="18" y="85"/>
                          <a:pt x="18" y="85"/>
                          <a:pt x="17" y="85"/>
                        </a:cubicBezTo>
                        <a:moveTo>
                          <a:pt x="60" y="0"/>
                        </a:moveTo>
                        <a:cubicBezTo>
                          <a:pt x="59" y="0"/>
                          <a:pt x="58" y="0"/>
                          <a:pt x="57" y="2"/>
                        </a:cubicBezTo>
                        <a:cubicBezTo>
                          <a:pt x="50" y="16"/>
                          <a:pt x="42" y="30"/>
                          <a:pt x="35" y="45"/>
                        </a:cubicBezTo>
                        <a:cubicBezTo>
                          <a:pt x="34" y="47"/>
                          <a:pt x="35" y="49"/>
                          <a:pt x="37" y="50"/>
                        </a:cubicBezTo>
                        <a:cubicBezTo>
                          <a:pt x="37" y="50"/>
                          <a:pt x="37" y="50"/>
                          <a:pt x="37" y="50"/>
                        </a:cubicBezTo>
                        <a:cubicBezTo>
                          <a:pt x="37" y="50"/>
                          <a:pt x="37" y="50"/>
                          <a:pt x="37" y="50"/>
                        </a:cubicBezTo>
                        <a:cubicBezTo>
                          <a:pt x="38" y="50"/>
                          <a:pt x="38" y="50"/>
                          <a:pt x="39" y="50"/>
                        </a:cubicBezTo>
                        <a:cubicBezTo>
                          <a:pt x="40" y="50"/>
                          <a:pt x="42" y="50"/>
                          <a:pt x="42" y="48"/>
                        </a:cubicBezTo>
                        <a:cubicBezTo>
                          <a:pt x="50" y="34"/>
                          <a:pt x="57" y="20"/>
                          <a:pt x="64" y="5"/>
                        </a:cubicBezTo>
                        <a:cubicBezTo>
                          <a:pt x="65" y="3"/>
                          <a:pt x="64" y="1"/>
                          <a:pt x="62" y="0"/>
                        </a:cubicBezTo>
                        <a:cubicBezTo>
                          <a:pt x="62" y="0"/>
                          <a:pt x="61" y="0"/>
                          <a:pt x="6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6" name="Freeform 282"/>
                  <p:cNvSpPr>
                    <a:spLocks/>
                  </p:cNvSpPr>
                  <p:nvPr/>
                </p:nvSpPr>
                <p:spPr bwMode="auto">
                  <a:xfrm>
                    <a:off x="6852001" y="5679312"/>
                    <a:ext cx="981647" cy="395270"/>
                  </a:xfrm>
                  <a:custGeom>
                    <a:avLst/>
                    <a:gdLst>
                      <a:gd name="T0" fmla="*/ 4 w 562"/>
                      <a:gd name="T1" fmla="*/ 0 h 226"/>
                      <a:gd name="T2" fmla="*/ 0 w 562"/>
                      <a:gd name="T3" fmla="*/ 2 h 226"/>
                      <a:gd name="T4" fmla="*/ 3 w 562"/>
                      <a:gd name="T5" fmla="*/ 8 h 226"/>
                      <a:gd name="T6" fmla="*/ 556 w 562"/>
                      <a:gd name="T7" fmla="*/ 226 h 226"/>
                      <a:gd name="T8" fmla="*/ 558 w 562"/>
                      <a:gd name="T9" fmla="*/ 226 h 226"/>
                      <a:gd name="T10" fmla="*/ 561 w 562"/>
                      <a:gd name="T11" fmla="*/ 224 h 226"/>
                      <a:gd name="T12" fmla="*/ 559 w 562"/>
                      <a:gd name="T13" fmla="*/ 219 h 226"/>
                      <a:gd name="T14" fmla="*/ 6 w 562"/>
                      <a:gd name="T15" fmla="*/ 0 h 226"/>
                      <a:gd name="T16" fmla="*/ 4 w 562"/>
                      <a:gd name="T17" fmla="*/ 0 h 2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2" h="226">
                        <a:moveTo>
                          <a:pt x="4" y="0"/>
                        </a:moveTo>
                        <a:cubicBezTo>
                          <a:pt x="2" y="0"/>
                          <a:pt x="1" y="1"/>
                          <a:pt x="0" y="2"/>
                        </a:cubicBezTo>
                        <a:cubicBezTo>
                          <a:pt x="0" y="4"/>
                          <a:pt x="1" y="7"/>
                          <a:pt x="3" y="8"/>
                        </a:cubicBezTo>
                        <a:cubicBezTo>
                          <a:pt x="556" y="226"/>
                          <a:pt x="556" y="226"/>
                          <a:pt x="556" y="226"/>
                        </a:cubicBezTo>
                        <a:cubicBezTo>
                          <a:pt x="557" y="226"/>
                          <a:pt x="557" y="226"/>
                          <a:pt x="558" y="226"/>
                        </a:cubicBezTo>
                        <a:cubicBezTo>
                          <a:pt x="559" y="226"/>
                          <a:pt x="561" y="225"/>
                          <a:pt x="561" y="224"/>
                        </a:cubicBezTo>
                        <a:cubicBezTo>
                          <a:pt x="562" y="222"/>
                          <a:pt x="561" y="219"/>
                          <a:pt x="559" y="219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5" y="0"/>
                          <a:pt x="5" y="0"/>
                          <a:pt x="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7" name="Freeform 285"/>
                  <p:cNvSpPr>
                    <a:spLocks noEditPoints="1"/>
                  </p:cNvSpPr>
                  <p:nvPr/>
                </p:nvSpPr>
                <p:spPr bwMode="auto">
                  <a:xfrm>
                    <a:off x="7898932" y="3629368"/>
                    <a:ext cx="1163257" cy="1027939"/>
                  </a:xfrm>
                  <a:custGeom>
                    <a:avLst/>
                    <a:gdLst>
                      <a:gd name="T0" fmla="*/ 18 w 666"/>
                      <a:gd name="T1" fmla="*/ 561 h 588"/>
                      <a:gd name="T2" fmla="*/ 0 w 666"/>
                      <a:gd name="T3" fmla="*/ 588 h 588"/>
                      <a:gd name="T4" fmla="*/ 24 w 666"/>
                      <a:gd name="T5" fmla="*/ 562 h 588"/>
                      <a:gd name="T6" fmla="*/ 24 w 666"/>
                      <a:gd name="T7" fmla="*/ 562 h 588"/>
                      <a:gd name="T8" fmla="*/ 93 w 666"/>
                      <a:gd name="T9" fmla="*/ 497 h 588"/>
                      <a:gd name="T10" fmla="*/ 54 w 666"/>
                      <a:gd name="T11" fmla="*/ 530 h 588"/>
                      <a:gd name="T12" fmla="*/ 54 w 666"/>
                      <a:gd name="T13" fmla="*/ 535 h 588"/>
                      <a:gd name="T14" fmla="*/ 57 w 666"/>
                      <a:gd name="T15" fmla="*/ 537 h 588"/>
                      <a:gd name="T16" fmla="*/ 96 w 666"/>
                      <a:gd name="T17" fmla="*/ 504 h 588"/>
                      <a:gd name="T18" fmla="*/ 96 w 666"/>
                      <a:gd name="T19" fmla="*/ 498 h 588"/>
                      <a:gd name="T20" fmla="*/ 93 w 666"/>
                      <a:gd name="T21" fmla="*/ 497 h 588"/>
                      <a:gd name="T22" fmla="*/ 163 w 666"/>
                      <a:gd name="T23" fmla="*/ 435 h 588"/>
                      <a:gd name="T24" fmla="*/ 126 w 666"/>
                      <a:gd name="T25" fmla="*/ 472 h 588"/>
                      <a:gd name="T26" fmla="*/ 126 w 666"/>
                      <a:gd name="T27" fmla="*/ 472 h 588"/>
                      <a:gd name="T28" fmla="*/ 132 w 666"/>
                      <a:gd name="T29" fmla="*/ 472 h 588"/>
                      <a:gd name="T30" fmla="*/ 168 w 666"/>
                      <a:gd name="T31" fmla="*/ 435 h 588"/>
                      <a:gd name="T32" fmla="*/ 168 w 666"/>
                      <a:gd name="T33" fmla="*/ 435 h 588"/>
                      <a:gd name="T34" fmla="*/ 238 w 666"/>
                      <a:gd name="T35" fmla="*/ 370 h 588"/>
                      <a:gd name="T36" fmla="*/ 199 w 666"/>
                      <a:gd name="T37" fmla="*/ 403 h 588"/>
                      <a:gd name="T38" fmla="*/ 198 w 666"/>
                      <a:gd name="T39" fmla="*/ 409 h 588"/>
                      <a:gd name="T40" fmla="*/ 201 w 666"/>
                      <a:gd name="T41" fmla="*/ 410 h 588"/>
                      <a:gd name="T42" fmla="*/ 240 w 666"/>
                      <a:gd name="T43" fmla="*/ 378 h 588"/>
                      <a:gd name="T44" fmla="*/ 241 w 666"/>
                      <a:gd name="T45" fmla="*/ 372 h 588"/>
                      <a:gd name="T46" fmla="*/ 238 w 666"/>
                      <a:gd name="T47" fmla="*/ 370 h 588"/>
                      <a:gd name="T48" fmla="*/ 307 w 666"/>
                      <a:gd name="T49" fmla="*/ 308 h 588"/>
                      <a:gd name="T50" fmla="*/ 271 w 666"/>
                      <a:gd name="T51" fmla="*/ 346 h 588"/>
                      <a:gd name="T52" fmla="*/ 271 w 666"/>
                      <a:gd name="T53" fmla="*/ 346 h 588"/>
                      <a:gd name="T54" fmla="*/ 276 w 666"/>
                      <a:gd name="T55" fmla="*/ 346 h 588"/>
                      <a:gd name="T56" fmla="*/ 313 w 666"/>
                      <a:gd name="T57" fmla="*/ 309 h 588"/>
                      <a:gd name="T58" fmla="*/ 313 w 666"/>
                      <a:gd name="T59" fmla="*/ 309 h 588"/>
                      <a:gd name="T60" fmla="*/ 364 w 666"/>
                      <a:gd name="T61" fmla="*/ 258 h 588"/>
                      <a:gd name="T62" fmla="*/ 343 w 666"/>
                      <a:gd name="T63" fmla="*/ 282 h 588"/>
                      <a:gd name="T64" fmla="*/ 343 w 666"/>
                      <a:gd name="T65" fmla="*/ 282 h 588"/>
                      <a:gd name="T66" fmla="*/ 349 w 666"/>
                      <a:gd name="T67" fmla="*/ 283 h 588"/>
                      <a:gd name="T68" fmla="*/ 364 w 666"/>
                      <a:gd name="T69" fmla="*/ 258 h 588"/>
                      <a:gd name="T70" fmla="*/ 379 w 666"/>
                      <a:gd name="T71" fmla="*/ 245 h 588"/>
                      <a:gd name="T72" fmla="*/ 375 w 666"/>
                      <a:gd name="T73" fmla="*/ 259 h 588"/>
                      <a:gd name="T74" fmla="*/ 385 w 666"/>
                      <a:gd name="T75" fmla="*/ 245 h 588"/>
                      <a:gd name="T76" fmla="*/ 385 w 666"/>
                      <a:gd name="T77" fmla="*/ 245 h 588"/>
                      <a:gd name="T78" fmla="*/ 454 w 666"/>
                      <a:gd name="T79" fmla="*/ 181 h 588"/>
                      <a:gd name="T80" fmla="*/ 415 w 666"/>
                      <a:gd name="T81" fmla="*/ 213 h 588"/>
                      <a:gd name="T82" fmla="*/ 415 w 666"/>
                      <a:gd name="T83" fmla="*/ 219 h 588"/>
                      <a:gd name="T84" fmla="*/ 418 w 666"/>
                      <a:gd name="T85" fmla="*/ 220 h 588"/>
                      <a:gd name="T86" fmla="*/ 457 w 666"/>
                      <a:gd name="T87" fmla="*/ 188 h 588"/>
                      <a:gd name="T88" fmla="*/ 457 w 666"/>
                      <a:gd name="T89" fmla="*/ 182 h 588"/>
                      <a:gd name="T90" fmla="*/ 454 w 666"/>
                      <a:gd name="T91" fmla="*/ 181 h 588"/>
                      <a:gd name="T92" fmla="*/ 524 w 666"/>
                      <a:gd name="T93" fmla="*/ 118 h 588"/>
                      <a:gd name="T94" fmla="*/ 487 w 666"/>
                      <a:gd name="T95" fmla="*/ 156 h 588"/>
                      <a:gd name="T96" fmla="*/ 487 w 666"/>
                      <a:gd name="T97" fmla="*/ 156 h 588"/>
                      <a:gd name="T98" fmla="*/ 493 w 666"/>
                      <a:gd name="T99" fmla="*/ 156 h 588"/>
                      <a:gd name="T100" fmla="*/ 529 w 666"/>
                      <a:gd name="T101" fmla="*/ 119 h 588"/>
                      <a:gd name="T102" fmla="*/ 529 w 666"/>
                      <a:gd name="T103" fmla="*/ 119 h 588"/>
                      <a:gd name="T104" fmla="*/ 599 w 666"/>
                      <a:gd name="T105" fmla="*/ 54 h 588"/>
                      <a:gd name="T106" fmla="*/ 560 w 666"/>
                      <a:gd name="T107" fmla="*/ 87 h 588"/>
                      <a:gd name="T108" fmla="*/ 560 w 666"/>
                      <a:gd name="T109" fmla="*/ 92 h 588"/>
                      <a:gd name="T110" fmla="*/ 563 w 666"/>
                      <a:gd name="T111" fmla="*/ 94 h 588"/>
                      <a:gd name="T112" fmla="*/ 601 w 666"/>
                      <a:gd name="T113" fmla="*/ 61 h 588"/>
                      <a:gd name="T114" fmla="*/ 602 w 666"/>
                      <a:gd name="T115" fmla="*/ 56 h 588"/>
                      <a:gd name="T116" fmla="*/ 599 w 666"/>
                      <a:gd name="T117" fmla="*/ 54 h 588"/>
                      <a:gd name="T118" fmla="*/ 632 w 666"/>
                      <a:gd name="T119" fmla="*/ 24 h 588"/>
                      <a:gd name="T120" fmla="*/ 632 w 666"/>
                      <a:gd name="T121" fmla="*/ 29 h 588"/>
                      <a:gd name="T122" fmla="*/ 635 w 666"/>
                      <a:gd name="T123" fmla="*/ 31 h 588"/>
                      <a:gd name="T124" fmla="*/ 666 w 666"/>
                      <a:gd name="T125" fmla="*/ 4 h 5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666" h="588">
                        <a:moveTo>
                          <a:pt x="21" y="560"/>
                        </a:moveTo>
                        <a:cubicBezTo>
                          <a:pt x="20" y="560"/>
                          <a:pt x="19" y="561"/>
                          <a:pt x="18" y="561"/>
                        </a:cubicBezTo>
                        <a:cubicBezTo>
                          <a:pt x="0" y="577"/>
                          <a:pt x="0" y="577"/>
                          <a:pt x="0" y="577"/>
                        </a:cubicBezTo>
                        <a:cubicBezTo>
                          <a:pt x="0" y="588"/>
                          <a:pt x="0" y="588"/>
                          <a:pt x="0" y="588"/>
                        </a:cubicBezTo>
                        <a:cubicBezTo>
                          <a:pt x="24" y="567"/>
                          <a:pt x="24" y="567"/>
                          <a:pt x="24" y="567"/>
                        </a:cubicBezTo>
                        <a:cubicBezTo>
                          <a:pt x="25" y="566"/>
                          <a:pt x="25" y="563"/>
                          <a:pt x="24" y="562"/>
                        </a:cubicBezTo>
                        <a:cubicBezTo>
                          <a:pt x="24" y="562"/>
                          <a:pt x="24" y="562"/>
                          <a:pt x="24" y="562"/>
                        </a:cubicBezTo>
                        <a:cubicBezTo>
                          <a:pt x="24" y="562"/>
                          <a:pt x="24" y="562"/>
                          <a:pt x="24" y="562"/>
                        </a:cubicBezTo>
                        <a:cubicBezTo>
                          <a:pt x="23" y="561"/>
                          <a:pt x="22" y="560"/>
                          <a:pt x="21" y="560"/>
                        </a:cubicBezTo>
                        <a:moveTo>
                          <a:pt x="93" y="497"/>
                        </a:moveTo>
                        <a:cubicBezTo>
                          <a:pt x="92" y="497"/>
                          <a:pt x="91" y="497"/>
                          <a:pt x="91" y="498"/>
                        </a:cubicBezTo>
                        <a:cubicBezTo>
                          <a:pt x="54" y="530"/>
                          <a:pt x="54" y="530"/>
                          <a:pt x="54" y="530"/>
                        </a:cubicBezTo>
                        <a:cubicBezTo>
                          <a:pt x="53" y="531"/>
                          <a:pt x="53" y="534"/>
                          <a:pt x="54" y="535"/>
                        </a:cubicBezTo>
                        <a:cubicBezTo>
                          <a:pt x="54" y="535"/>
                          <a:pt x="54" y="535"/>
                          <a:pt x="54" y="535"/>
                        </a:cubicBezTo>
                        <a:cubicBezTo>
                          <a:pt x="54" y="535"/>
                          <a:pt x="54" y="535"/>
                          <a:pt x="54" y="535"/>
                        </a:cubicBezTo>
                        <a:cubicBezTo>
                          <a:pt x="55" y="536"/>
                          <a:pt x="56" y="537"/>
                          <a:pt x="57" y="537"/>
                        </a:cubicBezTo>
                        <a:cubicBezTo>
                          <a:pt x="58" y="537"/>
                          <a:pt x="59" y="536"/>
                          <a:pt x="60" y="536"/>
                        </a:cubicBezTo>
                        <a:cubicBezTo>
                          <a:pt x="96" y="504"/>
                          <a:pt x="96" y="504"/>
                          <a:pt x="96" y="504"/>
                        </a:cubicBezTo>
                        <a:cubicBezTo>
                          <a:pt x="97" y="503"/>
                          <a:pt x="98" y="500"/>
                          <a:pt x="96" y="498"/>
                        </a:cubicBezTo>
                        <a:cubicBezTo>
                          <a:pt x="96" y="498"/>
                          <a:pt x="96" y="498"/>
                          <a:pt x="96" y="498"/>
                        </a:cubicBezTo>
                        <a:cubicBezTo>
                          <a:pt x="96" y="498"/>
                          <a:pt x="96" y="498"/>
                          <a:pt x="96" y="498"/>
                        </a:cubicBezTo>
                        <a:cubicBezTo>
                          <a:pt x="95" y="497"/>
                          <a:pt x="94" y="497"/>
                          <a:pt x="93" y="497"/>
                        </a:cubicBezTo>
                        <a:moveTo>
                          <a:pt x="165" y="434"/>
                        </a:moveTo>
                        <a:cubicBezTo>
                          <a:pt x="164" y="434"/>
                          <a:pt x="164" y="434"/>
                          <a:pt x="163" y="435"/>
                        </a:cubicBezTo>
                        <a:cubicBezTo>
                          <a:pt x="127" y="466"/>
                          <a:pt x="127" y="466"/>
                          <a:pt x="127" y="466"/>
                        </a:cubicBezTo>
                        <a:cubicBezTo>
                          <a:pt x="125" y="468"/>
                          <a:pt x="125" y="470"/>
                          <a:pt x="126" y="472"/>
                        </a:cubicBezTo>
                        <a:cubicBezTo>
                          <a:pt x="126" y="472"/>
                          <a:pt x="126" y="472"/>
                          <a:pt x="126" y="472"/>
                        </a:cubicBezTo>
                        <a:cubicBezTo>
                          <a:pt x="126" y="472"/>
                          <a:pt x="126" y="472"/>
                          <a:pt x="126" y="472"/>
                        </a:cubicBezTo>
                        <a:cubicBezTo>
                          <a:pt x="127" y="473"/>
                          <a:pt x="128" y="473"/>
                          <a:pt x="129" y="473"/>
                        </a:cubicBezTo>
                        <a:cubicBezTo>
                          <a:pt x="130" y="473"/>
                          <a:pt x="131" y="473"/>
                          <a:pt x="132" y="472"/>
                        </a:cubicBezTo>
                        <a:cubicBezTo>
                          <a:pt x="168" y="441"/>
                          <a:pt x="168" y="441"/>
                          <a:pt x="168" y="441"/>
                        </a:cubicBezTo>
                        <a:cubicBezTo>
                          <a:pt x="170" y="439"/>
                          <a:pt x="170" y="437"/>
                          <a:pt x="168" y="435"/>
                        </a:cubicBezTo>
                        <a:cubicBezTo>
                          <a:pt x="168" y="435"/>
                          <a:pt x="168" y="435"/>
                          <a:pt x="168" y="435"/>
                        </a:cubicBezTo>
                        <a:cubicBezTo>
                          <a:pt x="168" y="435"/>
                          <a:pt x="168" y="435"/>
                          <a:pt x="168" y="435"/>
                        </a:cubicBezTo>
                        <a:cubicBezTo>
                          <a:pt x="168" y="434"/>
                          <a:pt x="166" y="434"/>
                          <a:pt x="165" y="434"/>
                        </a:cubicBezTo>
                        <a:moveTo>
                          <a:pt x="238" y="370"/>
                        </a:moveTo>
                        <a:cubicBezTo>
                          <a:pt x="237" y="370"/>
                          <a:pt x="236" y="371"/>
                          <a:pt x="235" y="371"/>
                        </a:cubicBezTo>
                        <a:cubicBezTo>
                          <a:pt x="199" y="403"/>
                          <a:pt x="199" y="403"/>
                          <a:pt x="199" y="403"/>
                        </a:cubicBezTo>
                        <a:cubicBezTo>
                          <a:pt x="197" y="405"/>
                          <a:pt x="197" y="407"/>
                          <a:pt x="198" y="409"/>
                        </a:cubicBezTo>
                        <a:cubicBezTo>
                          <a:pt x="198" y="409"/>
                          <a:pt x="198" y="409"/>
                          <a:pt x="198" y="409"/>
                        </a:cubicBezTo>
                        <a:cubicBezTo>
                          <a:pt x="198" y="409"/>
                          <a:pt x="198" y="409"/>
                          <a:pt x="198" y="409"/>
                        </a:cubicBezTo>
                        <a:cubicBezTo>
                          <a:pt x="199" y="410"/>
                          <a:pt x="200" y="410"/>
                          <a:pt x="201" y="410"/>
                        </a:cubicBezTo>
                        <a:cubicBezTo>
                          <a:pt x="202" y="410"/>
                          <a:pt x="203" y="410"/>
                          <a:pt x="204" y="409"/>
                        </a:cubicBezTo>
                        <a:cubicBezTo>
                          <a:pt x="240" y="378"/>
                          <a:pt x="240" y="378"/>
                          <a:pt x="240" y="378"/>
                        </a:cubicBezTo>
                        <a:cubicBezTo>
                          <a:pt x="242" y="376"/>
                          <a:pt x="242" y="374"/>
                          <a:pt x="241" y="372"/>
                        </a:cubicBezTo>
                        <a:cubicBezTo>
                          <a:pt x="241" y="372"/>
                          <a:pt x="241" y="372"/>
                          <a:pt x="241" y="372"/>
                        </a:cubicBezTo>
                        <a:cubicBezTo>
                          <a:pt x="241" y="372"/>
                          <a:pt x="241" y="372"/>
                          <a:pt x="241" y="372"/>
                        </a:cubicBezTo>
                        <a:cubicBezTo>
                          <a:pt x="240" y="371"/>
                          <a:pt x="239" y="370"/>
                          <a:pt x="238" y="370"/>
                        </a:cubicBezTo>
                        <a:moveTo>
                          <a:pt x="310" y="307"/>
                        </a:moveTo>
                        <a:cubicBezTo>
                          <a:pt x="309" y="307"/>
                          <a:pt x="308" y="308"/>
                          <a:pt x="307" y="308"/>
                        </a:cubicBezTo>
                        <a:cubicBezTo>
                          <a:pt x="271" y="340"/>
                          <a:pt x="271" y="340"/>
                          <a:pt x="271" y="340"/>
                        </a:cubicBezTo>
                        <a:cubicBezTo>
                          <a:pt x="269" y="341"/>
                          <a:pt x="269" y="344"/>
                          <a:pt x="271" y="346"/>
                        </a:cubicBezTo>
                        <a:cubicBezTo>
                          <a:pt x="271" y="346"/>
                          <a:pt x="271" y="346"/>
                          <a:pt x="271" y="346"/>
                        </a:cubicBezTo>
                        <a:cubicBezTo>
                          <a:pt x="271" y="346"/>
                          <a:pt x="271" y="346"/>
                          <a:pt x="271" y="346"/>
                        </a:cubicBezTo>
                        <a:cubicBezTo>
                          <a:pt x="271" y="346"/>
                          <a:pt x="273" y="347"/>
                          <a:pt x="274" y="347"/>
                        </a:cubicBezTo>
                        <a:cubicBezTo>
                          <a:pt x="275" y="347"/>
                          <a:pt x="276" y="347"/>
                          <a:pt x="276" y="346"/>
                        </a:cubicBezTo>
                        <a:cubicBezTo>
                          <a:pt x="312" y="314"/>
                          <a:pt x="312" y="314"/>
                          <a:pt x="312" y="314"/>
                        </a:cubicBezTo>
                        <a:cubicBezTo>
                          <a:pt x="314" y="313"/>
                          <a:pt x="314" y="310"/>
                          <a:pt x="313" y="309"/>
                        </a:cubicBezTo>
                        <a:cubicBezTo>
                          <a:pt x="313" y="309"/>
                          <a:pt x="313" y="309"/>
                          <a:pt x="313" y="309"/>
                        </a:cubicBezTo>
                        <a:cubicBezTo>
                          <a:pt x="313" y="309"/>
                          <a:pt x="313" y="309"/>
                          <a:pt x="313" y="309"/>
                        </a:cubicBezTo>
                        <a:cubicBezTo>
                          <a:pt x="312" y="308"/>
                          <a:pt x="311" y="307"/>
                          <a:pt x="310" y="307"/>
                        </a:cubicBezTo>
                        <a:moveTo>
                          <a:pt x="364" y="258"/>
                        </a:moveTo>
                        <a:cubicBezTo>
                          <a:pt x="343" y="277"/>
                          <a:pt x="343" y="277"/>
                          <a:pt x="343" y="277"/>
                        </a:cubicBezTo>
                        <a:cubicBezTo>
                          <a:pt x="342" y="278"/>
                          <a:pt x="341" y="281"/>
                          <a:pt x="343" y="282"/>
                        </a:cubicBezTo>
                        <a:cubicBezTo>
                          <a:pt x="343" y="282"/>
                          <a:pt x="343" y="282"/>
                          <a:pt x="343" y="282"/>
                        </a:cubicBezTo>
                        <a:cubicBezTo>
                          <a:pt x="343" y="282"/>
                          <a:pt x="343" y="282"/>
                          <a:pt x="343" y="282"/>
                        </a:cubicBezTo>
                        <a:cubicBezTo>
                          <a:pt x="344" y="283"/>
                          <a:pt x="345" y="284"/>
                          <a:pt x="346" y="284"/>
                        </a:cubicBezTo>
                        <a:cubicBezTo>
                          <a:pt x="347" y="284"/>
                          <a:pt x="348" y="283"/>
                          <a:pt x="349" y="283"/>
                        </a:cubicBezTo>
                        <a:cubicBezTo>
                          <a:pt x="369" y="265"/>
                          <a:pt x="369" y="265"/>
                          <a:pt x="369" y="265"/>
                        </a:cubicBezTo>
                        <a:cubicBezTo>
                          <a:pt x="364" y="258"/>
                          <a:pt x="364" y="258"/>
                          <a:pt x="364" y="258"/>
                        </a:cubicBezTo>
                        <a:moveTo>
                          <a:pt x="382" y="244"/>
                        </a:moveTo>
                        <a:cubicBezTo>
                          <a:pt x="381" y="244"/>
                          <a:pt x="380" y="244"/>
                          <a:pt x="379" y="245"/>
                        </a:cubicBezTo>
                        <a:cubicBezTo>
                          <a:pt x="370" y="253"/>
                          <a:pt x="370" y="253"/>
                          <a:pt x="370" y="253"/>
                        </a:cubicBezTo>
                        <a:cubicBezTo>
                          <a:pt x="375" y="259"/>
                          <a:pt x="375" y="259"/>
                          <a:pt x="375" y="259"/>
                        </a:cubicBezTo>
                        <a:cubicBezTo>
                          <a:pt x="385" y="251"/>
                          <a:pt x="385" y="251"/>
                          <a:pt x="385" y="251"/>
                        </a:cubicBezTo>
                        <a:cubicBezTo>
                          <a:pt x="386" y="250"/>
                          <a:pt x="386" y="247"/>
                          <a:pt x="385" y="245"/>
                        </a:cubicBezTo>
                        <a:cubicBezTo>
                          <a:pt x="385" y="245"/>
                          <a:pt x="385" y="245"/>
                          <a:pt x="385" y="245"/>
                        </a:cubicBezTo>
                        <a:cubicBezTo>
                          <a:pt x="385" y="245"/>
                          <a:pt x="385" y="245"/>
                          <a:pt x="385" y="245"/>
                        </a:cubicBezTo>
                        <a:cubicBezTo>
                          <a:pt x="384" y="244"/>
                          <a:pt x="383" y="244"/>
                          <a:pt x="382" y="244"/>
                        </a:cubicBezTo>
                        <a:moveTo>
                          <a:pt x="454" y="181"/>
                        </a:moveTo>
                        <a:cubicBezTo>
                          <a:pt x="453" y="181"/>
                          <a:pt x="452" y="181"/>
                          <a:pt x="452" y="182"/>
                        </a:cubicBezTo>
                        <a:cubicBezTo>
                          <a:pt x="415" y="213"/>
                          <a:pt x="415" y="213"/>
                          <a:pt x="415" y="213"/>
                        </a:cubicBezTo>
                        <a:cubicBezTo>
                          <a:pt x="414" y="215"/>
                          <a:pt x="414" y="217"/>
                          <a:pt x="415" y="219"/>
                        </a:cubicBezTo>
                        <a:cubicBezTo>
                          <a:pt x="415" y="219"/>
                          <a:pt x="415" y="219"/>
                          <a:pt x="415" y="219"/>
                        </a:cubicBezTo>
                        <a:cubicBezTo>
                          <a:pt x="415" y="219"/>
                          <a:pt x="415" y="219"/>
                          <a:pt x="415" y="219"/>
                        </a:cubicBezTo>
                        <a:cubicBezTo>
                          <a:pt x="416" y="220"/>
                          <a:pt x="417" y="220"/>
                          <a:pt x="418" y="220"/>
                        </a:cubicBezTo>
                        <a:cubicBezTo>
                          <a:pt x="419" y="220"/>
                          <a:pt x="420" y="220"/>
                          <a:pt x="421" y="219"/>
                        </a:cubicBezTo>
                        <a:cubicBezTo>
                          <a:pt x="457" y="188"/>
                          <a:pt x="457" y="188"/>
                          <a:pt x="457" y="188"/>
                        </a:cubicBezTo>
                        <a:cubicBezTo>
                          <a:pt x="458" y="186"/>
                          <a:pt x="459" y="184"/>
                          <a:pt x="457" y="182"/>
                        </a:cubicBezTo>
                        <a:cubicBezTo>
                          <a:pt x="457" y="182"/>
                          <a:pt x="457" y="182"/>
                          <a:pt x="457" y="182"/>
                        </a:cubicBezTo>
                        <a:cubicBezTo>
                          <a:pt x="457" y="182"/>
                          <a:pt x="457" y="182"/>
                          <a:pt x="457" y="182"/>
                        </a:cubicBezTo>
                        <a:cubicBezTo>
                          <a:pt x="456" y="181"/>
                          <a:pt x="455" y="181"/>
                          <a:pt x="454" y="181"/>
                        </a:cubicBezTo>
                        <a:moveTo>
                          <a:pt x="526" y="117"/>
                        </a:moveTo>
                        <a:cubicBezTo>
                          <a:pt x="525" y="117"/>
                          <a:pt x="525" y="118"/>
                          <a:pt x="524" y="118"/>
                        </a:cubicBezTo>
                        <a:cubicBezTo>
                          <a:pt x="488" y="150"/>
                          <a:pt x="488" y="150"/>
                          <a:pt x="488" y="150"/>
                        </a:cubicBezTo>
                        <a:cubicBezTo>
                          <a:pt x="486" y="152"/>
                          <a:pt x="486" y="154"/>
                          <a:pt x="487" y="156"/>
                        </a:cubicBezTo>
                        <a:cubicBezTo>
                          <a:pt x="487" y="156"/>
                          <a:pt x="487" y="156"/>
                          <a:pt x="487" y="156"/>
                        </a:cubicBezTo>
                        <a:cubicBezTo>
                          <a:pt x="487" y="156"/>
                          <a:pt x="487" y="156"/>
                          <a:pt x="487" y="156"/>
                        </a:cubicBezTo>
                        <a:cubicBezTo>
                          <a:pt x="488" y="157"/>
                          <a:pt x="489" y="157"/>
                          <a:pt x="490" y="157"/>
                        </a:cubicBezTo>
                        <a:cubicBezTo>
                          <a:pt x="491" y="157"/>
                          <a:pt x="492" y="157"/>
                          <a:pt x="493" y="156"/>
                        </a:cubicBezTo>
                        <a:cubicBezTo>
                          <a:pt x="529" y="124"/>
                          <a:pt x="529" y="124"/>
                          <a:pt x="529" y="124"/>
                        </a:cubicBezTo>
                        <a:cubicBezTo>
                          <a:pt x="531" y="123"/>
                          <a:pt x="531" y="120"/>
                          <a:pt x="529" y="119"/>
                        </a:cubicBezTo>
                        <a:cubicBezTo>
                          <a:pt x="529" y="119"/>
                          <a:pt x="529" y="119"/>
                          <a:pt x="529" y="119"/>
                        </a:cubicBezTo>
                        <a:cubicBezTo>
                          <a:pt x="529" y="119"/>
                          <a:pt x="529" y="119"/>
                          <a:pt x="529" y="119"/>
                        </a:cubicBezTo>
                        <a:cubicBezTo>
                          <a:pt x="529" y="118"/>
                          <a:pt x="528" y="117"/>
                          <a:pt x="526" y="117"/>
                        </a:cubicBezTo>
                        <a:moveTo>
                          <a:pt x="599" y="54"/>
                        </a:moveTo>
                        <a:cubicBezTo>
                          <a:pt x="598" y="54"/>
                          <a:pt x="597" y="54"/>
                          <a:pt x="596" y="55"/>
                        </a:cubicBezTo>
                        <a:cubicBezTo>
                          <a:pt x="560" y="87"/>
                          <a:pt x="560" y="87"/>
                          <a:pt x="560" y="87"/>
                        </a:cubicBezTo>
                        <a:cubicBezTo>
                          <a:pt x="558" y="88"/>
                          <a:pt x="558" y="91"/>
                          <a:pt x="560" y="92"/>
                        </a:cubicBezTo>
                        <a:cubicBezTo>
                          <a:pt x="560" y="92"/>
                          <a:pt x="560" y="92"/>
                          <a:pt x="560" y="92"/>
                        </a:cubicBezTo>
                        <a:cubicBezTo>
                          <a:pt x="560" y="92"/>
                          <a:pt x="560" y="92"/>
                          <a:pt x="560" y="92"/>
                        </a:cubicBezTo>
                        <a:cubicBezTo>
                          <a:pt x="560" y="93"/>
                          <a:pt x="561" y="94"/>
                          <a:pt x="563" y="94"/>
                        </a:cubicBezTo>
                        <a:cubicBezTo>
                          <a:pt x="563" y="94"/>
                          <a:pt x="564" y="93"/>
                          <a:pt x="565" y="93"/>
                        </a:cubicBezTo>
                        <a:cubicBezTo>
                          <a:pt x="601" y="61"/>
                          <a:pt x="601" y="61"/>
                          <a:pt x="601" y="61"/>
                        </a:cubicBezTo>
                        <a:cubicBezTo>
                          <a:pt x="603" y="60"/>
                          <a:pt x="603" y="57"/>
                          <a:pt x="602" y="56"/>
                        </a:cubicBezTo>
                        <a:cubicBezTo>
                          <a:pt x="602" y="56"/>
                          <a:pt x="602" y="56"/>
                          <a:pt x="602" y="56"/>
                        </a:cubicBezTo>
                        <a:cubicBezTo>
                          <a:pt x="602" y="56"/>
                          <a:pt x="602" y="56"/>
                          <a:pt x="602" y="56"/>
                        </a:cubicBezTo>
                        <a:cubicBezTo>
                          <a:pt x="601" y="55"/>
                          <a:pt x="600" y="54"/>
                          <a:pt x="599" y="54"/>
                        </a:cubicBezTo>
                        <a:moveTo>
                          <a:pt x="659" y="0"/>
                        </a:moveTo>
                        <a:cubicBezTo>
                          <a:pt x="632" y="24"/>
                          <a:pt x="632" y="24"/>
                          <a:pt x="632" y="24"/>
                        </a:cubicBezTo>
                        <a:cubicBezTo>
                          <a:pt x="630" y="25"/>
                          <a:pt x="630" y="28"/>
                          <a:pt x="632" y="29"/>
                        </a:cubicBezTo>
                        <a:cubicBezTo>
                          <a:pt x="632" y="29"/>
                          <a:pt x="632" y="29"/>
                          <a:pt x="632" y="29"/>
                        </a:cubicBezTo>
                        <a:cubicBezTo>
                          <a:pt x="632" y="29"/>
                          <a:pt x="632" y="29"/>
                          <a:pt x="632" y="29"/>
                        </a:cubicBezTo>
                        <a:cubicBezTo>
                          <a:pt x="632" y="30"/>
                          <a:pt x="634" y="31"/>
                          <a:pt x="635" y="31"/>
                        </a:cubicBezTo>
                        <a:cubicBezTo>
                          <a:pt x="636" y="31"/>
                          <a:pt x="637" y="30"/>
                          <a:pt x="637" y="30"/>
                        </a:cubicBezTo>
                        <a:cubicBezTo>
                          <a:pt x="666" y="4"/>
                          <a:pt x="666" y="4"/>
                          <a:pt x="666" y="4"/>
                        </a:cubicBezTo>
                        <a:cubicBezTo>
                          <a:pt x="663" y="4"/>
                          <a:pt x="661" y="2"/>
                          <a:pt x="659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8" name="Freeform 287"/>
                  <p:cNvSpPr>
                    <a:spLocks noEditPoints="1"/>
                  </p:cNvSpPr>
                  <p:nvPr/>
                </p:nvSpPr>
                <p:spPr bwMode="auto">
                  <a:xfrm>
                    <a:off x="9195133" y="3648360"/>
                    <a:ext cx="153123" cy="410701"/>
                  </a:xfrm>
                  <a:custGeom>
                    <a:avLst/>
                    <a:gdLst>
                      <a:gd name="T0" fmla="*/ 68 w 87"/>
                      <a:gd name="T1" fmla="*/ 181 h 235"/>
                      <a:gd name="T2" fmla="*/ 67 w 87"/>
                      <a:gd name="T3" fmla="*/ 181 h 235"/>
                      <a:gd name="T4" fmla="*/ 67 w 87"/>
                      <a:gd name="T5" fmla="*/ 181 h 235"/>
                      <a:gd name="T6" fmla="*/ 65 w 87"/>
                      <a:gd name="T7" fmla="*/ 182 h 235"/>
                      <a:gd name="T8" fmla="*/ 64 w 87"/>
                      <a:gd name="T9" fmla="*/ 186 h 235"/>
                      <a:gd name="T10" fmla="*/ 79 w 87"/>
                      <a:gd name="T11" fmla="*/ 232 h 235"/>
                      <a:gd name="T12" fmla="*/ 83 w 87"/>
                      <a:gd name="T13" fmla="*/ 235 h 235"/>
                      <a:gd name="T14" fmla="*/ 84 w 87"/>
                      <a:gd name="T15" fmla="*/ 235 h 235"/>
                      <a:gd name="T16" fmla="*/ 87 w 87"/>
                      <a:gd name="T17" fmla="*/ 230 h 235"/>
                      <a:gd name="T18" fmla="*/ 72 w 87"/>
                      <a:gd name="T19" fmla="*/ 184 h 235"/>
                      <a:gd name="T20" fmla="*/ 68 w 87"/>
                      <a:gd name="T21" fmla="*/ 181 h 235"/>
                      <a:gd name="T22" fmla="*/ 37 w 87"/>
                      <a:gd name="T23" fmla="*/ 90 h 235"/>
                      <a:gd name="T24" fmla="*/ 36 w 87"/>
                      <a:gd name="T25" fmla="*/ 90 h 235"/>
                      <a:gd name="T26" fmla="*/ 36 w 87"/>
                      <a:gd name="T27" fmla="*/ 90 h 235"/>
                      <a:gd name="T28" fmla="*/ 33 w 87"/>
                      <a:gd name="T29" fmla="*/ 92 h 235"/>
                      <a:gd name="T30" fmla="*/ 33 w 87"/>
                      <a:gd name="T31" fmla="*/ 95 h 235"/>
                      <a:gd name="T32" fmla="*/ 49 w 87"/>
                      <a:gd name="T33" fmla="*/ 141 h 235"/>
                      <a:gd name="T34" fmla="*/ 52 w 87"/>
                      <a:gd name="T35" fmla="*/ 143 h 235"/>
                      <a:gd name="T36" fmla="*/ 53 w 87"/>
                      <a:gd name="T37" fmla="*/ 143 h 235"/>
                      <a:gd name="T38" fmla="*/ 54 w 87"/>
                      <a:gd name="T39" fmla="*/ 143 h 235"/>
                      <a:gd name="T40" fmla="*/ 54 w 87"/>
                      <a:gd name="T41" fmla="*/ 143 h 235"/>
                      <a:gd name="T42" fmla="*/ 56 w 87"/>
                      <a:gd name="T43" fmla="*/ 138 h 235"/>
                      <a:gd name="T44" fmla="*/ 41 w 87"/>
                      <a:gd name="T45" fmla="*/ 93 h 235"/>
                      <a:gd name="T46" fmla="*/ 37 w 87"/>
                      <a:gd name="T47" fmla="*/ 90 h 235"/>
                      <a:gd name="T48" fmla="*/ 4 w 87"/>
                      <a:gd name="T49" fmla="*/ 0 h 235"/>
                      <a:gd name="T50" fmla="*/ 3 w 87"/>
                      <a:gd name="T51" fmla="*/ 0 h 235"/>
                      <a:gd name="T52" fmla="*/ 3 w 87"/>
                      <a:gd name="T53" fmla="*/ 0 h 235"/>
                      <a:gd name="T54" fmla="*/ 1 w 87"/>
                      <a:gd name="T55" fmla="*/ 1 h 235"/>
                      <a:gd name="T56" fmla="*/ 0 w 87"/>
                      <a:gd name="T57" fmla="*/ 5 h 235"/>
                      <a:gd name="T58" fmla="*/ 17 w 87"/>
                      <a:gd name="T59" fmla="*/ 50 h 235"/>
                      <a:gd name="T60" fmla="*/ 19 w 87"/>
                      <a:gd name="T61" fmla="*/ 53 h 235"/>
                      <a:gd name="T62" fmla="*/ 21 w 87"/>
                      <a:gd name="T63" fmla="*/ 53 h 235"/>
                      <a:gd name="T64" fmla="*/ 22 w 87"/>
                      <a:gd name="T65" fmla="*/ 53 h 235"/>
                      <a:gd name="T66" fmla="*/ 22 w 87"/>
                      <a:gd name="T67" fmla="*/ 53 h 235"/>
                      <a:gd name="T68" fmla="*/ 24 w 87"/>
                      <a:gd name="T69" fmla="*/ 47 h 235"/>
                      <a:gd name="T70" fmla="*/ 8 w 87"/>
                      <a:gd name="T71" fmla="*/ 2 h 235"/>
                      <a:gd name="T72" fmla="*/ 4 w 87"/>
                      <a:gd name="T73" fmla="*/ 0 h 2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87" h="235">
                        <a:moveTo>
                          <a:pt x="68" y="181"/>
                        </a:moveTo>
                        <a:cubicBezTo>
                          <a:pt x="68" y="181"/>
                          <a:pt x="67" y="181"/>
                          <a:pt x="67" y="181"/>
                        </a:cubicBezTo>
                        <a:cubicBezTo>
                          <a:pt x="67" y="181"/>
                          <a:pt x="67" y="181"/>
                          <a:pt x="67" y="181"/>
                        </a:cubicBezTo>
                        <a:cubicBezTo>
                          <a:pt x="66" y="181"/>
                          <a:pt x="66" y="182"/>
                          <a:pt x="65" y="182"/>
                        </a:cubicBezTo>
                        <a:cubicBezTo>
                          <a:pt x="64" y="183"/>
                          <a:pt x="64" y="185"/>
                          <a:pt x="64" y="186"/>
                        </a:cubicBezTo>
                        <a:cubicBezTo>
                          <a:pt x="71" y="205"/>
                          <a:pt x="76" y="221"/>
                          <a:pt x="79" y="232"/>
                        </a:cubicBezTo>
                        <a:cubicBezTo>
                          <a:pt x="80" y="234"/>
                          <a:pt x="81" y="235"/>
                          <a:pt x="83" y="235"/>
                        </a:cubicBezTo>
                        <a:cubicBezTo>
                          <a:pt x="83" y="235"/>
                          <a:pt x="84" y="235"/>
                          <a:pt x="84" y="235"/>
                        </a:cubicBezTo>
                        <a:cubicBezTo>
                          <a:pt x="86" y="234"/>
                          <a:pt x="87" y="232"/>
                          <a:pt x="87" y="230"/>
                        </a:cubicBezTo>
                        <a:cubicBezTo>
                          <a:pt x="83" y="218"/>
                          <a:pt x="78" y="202"/>
                          <a:pt x="72" y="184"/>
                        </a:cubicBezTo>
                        <a:cubicBezTo>
                          <a:pt x="71" y="182"/>
                          <a:pt x="70" y="181"/>
                          <a:pt x="68" y="181"/>
                        </a:cubicBezTo>
                        <a:moveTo>
                          <a:pt x="37" y="90"/>
                        </a:moveTo>
                        <a:cubicBezTo>
                          <a:pt x="36" y="90"/>
                          <a:pt x="36" y="90"/>
                          <a:pt x="36" y="90"/>
                        </a:cubicBezTo>
                        <a:cubicBezTo>
                          <a:pt x="36" y="90"/>
                          <a:pt x="36" y="90"/>
                          <a:pt x="36" y="90"/>
                        </a:cubicBezTo>
                        <a:cubicBezTo>
                          <a:pt x="35" y="91"/>
                          <a:pt x="34" y="91"/>
                          <a:pt x="33" y="92"/>
                        </a:cubicBezTo>
                        <a:cubicBezTo>
                          <a:pt x="33" y="93"/>
                          <a:pt x="33" y="94"/>
                          <a:pt x="33" y="95"/>
                        </a:cubicBezTo>
                        <a:cubicBezTo>
                          <a:pt x="39" y="111"/>
                          <a:pt x="44" y="126"/>
                          <a:pt x="49" y="141"/>
                        </a:cubicBezTo>
                        <a:cubicBezTo>
                          <a:pt x="49" y="142"/>
                          <a:pt x="50" y="143"/>
                          <a:pt x="52" y="143"/>
                        </a:cubicBezTo>
                        <a:cubicBezTo>
                          <a:pt x="52" y="143"/>
                          <a:pt x="52" y="143"/>
                          <a:pt x="53" y="143"/>
                        </a:cubicBezTo>
                        <a:cubicBezTo>
                          <a:pt x="53" y="143"/>
                          <a:pt x="54" y="143"/>
                          <a:pt x="54" y="143"/>
                        </a:cubicBezTo>
                        <a:cubicBezTo>
                          <a:pt x="54" y="143"/>
                          <a:pt x="54" y="143"/>
                          <a:pt x="54" y="143"/>
                        </a:cubicBezTo>
                        <a:cubicBezTo>
                          <a:pt x="56" y="143"/>
                          <a:pt x="57" y="140"/>
                          <a:pt x="56" y="138"/>
                        </a:cubicBezTo>
                        <a:cubicBezTo>
                          <a:pt x="51" y="124"/>
                          <a:pt x="46" y="108"/>
                          <a:pt x="41" y="93"/>
                        </a:cubicBezTo>
                        <a:cubicBezTo>
                          <a:pt x="40" y="91"/>
                          <a:pt x="38" y="90"/>
                          <a:pt x="37" y="90"/>
                        </a:cubicBezTo>
                        <a:moveTo>
                          <a:pt x="4" y="0"/>
                        </a:moveTo>
                        <a:cubicBezTo>
                          <a:pt x="4" y="0"/>
                          <a:pt x="3" y="0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2" y="0"/>
                          <a:pt x="2" y="1"/>
                          <a:pt x="1" y="1"/>
                        </a:cubicBezTo>
                        <a:cubicBezTo>
                          <a:pt x="0" y="2"/>
                          <a:pt x="0" y="4"/>
                          <a:pt x="0" y="5"/>
                        </a:cubicBezTo>
                        <a:cubicBezTo>
                          <a:pt x="6" y="19"/>
                          <a:pt x="11" y="35"/>
                          <a:pt x="17" y="50"/>
                        </a:cubicBezTo>
                        <a:cubicBezTo>
                          <a:pt x="17" y="51"/>
                          <a:pt x="18" y="52"/>
                          <a:pt x="19" y="53"/>
                        </a:cubicBezTo>
                        <a:cubicBezTo>
                          <a:pt x="20" y="53"/>
                          <a:pt x="20" y="53"/>
                          <a:pt x="21" y="53"/>
                        </a:cubicBezTo>
                        <a:cubicBezTo>
                          <a:pt x="21" y="53"/>
                          <a:pt x="22" y="53"/>
                          <a:pt x="22" y="53"/>
                        </a:cubicBezTo>
                        <a:cubicBezTo>
                          <a:pt x="22" y="53"/>
                          <a:pt x="22" y="53"/>
                          <a:pt x="22" y="53"/>
                        </a:cubicBezTo>
                        <a:cubicBezTo>
                          <a:pt x="24" y="52"/>
                          <a:pt x="25" y="50"/>
                          <a:pt x="24" y="47"/>
                        </a:cubicBezTo>
                        <a:cubicBezTo>
                          <a:pt x="19" y="32"/>
                          <a:pt x="13" y="17"/>
                          <a:pt x="8" y="2"/>
                        </a:cubicBezTo>
                        <a:cubicBezTo>
                          <a:pt x="7" y="1"/>
                          <a:pt x="6" y="0"/>
                          <a:pt x="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9" name="Freeform 289"/>
                  <p:cNvSpPr>
                    <a:spLocks noEditPoints="1"/>
                  </p:cNvSpPr>
                  <p:nvPr/>
                </p:nvSpPr>
                <p:spPr bwMode="auto">
                  <a:xfrm>
                    <a:off x="9375557" y="4169452"/>
                    <a:ext cx="337107" cy="969777"/>
                  </a:xfrm>
                  <a:custGeom>
                    <a:avLst/>
                    <a:gdLst>
                      <a:gd name="T0" fmla="*/ 173 w 193"/>
                      <a:gd name="T1" fmla="*/ 502 h 555"/>
                      <a:gd name="T2" fmla="*/ 172 w 193"/>
                      <a:gd name="T3" fmla="*/ 502 h 555"/>
                      <a:gd name="T4" fmla="*/ 185 w 193"/>
                      <a:gd name="T5" fmla="*/ 552 h 555"/>
                      <a:gd name="T6" fmla="*/ 190 w 193"/>
                      <a:gd name="T7" fmla="*/ 555 h 555"/>
                      <a:gd name="T8" fmla="*/ 178 w 193"/>
                      <a:gd name="T9" fmla="*/ 504 h 555"/>
                      <a:gd name="T10" fmla="*/ 144 w 193"/>
                      <a:gd name="T11" fmla="*/ 410 h 555"/>
                      <a:gd name="T12" fmla="*/ 143 w 193"/>
                      <a:gd name="T13" fmla="*/ 410 h 555"/>
                      <a:gd name="T14" fmla="*/ 140 w 193"/>
                      <a:gd name="T15" fmla="*/ 416 h 555"/>
                      <a:gd name="T16" fmla="*/ 159 w 193"/>
                      <a:gd name="T17" fmla="*/ 464 h 555"/>
                      <a:gd name="T18" fmla="*/ 160 w 193"/>
                      <a:gd name="T19" fmla="*/ 464 h 555"/>
                      <a:gd name="T20" fmla="*/ 163 w 193"/>
                      <a:gd name="T21" fmla="*/ 459 h 555"/>
                      <a:gd name="T22" fmla="*/ 144 w 193"/>
                      <a:gd name="T23" fmla="*/ 410 h 555"/>
                      <a:gd name="T24" fmla="*/ 111 w 193"/>
                      <a:gd name="T25" fmla="*/ 320 h 555"/>
                      <a:gd name="T26" fmla="*/ 111 w 193"/>
                      <a:gd name="T27" fmla="*/ 320 h 555"/>
                      <a:gd name="T28" fmla="*/ 125 w 193"/>
                      <a:gd name="T29" fmla="*/ 370 h 555"/>
                      <a:gd name="T30" fmla="*/ 128 w 193"/>
                      <a:gd name="T31" fmla="*/ 373 h 555"/>
                      <a:gd name="T32" fmla="*/ 130 w 193"/>
                      <a:gd name="T33" fmla="*/ 373 h 555"/>
                      <a:gd name="T34" fmla="*/ 117 w 193"/>
                      <a:gd name="T35" fmla="*/ 322 h 555"/>
                      <a:gd name="T36" fmla="*/ 81 w 193"/>
                      <a:gd name="T37" fmla="*/ 229 h 555"/>
                      <a:gd name="T38" fmla="*/ 80 w 193"/>
                      <a:gd name="T39" fmla="*/ 229 h 555"/>
                      <a:gd name="T40" fmla="*/ 78 w 193"/>
                      <a:gd name="T41" fmla="*/ 234 h 555"/>
                      <a:gd name="T42" fmla="*/ 97 w 193"/>
                      <a:gd name="T43" fmla="*/ 282 h 555"/>
                      <a:gd name="T44" fmla="*/ 98 w 193"/>
                      <a:gd name="T45" fmla="*/ 282 h 555"/>
                      <a:gd name="T46" fmla="*/ 101 w 193"/>
                      <a:gd name="T47" fmla="*/ 277 h 555"/>
                      <a:gd name="T48" fmla="*/ 81 w 193"/>
                      <a:gd name="T49" fmla="*/ 229 h 555"/>
                      <a:gd name="T50" fmla="*/ 49 w 193"/>
                      <a:gd name="T51" fmla="*/ 138 h 555"/>
                      <a:gd name="T52" fmla="*/ 49 w 193"/>
                      <a:gd name="T53" fmla="*/ 138 h 555"/>
                      <a:gd name="T54" fmla="*/ 62 w 193"/>
                      <a:gd name="T55" fmla="*/ 189 h 555"/>
                      <a:gd name="T56" fmla="*/ 67 w 193"/>
                      <a:gd name="T57" fmla="*/ 191 h 555"/>
                      <a:gd name="T58" fmla="*/ 67 w 193"/>
                      <a:gd name="T59" fmla="*/ 191 h 555"/>
                      <a:gd name="T60" fmla="*/ 54 w 193"/>
                      <a:gd name="T61" fmla="*/ 140 h 555"/>
                      <a:gd name="T62" fmla="*/ 20 w 193"/>
                      <a:gd name="T63" fmla="*/ 47 h 555"/>
                      <a:gd name="T64" fmla="*/ 18 w 193"/>
                      <a:gd name="T65" fmla="*/ 47 h 555"/>
                      <a:gd name="T66" fmla="*/ 16 w 193"/>
                      <a:gd name="T67" fmla="*/ 52 h 555"/>
                      <a:gd name="T68" fmla="*/ 35 w 193"/>
                      <a:gd name="T69" fmla="*/ 100 h 555"/>
                      <a:gd name="T70" fmla="*/ 36 w 193"/>
                      <a:gd name="T71" fmla="*/ 100 h 555"/>
                      <a:gd name="T72" fmla="*/ 38 w 193"/>
                      <a:gd name="T73" fmla="*/ 95 h 555"/>
                      <a:gd name="T74" fmla="*/ 23 w 193"/>
                      <a:gd name="T75" fmla="*/ 49 h 555"/>
                      <a:gd name="T76" fmla="*/ 4 w 193"/>
                      <a:gd name="T77" fmla="*/ 0 h 555"/>
                      <a:gd name="T78" fmla="*/ 1 w 193"/>
                      <a:gd name="T79" fmla="*/ 5 h 555"/>
                      <a:gd name="T80" fmla="*/ 5 w 193"/>
                      <a:gd name="T81" fmla="*/ 9 h 555"/>
                      <a:gd name="T82" fmla="*/ 6 w 193"/>
                      <a:gd name="T83" fmla="*/ 9 h 555"/>
                      <a:gd name="T84" fmla="*/ 9 w 193"/>
                      <a:gd name="T85" fmla="*/ 4 h 555"/>
                      <a:gd name="T86" fmla="*/ 4 w 193"/>
                      <a:gd name="T87" fmla="*/ 0 h 5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193" h="555">
                        <a:moveTo>
                          <a:pt x="174" y="501"/>
                        </a:moveTo>
                        <a:cubicBezTo>
                          <a:pt x="174" y="501"/>
                          <a:pt x="173" y="502"/>
                          <a:pt x="173" y="502"/>
                        </a:cubicBezTo>
                        <a:cubicBezTo>
                          <a:pt x="173" y="502"/>
                          <a:pt x="173" y="502"/>
                          <a:pt x="173" y="502"/>
                        </a:cubicBezTo>
                        <a:cubicBezTo>
                          <a:pt x="172" y="502"/>
                          <a:pt x="172" y="502"/>
                          <a:pt x="172" y="502"/>
                        </a:cubicBezTo>
                        <a:cubicBezTo>
                          <a:pt x="170" y="503"/>
                          <a:pt x="170" y="505"/>
                          <a:pt x="170" y="507"/>
                        </a:cubicBezTo>
                        <a:cubicBezTo>
                          <a:pt x="175" y="522"/>
                          <a:pt x="180" y="538"/>
                          <a:pt x="185" y="552"/>
                        </a:cubicBezTo>
                        <a:cubicBezTo>
                          <a:pt x="185" y="554"/>
                          <a:pt x="187" y="555"/>
                          <a:pt x="188" y="555"/>
                        </a:cubicBezTo>
                        <a:cubicBezTo>
                          <a:pt x="189" y="555"/>
                          <a:pt x="189" y="555"/>
                          <a:pt x="190" y="555"/>
                        </a:cubicBezTo>
                        <a:cubicBezTo>
                          <a:pt x="192" y="554"/>
                          <a:pt x="193" y="552"/>
                          <a:pt x="192" y="550"/>
                        </a:cubicBezTo>
                        <a:cubicBezTo>
                          <a:pt x="188" y="535"/>
                          <a:pt x="183" y="520"/>
                          <a:pt x="178" y="504"/>
                        </a:cubicBezTo>
                        <a:cubicBezTo>
                          <a:pt x="177" y="503"/>
                          <a:pt x="176" y="501"/>
                          <a:pt x="174" y="501"/>
                        </a:cubicBezTo>
                        <a:moveTo>
                          <a:pt x="144" y="410"/>
                        </a:moveTo>
                        <a:cubicBezTo>
                          <a:pt x="143" y="410"/>
                          <a:pt x="143" y="410"/>
                          <a:pt x="143" y="410"/>
                        </a:cubicBezTo>
                        <a:cubicBezTo>
                          <a:pt x="143" y="410"/>
                          <a:pt x="143" y="410"/>
                          <a:pt x="143" y="410"/>
                        </a:cubicBezTo>
                        <a:cubicBezTo>
                          <a:pt x="142" y="411"/>
                          <a:pt x="142" y="411"/>
                          <a:pt x="141" y="411"/>
                        </a:cubicBezTo>
                        <a:cubicBezTo>
                          <a:pt x="140" y="412"/>
                          <a:pt x="140" y="414"/>
                          <a:pt x="140" y="416"/>
                        </a:cubicBezTo>
                        <a:cubicBezTo>
                          <a:pt x="145" y="431"/>
                          <a:pt x="150" y="446"/>
                          <a:pt x="155" y="461"/>
                        </a:cubicBezTo>
                        <a:cubicBezTo>
                          <a:pt x="156" y="463"/>
                          <a:pt x="157" y="464"/>
                          <a:pt x="159" y="464"/>
                        </a:cubicBezTo>
                        <a:cubicBezTo>
                          <a:pt x="159" y="464"/>
                          <a:pt x="159" y="464"/>
                          <a:pt x="159" y="464"/>
                        </a:cubicBezTo>
                        <a:cubicBezTo>
                          <a:pt x="159" y="464"/>
                          <a:pt x="160" y="464"/>
                          <a:pt x="160" y="464"/>
                        </a:cubicBezTo>
                        <a:cubicBezTo>
                          <a:pt x="160" y="464"/>
                          <a:pt x="160" y="464"/>
                          <a:pt x="160" y="464"/>
                        </a:cubicBezTo>
                        <a:cubicBezTo>
                          <a:pt x="162" y="463"/>
                          <a:pt x="164" y="461"/>
                          <a:pt x="163" y="459"/>
                        </a:cubicBezTo>
                        <a:cubicBezTo>
                          <a:pt x="158" y="444"/>
                          <a:pt x="153" y="428"/>
                          <a:pt x="148" y="413"/>
                        </a:cubicBezTo>
                        <a:cubicBezTo>
                          <a:pt x="147" y="411"/>
                          <a:pt x="146" y="410"/>
                          <a:pt x="144" y="410"/>
                        </a:cubicBezTo>
                        <a:moveTo>
                          <a:pt x="113" y="319"/>
                        </a:moveTo>
                        <a:cubicBezTo>
                          <a:pt x="112" y="319"/>
                          <a:pt x="112" y="319"/>
                          <a:pt x="111" y="320"/>
                        </a:cubicBezTo>
                        <a:cubicBezTo>
                          <a:pt x="111" y="320"/>
                          <a:pt x="111" y="320"/>
                          <a:pt x="111" y="320"/>
                        </a:cubicBezTo>
                        <a:cubicBezTo>
                          <a:pt x="111" y="320"/>
                          <a:pt x="111" y="320"/>
                          <a:pt x="111" y="320"/>
                        </a:cubicBezTo>
                        <a:cubicBezTo>
                          <a:pt x="109" y="321"/>
                          <a:pt x="108" y="323"/>
                          <a:pt x="109" y="325"/>
                        </a:cubicBezTo>
                        <a:cubicBezTo>
                          <a:pt x="114" y="340"/>
                          <a:pt x="119" y="355"/>
                          <a:pt x="125" y="370"/>
                        </a:cubicBezTo>
                        <a:cubicBezTo>
                          <a:pt x="125" y="372"/>
                          <a:pt x="127" y="373"/>
                          <a:pt x="128" y="373"/>
                        </a:cubicBezTo>
                        <a:cubicBezTo>
                          <a:pt x="128" y="373"/>
                          <a:pt x="128" y="373"/>
                          <a:pt x="128" y="373"/>
                        </a:cubicBezTo>
                        <a:cubicBezTo>
                          <a:pt x="129" y="373"/>
                          <a:pt x="129" y="373"/>
                          <a:pt x="130" y="373"/>
                        </a:cubicBezTo>
                        <a:cubicBezTo>
                          <a:pt x="130" y="373"/>
                          <a:pt x="130" y="373"/>
                          <a:pt x="130" y="373"/>
                        </a:cubicBezTo>
                        <a:cubicBezTo>
                          <a:pt x="132" y="372"/>
                          <a:pt x="133" y="370"/>
                          <a:pt x="132" y="367"/>
                        </a:cubicBezTo>
                        <a:cubicBezTo>
                          <a:pt x="127" y="352"/>
                          <a:pt x="122" y="337"/>
                          <a:pt x="117" y="322"/>
                        </a:cubicBezTo>
                        <a:cubicBezTo>
                          <a:pt x="116" y="320"/>
                          <a:pt x="114" y="319"/>
                          <a:pt x="113" y="319"/>
                        </a:cubicBezTo>
                        <a:moveTo>
                          <a:pt x="81" y="229"/>
                        </a:moveTo>
                        <a:cubicBezTo>
                          <a:pt x="81" y="229"/>
                          <a:pt x="81" y="229"/>
                          <a:pt x="80" y="229"/>
                        </a:cubicBezTo>
                        <a:cubicBezTo>
                          <a:pt x="80" y="229"/>
                          <a:pt x="80" y="229"/>
                          <a:pt x="80" y="229"/>
                        </a:cubicBezTo>
                        <a:cubicBezTo>
                          <a:pt x="80" y="229"/>
                          <a:pt x="80" y="229"/>
                          <a:pt x="80" y="229"/>
                        </a:cubicBezTo>
                        <a:cubicBezTo>
                          <a:pt x="78" y="230"/>
                          <a:pt x="77" y="232"/>
                          <a:pt x="78" y="234"/>
                        </a:cubicBezTo>
                        <a:cubicBezTo>
                          <a:pt x="83" y="249"/>
                          <a:pt x="88" y="264"/>
                          <a:pt x="93" y="279"/>
                        </a:cubicBezTo>
                        <a:cubicBezTo>
                          <a:pt x="94" y="281"/>
                          <a:pt x="95" y="282"/>
                          <a:pt x="97" y="282"/>
                        </a:cubicBezTo>
                        <a:cubicBezTo>
                          <a:pt x="97" y="282"/>
                          <a:pt x="98" y="282"/>
                          <a:pt x="98" y="282"/>
                        </a:cubicBezTo>
                        <a:cubicBezTo>
                          <a:pt x="98" y="282"/>
                          <a:pt x="98" y="282"/>
                          <a:pt x="98" y="282"/>
                        </a:cubicBezTo>
                        <a:cubicBezTo>
                          <a:pt x="98" y="282"/>
                          <a:pt x="98" y="282"/>
                          <a:pt x="98" y="282"/>
                        </a:cubicBezTo>
                        <a:cubicBezTo>
                          <a:pt x="100" y="281"/>
                          <a:pt x="102" y="279"/>
                          <a:pt x="101" y="277"/>
                        </a:cubicBezTo>
                        <a:cubicBezTo>
                          <a:pt x="96" y="262"/>
                          <a:pt x="90" y="246"/>
                          <a:pt x="85" y="231"/>
                        </a:cubicBezTo>
                        <a:cubicBezTo>
                          <a:pt x="85" y="230"/>
                          <a:pt x="83" y="229"/>
                          <a:pt x="81" y="229"/>
                        </a:cubicBezTo>
                        <a:moveTo>
                          <a:pt x="50" y="138"/>
                        </a:moveTo>
                        <a:cubicBezTo>
                          <a:pt x="50" y="138"/>
                          <a:pt x="50" y="138"/>
                          <a:pt x="49" y="138"/>
                        </a:cubicBezTo>
                        <a:cubicBezTo>
                          <a:pt x="49" y="138"/>
                          <a:pt x="49" y="138"/>
                          <a:pt x="49" y="138"/>
                        </a:cubicBezTo>
                        <a:cubicBezTo>
                          <a:pt x="49" y="138"/>
                          <a:pt x="49" y="138"/>
                          <a:pt x="49" y="138"/>
                        </a:cubicBezTo>
                        <a:cubicBezTo>
                          <a:pt x="47" y="139"/>
                          <a:pt x="46" y="141"/>
                          <a:pt x="46" y="143"/>
                        </a:cubicBezTo>
                        <a:cubicBezTo>
                          <a:pt x="51" y="158"/>
                          <a:pt x="57" y="173"/>
                          <a:pt x="62" y="189"/>
                        </a:cubicBezTo>
                        <a:cubicBezTo>
                          <a:pt x="62" y="190"/>
                          <a:pt x="64" y="191"/>
                          <a:pt x="66" y="191"/>
                        </a:cubicBezTo>
                        <a:cubicBezTo>
                          <a:pt x="66" y="191"/>
                          <a:pt x="67" y="191"/>
                          <a:pt x="67" y="191"/>
                        </a:cubicBezTo>
                        <a:cubicBezTo>
                          <a:pt x="67" y="191"/>
                          <a:pt x="67" y="191"/>
                          <a:pt x="67" y="191"/>
                        </a:cubicBezTo>
                        <a:cubicBezTo>
                          <a:pt x="67" y="191"/>
                          <a:pt x="67" y="191"/>
                          <a:pt x="67" y="191"/>
                        </a:cubicBezTo>
                        <a:cubicBezTo>
                          <a:pt x="69" y="190"/>
                          <a:pt x="70" y="188"/>
                          <a:pt x="69" y="186"/>
                        </a:cubicBezTo>
                        <a:cubicBezTo>
                          <a:pt x="64" y="171"/>
                          <a:pt x="59" y="155"/>
                          <a:pt x="54" y="140"/>
                        </a:cubicBezTo>
                        <a:cubicBezTo>
                          <a:pt x="53" y="139"/>
                          <a:pt x="52" y="138"/>
                          <a:pt x="50" y="138"/>
                        </a:cubicBezTo>
                        <a:moveTo>
                          <a:pt x="20" y="47"/>
                        </a:moveTo>
                        <a:cubicBezTo>
                          <a:pt x="19" y="47"/>
                          <a:pt x="19" y="47"/>
                          <a:pt x="19" y="47"/>
                        </a:cubicBezTo>
                        <a:cubicBezTo>
                          <a:pt x="19" y="47"/>
                          <a:pt x="18" y="47"/>
                          <a:pt x="18" y="47"/>
                        </a:cubicBezTo>
                        <a:cubicBezTo>
                          <a:pt x="18" y="47"/>
                          <a:pt x="18" y="47"/>
                          <a:pt x="18" y="47"/>
                        </a:cubicBezTo>
                        <a:cubicBezTo>
                          <a:pt x="16" y="48"/>
                          <a:pt x="15" y="50"/>
                          <a:pt x="16" y="52"/>
                        </a:cubicBezTo>
                        <a:cubicBezTo>
                          <a:pt x="21" y="67"/>
                          <a:pt x="26" y="82"/>
                          <a:pt x="31" y="98"/>
                        </a:cubicBezTo>
                        <a:cubicBezTo>
                          <a:pt x="31" y="99"/>
                          <a:pt x="33" y="100"/>
                          <a:pt x="35" y="100"/>
                        </a:cubicBezTo>
                        <a:cubicBezTo>
                          <a:pt x="35" y="100"/>
                          <a:pt x="36" y="100"/>
                          <a:pt x="36" y="100"/>
                        </a:cubicBezTo>
                        <a:cubicBezTo>
                          <a:pt x="36" y="100"/>
                          <a:pt x="36" y="100"/>
                          <a:pt x="36" y="100"/>
                        </a:cubicBezTo>
                        <a:cubicBezTo>
                          <a:pt x="36" y="100"/>
                          <a:pt x="36" y="100"/>
                          <a:pt x="37" y="100"/>
                        </a:cubicBezTo>
                        <a:cubicBezTo>
                          <a:pt x="38" y="99"/>
                          <a:pt x="39" y="97"/>
                          <a:pt x="38" y="95"/>
                        </a:cubicBezTo>
                        <a:cubicBezTo>
                          <a:pt x="38" y="95"/>
                          <a:pt x="38" y="95"/>
                          <a:pt x="38" y="95"/>
                        </a:cubicBezTo>
                        <a:cubicBezTo>
                          <a:pt x="33" y="79"/>
                          <a:pt x="28" y="64"/>
                          <a:pt x="23" y="49"/>
                        </a:cubicBezTo>
                        <a:cubicBezTo>
                          <a:pt x="23" y="48"/>
                          <a:pt x="21" y="47"/>
                          <a:pt x="20" y="47"/>
                        </a:cubicBezTo>
                        <a:moveTo>
                          <a:pt x="4" y="0"/>
                        </a:moveTo>
                        <a:cubicBezTo>
                          <a:pt x="4" y="0"/>
                          <a:pt x="4" y="0"/>
                          <a:pt x="3" y="0"/>
                        </a:cubicBezTo>
                        <a:cubicBezTo>
                          <a:pt x="1" y="1"/>
                          <a:pt x="0" y="3"/>
                          <a:pt x="1" y="5"/>
                        </a:cubicBezTo>
                        <a:cubicBezTo>
                          <a:pt x="1" y="6"/>
                          <a:pt x="1" y="6"/>
                          <a:pt x="1" y="6"/>
                        </a:cubicBezTo>
                        <a:cubicBezTo>
                          <a:pt x="2" y="8"/>
                          <a:pt x="3" y="9"/>
                          <a:pt x="5" y="9"/>
                        </a:cubicBezTo>
                        <a:cubicBezTo>
                          <a:pt x="5" y="9"/>
                          <a:pt x="6" y="9"/>
                          <a:pt x="6" y="9"/>
                        </a:cubicBezTo>
                        <a:cubicBezTo>
                          <a:pt x="6" y="9"/>
                          <a:pt x="6" y="9"/>
                          <a:pt x="6" y="9"/>
                        </a:cubicBezTo>
                        <a:cubicBezTo>
                          <a:pt x="6" y="9"/>
                          <a:pt x="6" y="9"/>
                          <a:pt x="6" y="9"/>
                        </a:cubicBezTo>
                        <a:cubicBezTo>
                          <a:pt x="8" y="8"/>
                          <a:pt x="9" y="6"/>
                          <a:pt x="9" y="4"/>
                        </a:cubicBezTo>
                        <a:cubicBezTo>
                          <a:pt x="8" y="3"/>
                          <a:pt x="8" y="3"/>
                          <a:pt x="8" y="3"/>
                        </a:cubicBezTo>
                        <a:cubicBezTo>
                          <a:pt x="8" y="1"/>
                          <a:pt x="6" y="0"/>
                          <a:pt x="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0" name="Freeform 290"/>
                  <p:cNvSpPr>
                    <a:spLocks noEditPoints="1"/>
                  </p:cNvSpPr>
                  <p:nvPr/>
                </p:nvSpPr>
                <p:spPr bwMode="auto">
                  <a:xfrm>
                    <a:off x="7859761" y="6095948"/>
                    <a:ext cx="3231006" cy="167367"/>
                  </a:xfrm>
                  <a:custGeom>
                    <a:avLst/>
                    <a:gdLst>
                      <a:gd name="T0" fmla="*/ 896 w 1848"/>
                      <a:gd name="T1" fmla="*/ 42 h 96"/>
                      <a:gd name="T2" fmla="*/ 896 w 1848"/>
                      <a:gd name="T3" fmla="*/ 50 h 96"/>
                      <a:gd name="T4" fmla="*/ 923 w 1848"/>
                      <a:gd name="T5" fmla="*/ 51 h 96"/>
                      <a:gd name="T6" fmla="*/ 1522 w 1848"/>
                      <a:gd name="T7" fmla="*/ 79 h 96"/>
                      <a:gd name="T8" fmla="*/ 1844 w 1848"/>
                      <a:gd name="T9" fmla="*/ 96 h 96"/>
                      <a:gd name="T10" fmla="*/ 1844 w 1848"/>
                      <a:gd name="T11" fmla="*/ 96 h 96"/>
                      <a:gd name="T12" fmla="*/ 1848 w 1848"/>
                      <a:gd name="T13" fmla="*/ 92 h 96"/>
                      <a:gd name="T14" fmla="*/ 1844 w 1848"/>
                      <a:gd name="T15" fmla="*/ 88 h 96"/>
                      <a:gd name="T16" fmla="*/ 1522 w 1848"/>
                      <a:gd name="T17" fmla="*/ 71 h 96"/>
                      <a:gd name="T18" fmla="*/ 896 w 1848"/>
                      <a:gd name="T19" fmla="*/ 42 h 96"/>
                      <a:gd name="T20" fmla="*/ 4 w 1848"/>
                      <a:gd name="T21" fmla="*/ 0 h 96"/>
                      <a:gd name="T22" fmla="*/ 0 w 1848"/>
                      <a:gd name="T23" fmla="*/ 4 h 96"/>
                      <a:gd name="T24" fmla="*/ 4 w 1848"/>
                      <a:gd name="T25" fmla="*/ 8 h 96"/>
                      <a:gd name="T26" fmla="*/ 540 w 1848"/>
                      <a:gd name="T27" fmla="*/ 34 h 96"/>
                      <a:gd name="T28" fmla="*/ 540 w 1848"/>
                      <a:gd name="T29" fmla="*/ 26 h 96"/>
                      <a:gd name="T30" fmla="*/ 4 w 1848"/>
                      <a:gd name="T31" fmla="*/ 0 h 96"/>
                      <a:gd name="T32" fmla="*/ 4 w 1848"/>
                      <a:gd name="T33" fmla="*/ 0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848" h="96">
                        <a:moveTo>
                          <a:pt x="896" y="42"/>
                        </a:moveTo>
                        <a:cubicBezTo>
                          <a:pt x="896" y="50"/>
                          <a:pt x="896" y="50"/>
                          <a:pt x="896" y="50"/>
                        </a:cubicBezTo>
                        <a:cubicBezTo>
                          <a:pt x="905" y="50"/>
                          <a:pt x="914" y="51"/>
                          <a:pt x="923" y="51"/>
                        </a:cubicBezTo>
                        <a:cubicBezTo>
                          <a:pt x="1138" y="61"/>
                          <a:pt x="1353" y="71"/>
                          <a:pt x="1522" y="79"/>
                        </a:cubicBezTo>
                        <a:cubicBezTo>
                          <a:pt x="1691" y="87"/>
                          <a:pt x="1813" y="93"/>
                          <a:pt x="1844" y="96"/>
                        </a:cubicBezTo>
                        <a:cubicBezTo>
                          <a:pt x="1844" y="96"/>
                          <a:pt x="1844" y="96"/>
                          <a:pt x="1844" y="96"/>
                        </a:cubicBezTo>
                        <a:cubicBezTo>
                          <a:pt x="1846" y="96"/>
                          <a:pt x="1848" y="94"/>
                          <a:pt x="1848" y="92"/>
                        </a:cubicBezTo>
                        <a:cubicBezTo>
                          <a:pt x="1848" y="90"/>
                          <a:pt x="1846" y="88"/>
                          <a:pt x="1844" y="88"/>
                        </a:cubicBezTo>
                        <a:cubicBezTo>
                          <a:pt x="1814" y="85"/>
                          <a:pt x="1691" y="79"/>
                          <a:pt x="1522" y="71"/>
                        </a:cubicBezTo>
                        <a:cubicBezTo>
                          <a:pt x="1346" y="62"/>
                          <a:pt x="1120" y="52"/>
                          <a:pt x="896" y="42"/>
                        </a:cubicBezTo>
                        <a:moveTo>
                          <a:pt x="4" y="0"/>
                        </a:moveTo>
                        <a:cubicBezTo>
                          <a:pt x="2" y="0"/>
                          <a:pt x="0" y="2"/>
                          <a:pt x="0" y="4"/>
                        </a:cubicBezTo>
                        <a:cubicBezTo>
                          <a:pt x="0" y="6"/>
                          <a:pt x="1" y="8"/>
                          <a:pt x="4" y="8"/>
                        </a:cubicBezTo>
                        <a:cubicBezTo>
                          <a:pt x="45" y="11"/>
                          <a:pt x="265" y="21"/>
                          <a:pt x="540" y="34"/>
                        </a:cubicBezTo>
                        <a:cubicBezTo>
                          <a:pt x="540" y="26"/>
                          <a:pt x="540" y="26"/>
                          <a:pt x="540" y="26"/>
                        </a:cubicBezTo>
                        <a:cubicBezTo>
                          <a:pt x="265" y="13"/>
                          <a:pt x="46" y="3"/>
                          <a:pt x="4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1" name="Freeform 294"/>
                  <p:cNvSpPr>
                    <a:spLocks noEditPoints="1"/>
                  </p:cNvSpPr>
                  <p:nvPr/>
                </p:nvSpPr>
                <p:spPr bwMode="auto">
                  <a:xfrm>
                    <a:off x="9964307" y="1807328"/>
                    <a:ext cx="801223" cy="252830"/>
                  </a:xfrm>
                  <a:custGeom>
                    <a:avLst/>
                    <a:gdLst>
                      <a:gd name="T0" fmla="*/ 53 w 458"/>
                      <a:gd name="T1" fmla="*/ 121 h 144"/>
                      <a:gd name="T2" fmla="*/ 1 w 458"/>
                      <a:gd name="T3" fmla="*/ 141 h 144"/>
                      <a:gd name="T4" fmla="*/ 1 w 458"/>
                      <a:gd name="T5" fmla="*/ 141 h 144"/>
                      <a:gd name="T6" fmla="*/ 6 w 458"/>
                      <a:gd name="T7" fmla="*/ 144 h 144"/>
                      <a:gd name="T8" fmla="*/ 58 w 458"/>
                      <a:gd name="T9" fmla="*/ 124 h 144"/>
                      <a:gd name="T10" fmla="*/ 58 w 458"/>
                      <a:gd name="T11" fmla="*/ 124 h 144"/>
                      <a:gd name="T12" fmla="*/ 154 w 458"/>
                      <a:gd name="T13" fmla="*/ 91 h 144"/>
                      <a:gd name="T14" fmla="*/ 103 w 458"/>
                      <a:gd name="T15" fmla="*/ 106 h 144"/>
                      <a:gd name="T16" fmla="*/ 100 w 458"/>
                      <a:gd name="T17" fmla="*/ 111 h 144"/>
                      <a:gd name="T18" fmla="*/ 104 w 458"/>
                      <a:gd name="T19" fmla="*/ 114 h 144"/>
                      <a:gd name="T20" fmla="*/ 155 w 458"/>
                      <a:gd name="T21" fmla="*/ 98 h 144"/>
                      <a:gd name="T22" fmla="*/ 158 w 458"/>
                      <a:gd name="T23" fmla="*/ 93 h 144"/>
                      <a:gd name="T24" fmla="*/ 154 w 458"/>
                      <a:gd name="T25" fmla="*/ 91 h 144"/>
                      <a:gd name="T26" fmla="*/ 253 w 458"/>
                      <a:gd name="T27" fmla="*/ 60 h 144"/>
                      <a:gd name="T28" fmla="*/ 200 w 458"/>
                      <a:gd name="T29" fmla="*/ 81 h 144"/>
                      <a:gd name="T30" fmla="*/ 200 w 458"/>
                      <a:gd name="T31" fmla="*/ 81 h 144"/>
                      <a:gd name="T32" fmla="*/ 205 w 458"/>
                      <a:gd name="T33" fmla="*/ 83 h 144"/>
                      <a:gd name="T34" fmla="*/ 258 w 458"/>
                      <a:gd name="T35" fmla="*/ 63 h 144"/>
                      <a:gd name="T36" fmla="*/ 258 w 458"/>
                      <a:gd name="T37" fmla="*/ 63 h 144"/>
                      <a:gd name="T38" fmla="*/ 354 w 458"/>
                      <a:gd name="T39" fmla="*/ 30 h 144"/>
                      <a:gd name="T40" fmla="*/ 303 w 458"/>
                      <a:gd name="T41" fmla="*/ 45 h 144"/>
                      <a:gd name="T42" fmla="*/ 300 w 458"/>
                      <a:gd name="T43" fmla="*/ 50 h 144"/>
                      <a:gd name="T44" fmla="*/ 304 w 458"/>
                      <a:gd name="T45" fmla="*/ 53 h 144"/>
                      <a:gd name="T46" fmla="*/ 355 w 458"/>
                      <a:gd name="T47" fmla="*/ 38 h 144"/>
                      <a:gd name="T48" fmla="*/ 358 w 458"/>
                      <a:gd name="T49" fmla="*/ 33 h 144"/>
                      <a:gd name="T50" fmla="*/ 354 w 458"/>
                      <a:gd name="T51" fmla="*/ 30 h 144"/>
                      <a:gd name="T52" fmla="*/ 452 w 458"/>
                      <a:gd name="T53" fmla="*/ 0 h 144"/>
                      <a:gd name="T54" fmla="*/ 400 w 458"/>
                      <a:gd name="T55" fmla="*/ 20 h 144"/>
                      <a:gd name="T56" fmla="*/ 400 w 458"/>
                      <a:gd name="T57" fmla="*/ 20 h 144"/>
                      <a:gd name="T58" fmla="*/ 405 w 458"/>
                      <a:gd name="T59" fmla="*/ 23 h 144"/>
                      <a:gd name="T60" fmla="*/ 457 w 458"/>
                      <a:gd name="T61" fmla="*/ 3 h 144"/>
                      <a:gd name="T62" fmla="*/ 457 w 458"/>
                      <a:gd name="T63" fmla="*/ 3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458" h="144">
                        <a:moveTo>
                          <a:pt x="54" y="121"/>
                        </a:moveTo>
                        <a:cubicBezTo>
                          <a:pt x="54" y="121"/>
                          <a:pt x="54" y="121"/>
                          <a:pt x="53" y="121"/>
                        </a:cubicBezTo>
                        <a:cubicBezTo>
                          <a:pt x="3" y="136"/>
                          <a:pt x="3" y="136"/>
                          <a:pt x="3" y="136"/>
                        </a:cubicBezTo>
                        <a:cubicBezTo>
                          <a:pt x="1" y="137"/>
                          <a:pt x="0" y="139"/>
                          <a:pt x="1" y="141"/>
                        </a:cubicBezTo>
                        <a:cubicBezTo>
                          <a:pt x="1" y="141"/>
                          <a:pt x="1" y="141"/>
                          <a:pt x="1" y="141"/>
                        </a:cubicBezTo>
                        <a:cubicBezTo>
                          <a:pt x="1" y="141"/>
                          <a:pt x="1" y="141"/>
                          <a:pt x="1" y="141"/>
                        </a:cubicBezTo>
                        <a:cubicBezTo>
                          <a:pt x="1" y="143"/>
                          <a:pt x="3" y="144"/>
                          <a:pt x="4" y="144"/>
                        </a:cubicBezTo>
                        <a:cubicBezTo>
                          <a:pt x="5" y="144"/>
                          <a:pt x="5" y="144"/>
                          <a:pt x="6" y="144"/>
                        </a:cubicBezTo>
                        <a:cubicBezTo>
                          <a:pt x="56" y="129"/>
                          <a:pt x="56" y="129"/>
                          <a:pt x="56" y="129"/>
                        </a:cubicBezTo>
                        <a:cubicBezTo>
                          <a:pt x="58" y="128"/>
                          <a:pt x="59" y="126"/>
                          <a:pt x="58" y="124"/>
                        </a:cubicBezTo>
                        <a:cubicBezTo>
                          <a:pt x="58" y="124"/>
                          <a:pt x="58" y="124"/>
                          <a:pt x="58" y="124"/>
                        </a:cubicBezTo>
                        <a:cubicBezTo>
                          <a:pt x="58" y="124"/>
                          <a:pt x="58" y="124"/>
                          <a:pt x="58" y="124"/>
                        </a:cubicBezTo>
                        <a:cubicBezTo>
                          <a:pt x="58" y="122"/>
                          <a:pt x="56" y="121"/>
                          <a:pt x="54" y="121"/>
                        </a:cubicBezTo>
                        <a:moveTo>
                          <a:pt x="154" y="91"/>
                        </a:moveTo>
                        <a:cubicBezTo>
                          <a:pt x="154" y="91"/>
                          <a:pt x="153" y="91"/>
                          <a:pt x="153" y="91"/>
                        </a:cubicBezTo>
                        <a:cubicBezTo>
                          <a:pt x="103" y="106"/>
                          <a:pt x="103" y="106"/>
                          <a:pt x="103" y="106"/>
                        </a:cubicBezTo>
                        <a:cubicBezTo>
                          <a:pt x="101" y="106"/>
                          <a:pt x="100" y="109"/>
                          <a:pt x="100" y="111"/>
                        </a:cubicBezTo>
                        <a:cubicBezTo>
                          <a:pt x="100" y="111"/>
                          <a:pt x="100" y="111"/>
                          <a:pt x="100" y="111"/>
                        </a:cubicBezTo>
                        <a:cubicBezTo>
                          <a:pt x="100" y="111"/>
                          <a:pt x="100" y="111"/>
                          <a:pt x="100" y="111"/>
                        </a:cubicBezTo>
                        <a:cubicBezTo>
                          <a:pt x="101" y="113"/>
                          <a:pt x="103" y="114"/>
                          <a:pt x="104" y="114"/>
                        </a:cubicBezTo>
                        <a:cubicBezTo>
                          <a:pt x="105" y="114"/>
                          <a:pt x="105" y="114"/>
                          <a:pt x="105" y="113"/>
                        </a:cubicBezTo>
                        <a:cubicBezTo>
                          <a:pt x="155" y="98"/>
                          <a:pt x="155" y="98"/>
                          <a:pt x="155" y="98"/>
                        </a:cubicBezTo>
                        <a:cubicBezTo>
                          <a:pt x="157" y="98"/>
                          <a:pt x="159" y="95"/>
                          <a:pt x="158" y="93"/>
                        </a:cubicBezTo>
                        <a:cubicBezTo>
                          <a:pt x="158" y="93"/>
                          <a:pt x="158" y="93"/>
                          <a:pt x="158" y="93"/>
                        </a:cubicBezTo>
                        <a:cubicBezTo>
                          <a:pt x="158" y="93"/>
                          <a:pt x="158" y="93"/>
                          <a:pt x="158" y="93"/>
                        </a:cubicBezTo>
                        <a:cubicBezTo>
                          <a:pt x="157" y="92"/>
                          <a:pt x="156" y="91"/>
                          <a:pt x="154" y="91"/>
                        </a:cubicBezTo>
                        <a:moveTo>
                          <a:pt x="254" y="60"/>
                        </a:moveTo>
                        <a:cubicBezTo>
                          <a:pt x="254" y="60"/>
                          <a:pt x="253" y="60"/>
                          <a:pt x="253" y="60"/>
                        </a:cubicBezTo>
                        <a:cubicBezTo>
                          <a:pt x="203" y="76"/>
                          <a:pt x="203" y="76"/>
                          <a:pt x="203" y="76"/>
                        </a:cubicBezTo>
                        <a:cubicBezTo>
                          <a:pt x="201" y="76"/>
                          <a:pt x="200" y="78"/>
                          <a:pt x="200" y="81"/>
                        </a:cubicBezTo>
                        <a:cubicBezTo>
                          <a:pt x="200" y="81"/>
                          <a:pt x="200" y="81"/>
                          <a:pt x="200" y="81"/>
                        </a:cubicBezTo>
                        <a:cubicBezTo>
                          <a:pt x="200" y="81"/>
                          <a:pt x="200" y="81"/>
                          <a:pt x="200" y="81"/>
                        </a:cubicBezTo>
                        <a:cubicBezTo>
                          <a:pt x="201" y="82"/>
                          <a:pt x="202" y="83"/>
                          <a:pt x="204" y="83"/>
                        </a:cubicBezTo>
                        <a:cubicBezTo>
                          <a:pt x="204" y="83"/>
                          <a:pt x="205" y="83"/>
                          <a:pt x="205" y="83"/>
                        </a:cubicBezTo>
                        <a:cubicBezTo>
                          <a:pt x="255" y="68"/>
                          <a:pt x="255" y="68"/>
                          <a:pt x="255" y="68"/>
                        </a:cubicBezTo>
                        <a:cubicBezTo>
                          <a:pt x="257" y="67"/>
                          <a:pt x="258" y="65"/>
                          <a:pt x="258" y="63"/>
                        </a:cubicBezTo>
                        <a:cubicBezTo>
                          <a:pt x="258" y="63"/>
                          <a:pt x="258" y="63"/>
                          <a:pt x="258" y="63"/>
                        </a:cubicBezTo>
                        <a:cubicBezTo>
                          <a:pt x="258" y="63"/>
                          <a:pt x="258" y="63"/>
                          <a:pt x="258" y="63"/>
                        </a:cubicBezTo>
                        <a:cubicBezTo>
                          <a:pt x="257" y="61"/>
                          <a:pt x="256" y="60"/>
                          <a:pt x="254" y="60"/>
                        </a:cubicBezTo>
                        <a:moveTo>
                          <a:pt x="354" y="30"/>
                        </a:moveTo>
                        <a:cubicBezTo>
                          <a:pt x="353" y="30"/>
                          <a:pt x="353" y="30"/>
                          <a:pt x="353" y="30"/>
                        </a:cubicBezTo>
                        <a:cubicBezTo>
                          <a:pt x="303" y="45"/>
                          <a:pt x="303" y="45"/>
                          <a:pt x="303" y="45"/>
                        </a:cubicBezTo>
                        <a:cubicBezTo>
                          <a:pt x="301" y="46"/>
                          <a:pt x="299" y="48"/>
                          <a:pt x="300" y="50"/>
                        </a:cubicBezTo>
                        <a:cubicBezTo>
                          <a:pt x="300" y="50"/>
                          <a:pt x="300" y="50"/>
                          <a:pt x="300" y="50"/>
                        </a:cubicBezTo>
                        <a:cubicBezTo>
                          <a:pt x="300" y="50"/>
                          <a:pt x="300" y="50"/>
                          <a:pt x="300" y="50"/>
                        </a:cubicBezTo>
                        <a:cubicBezTo>
                          <a:pt x="300" y="52"/>
                          <a:pt x="302" y="53"/>
                          <a:pt x="304" y="53"/>
                        </a:cubicBezTo>
                        <a:cubicBezTo>
                          <a:pt x="304" y="53"/>
                          <a:pt x="305" y="53"/>
                          <a:pt x="305" y="53"/>
                        </a:cubicBezTo>
                        <a:cubicBezTo>
                          <a:pt x="355" y="38"/>
                          <a:pt x="355" y="38"/>
                          <a:pt x="355" y="38"/>
                        </a:cubicBezTo>
                        <a:cubicBezTo>
                          <a:pt x="357" y="37"/>
                          <a:pt x="358" y="35"/>
                          <a:pt x="358" y="33"/>
                        </a:cubicBezTo>
                        <a:cubicBezTo>
                          <a:pt x="358" y="33"/>
                          <a:pt x="358" y="33"/>
                          <a:pt x="358" y="33"/>
                        </a:cubicBezTo>
                        <a:cubicBezTo>
                          <a:pt x="358" y="33"/>
                          <a:pt x="358" y="33"/>
                          <a:pt x="358" y="33"/>
                        </a:cubicBezTo>
                        <a:cubicBezTo>
                          <a:pt x="357" y="31"/>
                          <a:pt x="355" y="30"/>
                          <a:pt x="354" y="30"/>
                        </a:cubicBezTo>
                        <a:moveTo>
                          <a:pt x="453" y="0"/>
                        </a:moveTo>
                        <a:cubicBezTo>
                          <a:pt x="453" y="0"/>
                          <a:pt x="453" y="0"/>
                          <a:pt x="452" y="0"/>
                        </a:cubicBezTo>
                        <a:cubicBezTo>
                          <a:pt x="402" y="15"/>
                          <a:pt x="402" y="15"/>
                          <a:pt x="402" y="15"/>
                        </a:cubicBezTo>
                        <a:cubicBezTo>
                          <a:pt x="400" y="16"/>
                          <a:pt x="399" y="18"/>
                          <a:pt x="400" y="20"/>
                        </a:cubicBezTo>
                        <a:cubicBezTo>
                          <a:pt x="400" y="20"/>
                          <a:pt x="400" y="20"/>
                          <a:pt x="400" y="20"/>
                        </a:cubicBezTo>
                        <a:cubicBezTo>
                          <a:pt x="400" y="20"/>
                          <a:pt x="400" y="20"/>
                          <a:pt x="400" y="20"/>
                        </a:cubicBezTo>
                        <a:cubicBezTo>
                          <a:pt x="400" y="22"/>
                          <a:pt x="402" y="23"/>
                          <a:pt x="404" y="23"/>
                        </a:cubicBezTo>
                        <a:cubicBezTo>
                          <a:pt x="404" y="23"/>
                          <a:pt x="404" y="23"/>
                          <a:pt x="405" y="23"/>
                        </a:cubicBezTo>
                        <a:cubicBezTo>
                          <a:pt x="455" y="8"/>
                          <a:pt x="455" y="8"/>
                          <a:pt x="455" y="8"/>
                        </a:cubicBezTo>
                        <a:cubicBezTo>
                          <a:pt x="457" y="7"/>
                          <a:pt x="458" y="5"/>
                          <a:pt x="457" y="3"/>
                        </a:cubicBezTo>
                        <a:cubicBezTo>
                          <a:pt x="457" y="3"/>
                          <a:pt x="457" y="3"/>
                          <a:pt x="457" y="3"/>
                        </a:cubicBezTo>
                        <a:cubicBezTo>
                          <a:pt x="457" y="3"/>
                          <a:pt x="457" y="3"/>
                          <a:pt x="457" y="3"/>
                        </a:cubicBezTo>
                        <a:cubicBezTo>
                          <a:pt x="457" y="1"/>
                          <a:pt x="455" y="0"/>
                          <a:pt x="453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2" name="Freeform 296"/>
                  <p:cNvSpPr>
                    <a:spLocks/>
                  </p:cNvSpPr>
                  <p:nvPr/>
                </p:nvSpPr>
                <p:spPr bwMode="auto">
                  <a:xfrm>
                    <a:off x="7548768" y="3630555"/>
                    <a:ext cx="528214" cy="72407"/>
                  </a:xfrm>
                  <a:custGeom>
                    <a:avLst/>
                    <a:gdLst>
                      <a:gd name="T0" fmla="*/ 4 w 302"/>
                      <a:gd name="T1" fmla="*/ 0 h 41"/>
                      <a:gd name="T2" fmla="*/ 0 w 302"/>
                      <a:gd name="T3" fmla="*/ 3 h 41"/>
                      <a:gd name="T4" fmla="*/ 3 w 302"/>
                      <a:gd name="T5" fmla="*/ 8 h 41"/>
                      <a:gd name="T6" fmla="*/ 300 w 302"/>
                      <a:gd name="T7" fmla="*/ 41 h 41"/>
                      <a:gd name="T8" fmla="*/ 302 w 302"/>
                      <a:gd name="T9" fmla="*/ 34 h 41"/>
                      <a:gd name="T10" fmla="*/ 4 w 302"/>
                      <a:gd name="T11" fmla="*/ 0 h 41"/>
                      <a:gd name="T12" fmla="*/ 4 w 302"/>
                      <a:gd name="T13" fmla="*/ 0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02" h="41">
                        <a:moveTo>
                          <a:pt x="4" y="0"/>
                        </a:moveTo>
                        <a:cubicBezTo>
                          <a:pt x="2" y="0"/>
                          <a:pt x="0" y="1"/>
                          <a:pt x="0" y="3"/>
                        </a:cubicBezTo>
                        <a:cubicBezTo>
                          <a:pt x="0" y="6"/>
                          <a:pt x="1" y="8"/>
                          <a:pt x="3" y="8"/>
                        </a:cubicBezTo>
                        <a:cubicBezTo>
                          <a:pt x="300" y="41"/>
                          <a:pt x="300" y="41"/>
                          <a:pt x="300" y="41"/>
                        </a:cubicBezTo>
                        <a:cubicBezTo>
                          <a:pt x="301" y="39"/>
                          <a:pt x="301" y="36"/>
                          <a:pt x="302" y="34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3" name="Freeform 297"/>
                  <p:cNvSpPr>
                    <a:spLocks noEditPoints="1"/>
                  </p:cNvSpPr>
                  <p:nvPr/>
                </p:nvSpPr>
                <p:spPr bwMode="auto">
                  <a:xfrm>
                    <a:off x="8450886" y="3973597"/>
                    <a:ext cx="405953" cy="470051"/>
                  </a:xfrm>
                  <a:custGeom>
                    <a:avLst/>
                    <a:gdLst>
                      <a:gd name="T0" fmla="*/ 59 w 232"/>
                      <a:gd name="T1" fmla="*/ 62 h 269"/>
                      <a:gd name="T2" fmla="*/ 53 w 232"/>
                      <a:gd name="T3" fmla="*/ 68 h 269"/>
                      <a:gd name="T4" fmla="*/ 219 w 232"/>
                      <a:gd name="T5" fmla="*/ 266 h 269"/>
                      <a:gd name="T6" fmla="*/ 232 w 232"/>
                      <a:gd name="T7" fmla="*/ 269 h 269"/>
                      <a:gd name="T8" fmla="*/ 59 w 232"/>
                      <a:gd name="T9" fmla="*/ 62 h 269"/>
                      <a:gd name="T10" fmla="*/ 7 w 232"/>
                      <a:gd name="T11" fmla="*/ 0 h 269"/>
                      <a:gd name="T12" fmla="*/ 0 w 232"/>
                      <a:gd name="T13" fmla="*/ 4 h 269"/>
                      <a:gd name="T14" fmla="*/ 48 w 232"/>
                      <a:gd name="T15" fmla="*/ 61 h 269"/>
                      <a:gd name="T16" fmla="*/ 54 w 232"/>
                      <a:gd name="T17" fmla="*/ 56 h 269"/>
                      <a:gd name="T18" fmla="*/ 7 w 232"/>
                      <a:gd name="T19" fmla="*/ 0 h 2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32" h="269">
                        <a:moveTo>
                          <a:pt x="59" y="62"/>
                        </a:moveTo>
                        <a:cubicBezTo>
                          <a:pt x="53" y="68"/>
                          <a:pt x="53" y="68"/>
                          <a:pt x="53" y="68"/>
                        </a:cubicBezTo>
                        <a:cubicBezTo>
                          <a:pt x="219" y="266"/>
                          <a:pt x="219" y="266"/>
                          <a:pt x="219" y="266"/>
                        </a:cubicBezTo>
                        <a:cubicBezTo>
                          <a:pt x="232" y="269"/>
                          <a:pt x="232" y="269"/>
                          <a:pt x="232" y="269"/>
                        </a:cubicBezTo>
                        <a:cubicBezTo>
                          <a:pt x="59" y="62"/>
                          <a:pt x="59" y="62"/>
                          <a:pt x="59" y="62"/>
                        </a:cubicBezTo>
                        <a:moveTo>
                          <a:pt x="7" y="0"/>
                        </a:moveTo>
                        <a:cubicBezTo>
                          <a:pt x="5" y="2"/>
                          <a:pt x="3" y="3"/>
                          <a:pt x="0" y="4"/>
                        </a:cubicBezTo>
                        <a:cubicBezTo>
                          <a:pt x="48" y="61"/>
                          <a:pt x="48" y="61"/>
                          <a:pt x="48" y="61"/>
                        </a:cubicBezTo>
                        <a:cubicBezTo>
                          <a:pt x="54" y="56"/>
                          <a:pt x="54" y="56"/>
                          <a:pt x="54" y="56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4" name="Freeform 302"/>
                  <p:cNvSpPr>
                    <a:spLocks noEditPoints="1"/>
                  </p:cNvSpPr>
                  <p:nvPr/>
                </p:nvSpPr>
                <p:spPr bwMode="auto">
                  <a:xfrm>
                    <a:off x="7625923" y="1708807"/>
                    <a:ext cx="1195306" cy="445124"/>
                  </a:xfrm>
                  <a:custGeom>
                    <a:avLst/>
                    <a:gdLst>
                      <a:gd name="T0" fmla="*/ 630 w 684"/>
                      <a:gd name="T1" fmla="*/ 233 h 255"/>
                      <a:gd name="T2" fmla="*/ 678 w 684"/>
                      <a:gd name="T3" fmla="*/ 255 h 255"/>
                      <a:gd name="T4" fmla="*/ 683 w 684"/>
                      <a:gd name="T5" fmla="*/ 253 h 255"/>
                      <a:gd name="T6" fmla="*/ 636 w 684"/>
                      <a:gd name="T7" fmla="*/ 231 h 255"/>
                      <a:gd name="T8" fmla="*/ 540 w 684"/>
                      <a:gd name="T9" fmla="*/ 200 h 255"/>
                      <a:gd name="T10" fmla="*/ 543 w 684"/>
                      <a:gd name="T11" fmla="*/ 206 h 255"/>
                      <a:gd name="T12" fmla="*/ 593 w 684"/>
                      <a:gd name="T13" fmla="*/ 220 h 255"/>
                      <a:gd name="T14" fmla="*/ 590 w 684"/>
                      <a:gd name="T15" fmla="*/ 215 h 255"/>
                      <a:gd name="T16" fmla="*/ 454 w 684"/>
                      <a:gd name="T17" fmla="*/ 165 h 255"/>
                      <a:gd name="T18" fmla="*/ 450 w 684"/>
                      <a:gd name="T19" fmla="*/ 167 h 255"/>
                      <a:gd name="T20" fmla="*/ 499 w 684"/>
                      <a:gd name="T21" fmla="*/ 189 h 255"/>
                      <a:gd name="T22" fmla="*/ 503 w 684"/>
                      <a:gd name="T23" fmla="*/ 187 h 255"/>
                      <a:gd name="T24" fmla="*/ 454 w 684"/>
                      <a:gd name="T25" fmla="*/ 165 h 255"/>
                      <a:gd name="T26" fmla="*/ 360 w 684"/>
                      <a:gd name="T27" fmla="*/ 134 h 255"/>
                      <a:gd name="T28" fmla="*/ 407 w 684"/>
                      <a:gd name="T29" fmla="*/ 156 h 255"/>
                      <a:gd name="T30" fmla="*/ 413 w 684"/>
                      <a:gd name="T31" fmla="*/ 154 h 255"/>
                      <a:gd name="T32" fmla="*/ 365 w 684"/>
                      <a:gd name="T33" fmla="*/ 132 h 255"/>
                      <a:gd name="T34" fmla="*/ 270 w 684"/>
                      <a:gd name="T35" fmla="*/ 101 h 255"/>
                      <a:gd name="T36" fmla="*/ 272 w 684"/>
                      <a:gd name="T37" fmla="*/ 106 h 255"/>
                      <a:gd name="T38" fmla="*/ 322 w 684"/>
                      <a:gd name="T39" fmla="*/ 121 h 255"/>
                      <a:gd name="T40" fmla="*/ 320 w 684"/>
                      <a:gd name="T41" fmla="*/ 115 h 255"/>
                      <a:gd name="T42" fmla="*/ 183 w 684"/>
                      <a:gd name="T43" fmla="*/ 66 h 255"/>
                      <a:gd name="T44" fmla="*/ 180 w 684"/>
                      <a:gd name="T45" fmla="*/ 68 h 255"/>
                      <a:gd name="T46" fmla="*/ 229 w 684"/>
                      <a:gd name="T47" fmla="*/ 90 h 255"/>
                      <a:gd name="T48" fmla="*/ 232 w 684"/>
                      <a:gd name="T49" fmla="*/ 88 h 255"/>
                      <a:gd name="T50" fmla="*/ 183 w 684"/>
                      <a:gd name="T51" fmla="*/ 66 h 255"/>
                      <a:gd name="T52" fmla="*/ 90 w 684"/>
                      <a:gd name="T53" fmla="*/ 35 h 255"/>
                      <a:gd name="T54" fmla="*/ 137 w 684"/>
                      <a:gd name="T55" fmla="*/ 57 h 255"/>
                      <a:gd name="T56" fmla="*/ 142 w 684"/>
                      <a:gd name="T57" fmla="*/ 55 h 255"/>
                      <a:gd name="T58" fmla="*/ 95 w 684"/>
                      <a:gd name="T59" fmla="*/ 33 h 255"/>
                      <a:gd name="T60" fmla="*/ 0 w 684"/>
                      <a:gd name="T61" fmla="*/ 2 h 255"/>
                      <a:gd name="T62" fmla="*/ 1 w 684"/>
                      <a:gd name="T63" fmla="*/ 0 h 255"/>
                      <a:gd name="T64" fmla="*/ 1 w 684"/>
                      <a:gd name="T65" fmla="*/ 0 h 255"/>
                      <a:gd name="T66" fmla="*/ 1 w 684"/>
                      <a:gd name="T67" fmla="*/ 0 h 255"/>
                      <a:gd name="T68" fmla="*/ 1 w 684"/>
                      <a:gd name="T69" fmla="*/ 0 h 255"/>
                      <a:gd name="T70" fmla="*/ 1 w 684"/>
                      <a:gd name="T71" fmla="*/ 0 h 255"/>
                      <a:gd name="T72" fmla="*/ 1 w 684"/>
                      <a:gd name="T73" fmla="*/ 0 h 255"/>
                      <a:gd name="T74" fmla="*/ 7 w 684"/>
                      <a:gd name="T75" fmla="*/ 5 h 255"/>
                      <a:gd name="T76" fmla="*/ 48 w 684"/>
                      <a:gd name="T77" fmla="*/ 24 h 255"/>
                      <a:gd name="T78" fmla="*/ 52 w 684"/>
                      <a:gd name="T79" fmla="*/ 21 h 255"/>
                      <a:gd name="T80" fmla="*/ 4 w 684"/>
                      <a:gd name="T81" fmla="*/ 0 h 255"/>
                      <a:gd name="T82" fmla="*/ 3 w 684"/>
                      <a:gd name="T83" fmla="*/ 0 h 255"/>
                      <a:gd name="T84" fmla="*/ 4 w 684"/>
                      <a:gd name="T85" fmla="*/ 0 h 2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684" h="255">
                        <a:moveTo>
                          <a:pt x="634" y="231"/>
                        </a:moveTo>
                        <a:cubicBezTo>
                          <a:pt x="633" y="231"/>
                          <a:pt x="631" y="232"/>
                          <a:pt x="630" y="233"/>
                        </a:cubicBezTo>
                        <a:cubicBezTo>
                          <a:pt x="630" y="233"/>
                          <a:pt x="630" y="233"/>
                          <a:pt x="630" y="233"/>
                        </a:cubicBezTo>
                        <a:cubicBezTo>
                          <a:pt x="630" y="233"/>
                          <a:pt x="630" y="233"/>
                          <a:pt x="630" y="233"/>
                        </a:cubicBezTo>
                        <a:cubicBezTo>
                          <a:pt x="630" y="236"/>
                          <a:pt x="631" y="238"/>
                          <a:pt x="633" y="239"/>
                        </a:cubicBezTo>
                        <a:cubicBezTo>
                          <a:pt x="678" y="255"/>
                          <a:pt x="678" y="255"/>
                          <a:pt x="678" y="255"/>
                        </a:cubicBezTo>
                        <a:cubicBezTo>
                          <a:pt x="678" y="255"/>
                          <a:pt x="679" y="255"/>
                          <a:pt x="679" y="255"/>
                        </a:cubicBezTo>
                        <a:cubicBezTo>
                          <a:pt x="681" y="255"/>
                          <a:pt x="682" y="254"/>
                          <a:pt x="683" y="253"/>
                        </a:cubicBezTo>
                        <a:cubicBezTo>
                          <a:pt x="683" y="253"/>
                          <a:pt x="683" y="253"/>
                          <a:pt x="683" y="253"/>
                        </a:cubicBezTo>
                        <a:cubicBezTo>
                          <a:pt x="683" y="253"/>
                          <a:pt x="683" y="253"/>
                          <a:pt x="683" y="253"/>
                        </a:cubicBezTo>
                        <a:cubicBezTo>
                          <a:pt x="684" y="251"/>
                          <a:pt x="683" y="248"/>
                          <a:pt x="681" y="248"/>
                        </a:cubicBezTo>
                        <a:cubicBezTo>
                          <a:pt x="636" y="231"/>
                          <a:pt x="636" y="231"/>
                          <a:pt x="636" y="231"/>
                        </a:cubicBezTo>
                        <a:cubicBezTo>
                          <a:pt x="635" y="231"/>
                          <a:pt x="635" y="231"/>
                          <a:pt x="634" y="231"/>
                        </a:cubicBezTo>
                        <a:moveTo>
                          <a:pt x="544" y="198"/>
                        </a:moveTo>
                        <a:cubicBezTo>
                          <a:pt x="542" y="198"/>
                          <a:pt x="541" y="199"/>
                          <a:pt x="540" y="200"/>
                        </a:cubicBezTo>
                        <a:cubicBezTo>
                          <a:pt x="540" y="200"/>
                          <a:pt x="540" y="200"/>
                          <a:pt x="540" y="200"/>
                        </a:cubicBezTo>
                        <a:cubicBezTo>
                          <a:pt x="540" y="200"/>
                          <a:pt x="540" y="200"/>
                          <a:pt x="540" y="200"/>
                        </a:cubicBezTo>
                        <a:cubicBezTo>
                          <a:pt x="540" y="203"/>
                          <a:pt x="541" y="205"/>
                          <a:pt x="543" y="206"/>
                        </a:cubicBezTo>
                        <a:cubicBezTo>
                          <a:pt x="588" y="222"/>
                          <a:pt x="588" y="222"/>
                          <a:pt x="588" y="222"/>
                        </a:cubicBezTo>
                        <a:cubicBezTo>
                          <a:pt x="588" y="222"/>
                          <a:pt x="589" y="222"/>
                          <a:pt x="589" y="222"/>
                        </a:cubicBezTo>
                        <a:cubicBezTo>
                          <a:pt x="591" y="222"/>
                          <a:pt x="592" y="221"/>
                          <a:pt x="593" y="220"/>
                        </a:cubicBezTo>
                        <a:cubicBezTo>
                          <a:pt x="593" y="220"/>
                          <a:pt x="593" y="220"/>
                          <a:pt x="593" y="220"/>
                        </a:cubicBezTo>
                        <a:cubicBezTo>
                          <a:pt x="593" y="220"/>
                          <a:pt x="593" y="220"/>
                          <a:pt x="593" y="220"/>
                        </a:cubicBezTo>
                        <a:cubicBezTo>
                          <a:pt x="594" y="218"/>
                          <a:pt x="593" y="215"/>
                          <a:pt x="590" y="215"/>
                        </a:cubicBezTo>
                        <a:cubicBezTo>
                          <a:pt x="545" y="198"/>
                          <a:pt x="545" y="198"/>
                          <a:pt x="545" y="198"/>
                        </a:cubicBezTo>
                        <a:cubicBezTo>
                          <a:pt x="545" y="198"/>
                          <a:pt x="544" y="198"/>
                          <a:pt x="544" y="198"/>
                        </a:cubicBezTo>
                        <a:moveTo>
                          <a:pt x="454" y="165"/>
                        </a:moveTo>
                        <a:cubicBezTo>
                          <a:pt x="452" y="165"/>
                          <a:pt x="451" y="166"/>
                          <a:pt x="450" y="167"/>
                        </a:cubicBezTo>
                        <a:cubicBezTo>
                          <a:pt x="450" y="167"/>
                          <a:pt x="450" y="167"/>
                          <a:pt x="450" y="167"/>
                        </a:cubicBezTo>
                        <a:cubicBezTo>
                          <a:pt x="450" y="167"/>
                          <a:pt x="450" y="167"/>
                          <a:pt x="450" y="167"/>
                        </a:cubicBezTo>
                        <a:cubicBezTo>
                          <a:pt x="449" y="169"/>
                          <a:pt x="450" y="172"/>
                          <a:pt x="453" y="173"/>
                        </a:cubicBezTo>
                        <a:cubicBezTo>
                          <a:pt x="498" y="189"/>
                          <a:pt x="498" y="189"/>
                          <a:pt x="498" y="189"/>
                        </a:cubicBezTo>
                        <a:cubicBezTo>
                          <a:pt x="498" y="189"/>
                          <a:pt x="499" y="189"/>
                          <a:pt x="499" y="189"/>
                        </a:cubicBezTo>
                        <a:cubicBezTo>
                          <a:pt x="501" y="189"/>
                          <a:pt x="502" y="188"/>
                          <a:pt x="503" y="187"/>
                        </a:cubicBezTo>
                        <a:cubicBezTo>
                          <a:pt x="503" y="187"/>
                          <a:pt x="503" y="187"/>
                          <a:pt x="503" y="187"/>
                        </a:cubicBezTo>
                        <a:cubicBezTo>
                          <a:pt x="503" y="187"/>
                          <a:pt x="503" y="187"/>
                          <a:pt x="503" y="187"/>
                        </a:cubicBezTo>
                        <a:cubicBezTo>
                          <a:pt x="503" y="185"/>
                          <a:pt x="502" y="182"/>
                          <a:pt x="500" y="182"/>
                        </a:cubicBezTo>
                        <a:cubicBezTo>
                          <a:pt x="455" y="165"/>
                          <a:pt x="455" y="165"/>
                          <a:pt x="455" y="165"/>
                        </a:cubicBezTo>
                        <a:cubicBezTo>
                          <a:pt x="455" y="165"/>
                          <a:pt x="454" y="165"/>
                          <a:pt x="454" y="165"/>
                        </a:cubicBezTo>
                        <a:moveTo>
                          <a:pt x="364" y="132"/>
                        </a:moveTo>
                        <a:cubicBezTo>
                          <a:pt x="362" y="132"/>
                          <a:pt x="361" y="133"/>
                          <a:pt x="360" y="134"/>
                        </a:cubicBezTo>
                        <a:cubicBezTo>
                          <a:pt x="360" y="134"/>
                          <a:pt x="360" y="134"/>
                          <a:pt x="360" y="134"/>
                        </a:cubicBezTo>
                        <a:cubicBezTo>
                          <a:pt x="360" y="134"/>
                          <a:pt x="360" y="134"/>
                          <a:pt x="360" y="134"/>
                        </a:cubicBezTo>
                        <a:cubicBezTo>
                          <a:pt x="359" y="136"/>
                          <a:pt x="360" y="139"/>
                          <a:pt x="362" y="139"/>
                        </a:cubicBezTo>
                        <a:cubicBezTo>
                          <a:pt x="407" y="156"/>
                          <a:pt x="407" y="156"/>
                          <a:pt x="407" y="156"/>
                        </a:cubicBezTo>
                        <a:cubicBezTo>
                          <a:pt x="408" y="156"/>
                          <a:pt x="408" y="156"/>
                          <a:pt x="409" y="156"/>
                        </a:cubicBezTo>
                        <a:cubicBezTo>
                          <a:pt x="410" y="156"/>
                          <a:pt x="412" y="155"/>
                          <a:pt x="413" y="154"/>
                        </a:cubicBezTo>
                        <a:cubicBezTo>
                          <a:pt x="413" y="154"/>
                          <a:pt x="413" y="154"/>
                          <a:pt x="413" y="154"/>
                        </a:cubicBezTo>
                        <a:cubicBezTo>
                          <a:pt x="413" y="154"/>
                          <a:pt x="413" y="154"/>
                          <a:pt x="413" y="154"/>
                        </a:cubicBezTo>
                        <a:cubicBezTo>
                          <a:pt x="413" y="152"/>
                          <a:pt x="412" y="149"/>
                          <a:pt x="410" y="149"/>
                        </a:cubicBezTo>
                        <a:cubicBezTo>
                          <a:pt x="365" y="132"/>
                          <a:pt x="365" y="132"/>
                          <a:pt x="365" y="132"/>
                        </a:cubicBezTo>
                        <a:cubicBezTo>
                          <a:pt x="365" y="132"/>
                          <a:pt x="364" y="132"/>
                          <a:pt x="364" y="132"/>
                        </a:cubicBezTo>
                        <a:moveTo>
                          <a:pt x="274" y="99"/>
                        </a:moveTo>
                        <a:cubicBezTo>
                          <a:pt x="272" y="99"/>
                          <a:pt x="270" y="100"/>
                          <a:pt x="270" y="101"/>
                        </a:cubicBezTo>
                        <a:cubicBezTo>
                          <a:pt x="270" y="101"/>
                          <a:pt x="270" y="101"/>
                          <a:pt x="270" y="101"/>
                        </a:cubicBezTo>
                        <a:cubicBezTo>
                          <a:pt x="270" y="101"/>
                          <a:pt x="270" y="101"/>
                          <a:pt x="270" y="101"/>
                        </a:cubicBezTo>
                        <a:cubicBezTo>
                          <a:pt x="269" y="103"/>
                          <a:pt x="270" y="106"/>
                          <a:pt x="272" y="106"/>
                        </a:cubicBezTo>
                        <a:cubicBezTo>
                          <a:pt x="317" y="123"/>
                          <a:pt x="317" y="123"/>
                          <a:pt x="317" y="123"/>
                        </a:cubicBezTo>
                        <a:cubicBezTo>
                          <a:pt x="318" y="123"/>
                          <a:pt x="318" y="123"/>
                          <a:pt x="319" y="123"/>
                        </a:cubicBezTo>
                        <a:cubicBezTo>
                          <a:pt x="320" y="123"/>
                          <a:pt x="322" y="122"/>
                          <a:pt x="322" y="121"/>
                        </a:cubicBezTo>
                        <a:cubicBezTo>
                          <a:pt x="322" y="121"/>
                          <a:pt x="322" y="121"/>
                          <a:pt x="322" y="121"/>
                        </a:cubicBezTo>
                        <a:cubicBezTo>
                          <a:pt x="322" y="121"/>
                          <a:pt x="322" y="121"/>
                          <a:pt x="322" y="121"/>
                        </a:cubicBezTo>
                        <a:cubicBezTo>
                          <a:pt x="323" y="119"/>
                          <a:pt x="322" y="116"/>
                          <a:pt x="320" y="115"/>
                        </a:cubicBezTo>
                        <a:cubicBezTo>
                          <a:pt x="275" y="99"/>
                          <a:pt x="275" y="99"/>
                          <a:pt x="275" y="99"/>
                        </a:cubicBezTo>
                        <a:cubicBezTo>
                          <a:pt x="275" y="99"/>
                          <a:pt x="274" y="99"/>
                          <a:pt x="274" y="99"/>
                        </a:cubicBezTo>
                        <a:moveTo>
                          <a:pt x="183" y="66"/>
                        </a:moveTo>
                        <a:cubicBezTo>
                          <a:pt x="182" y="66"/>
                          <a:pt x="180" y="67"/>
                          <a:pt x="180" y="68"/>
                        </a:cubicBezTo>
                        <a:cubicBezTo>
                          <a:pt x="180" y="68"/>
                          <a:pt x="180" y="68"/>
                          <a:pt x="180" y="68"/>
                        </a:cubicBezTo>
                        <a:cubicBezTo>
                          <a:pt x="180" y="68"/>
                          <a:pt x="180" y="68"/>
                          <a:pt x="180" y="68"/>
                        </a:cubicBezTo>
                        <a:cubicBezTo>
                          <a:pt x="179" y="70"/>
                          <a:pt x="180" y="73"/>
                          <a:pt x="182" y="73"/>
                        </a:cubicBezTo>
                        <a:cubicBezTo>
                          <a:pt x="227" y="90"/>
                          <a:pt x="227" y="90"/>
                          <a:pt x="227" y="90"/>
                        </a:cubicBezTo>
                        <a:cubicBezTo>
                          <a:pt x="228" y="90"/>
                          <a:pt x="228" y="90"/>
                          <a:pt x="229" y="90"/>
                        </a:cubicBezTo>
                        <a:cubicBezTo>
                          <a:pt x="230" y="90"/>
                          <a:pt x="232" y="89"/>
                          <a:pt x="232" y="88"/>
                        </a:cubicBezTo>
                        <a:cubicBezTo>
                          <a:pt x="232" y="88"/>
                          <a:pt x="232" y="88"/>
                          <a:pt x="232" y="88"/>
                        </a:cubicBezTo>
                        <a:cubicBezTo>
                          <a:pt x="232" y="88"/>
                          <a:pt x="232" y="88"/>
                          <a:pt x="232" y="88"/>
                        </a:cubicBezTo>
                        <a:cubicBezTo>
                          <a:pt x="233" y="85"/>
                          <a:pt x="232" y="83"/>
                          <a:pt x="230" y="82"/>
                        </a:cubicBezTo>
                        <a:cubicBezTo>
                          <a:pt x="185" y="66"/>
                          <a:pt x="185" y="66"/>
                          <a:pt x="185" y="66"/>
                        </a:cubicBezTo>
                        <a:cubicBezTo>
                          <a:pt x="184" y="66"/>
                          <a:pt x="184" y="66"/>
                          <a:pt x="183" y="66"/>
                        </a:cubicBezTo>
                        <a:moveTo>
                          <a:pt x="93" y="33"/>
                        </a:moveTo>
                        <a:cubicBezTo>
                          <a:pt x="92" y="33"/>
                          <a:pt x="90" y="34"/>
                          <a:pt x="90" y="35"/>
                        </a:cubicBezTo>
                        <a:cubicBezTo>
                          <a:pt x="90" y="35"/>
                          <a:pt x="90" y="35"/>
                          <a:pt x="90" y="35"/>
                        </a:cubicBezTo>
                        <a:cubicBezTo>
                          <a:pt x="90" y="35"/>
                          <a:pt x="90" y="35"/>
                          <a:pt x="90" y="35"/>
                        </a:cubicBezTo>
                        <a:cubicBezTo>
                          <a:pt x="89" y="37"/>
                          <a:pt x="90" y="40"/>
                          <a:pt x="92" y="40"/>
                        </a:cubicBezTo>
                        <a:cubicBezTo>
                          <a:pt x="137" y="57"/>
                          <a:pt x="137" y="57"/>
                          <a:pt x="137" y="57"/>
                        </a:cubicBezTo>
                        <a:cubicBezTo>
                          <a:pt x="137" y="57"/>
                          <a:pt x="138" y="57"/>
                          <a:pt x="138" y="57"/>
                        </a:cubicBezTo>
                        <a:cubicBezTo>
                          <a:pt x="140" y="57"/>
                          <a:pt x="142" y="56"/>
                          <a:pt x="142" y="55"/>
                        </a:cubicBezTo>
                        <a:cubicBezTo>
                          <a:pt x="142" y="55"/>
                          <a:pt x="142" y="55"/>
                          <a:pt x="142" y="55"/>
                        </a:cubicBezTo>
                        <a:cubicBezTo>
                          <a:pt x="142" y="55"/>
                          <a:pt x="142" y="55"/>
                          <a:pt x="142" y="55"/>
                        </a:cubicBezTo>
                        <a:cubicBezTo>
                          <a:pt x="143" y="52"/>
                          <a:pt x="142" y="50"/>
                          <a:pt x="140" y="49"/>
                        </a:cubicBezTo>
                        <a:cubicBezTo>
                          <a:pt x="95" y="33"/>
                          <a:pt x="95" y="33"/>
                          <a:pt x="95" y="33"/>
                        </a:cubicBezTo>
                        <a:cubicBezTo>
                          <a:pt x="94" y="33"/>
                          <a:pt x="94" y="33"/>
                          <a:pt x="93" y="33"/>
                        </a:cubicBezTo>
                        <a:moveTo>
                          <a:pt x="1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1"/>
                          <a:pt x="0" y="1"/>
                          <a:pt x="1" y="0"/>
                        </a:cubicBezTo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moveTo>
                          <a:pt x="5" y="0"/>
                        </a:move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7" y="1"/>
                          <a:pt x="8" y="3"/>
                          <a:pt x="7" y="5"/>
                        </a:cubicBezTo>
                        <a:cubicBezTo>
                          <a:pt x="6" y="6"/>
                          <a:pt x="6" y="8"/>
                          <a:pt x="5" y="9"/>
                        </a:cubicBezTo>
                        <a:cubicBezTo>
                          <a:pt x="47" y="24"/>
                          <a:pt x="47" y="24"/>
                          <a:pt x="47" y="24"/>
                        </a:cubicBezTo>
                        <a:cubicBezTo>
                          <a:pt x="47" y="24"/>
                          <a:pt x="48" y="24"/>
                          <a:pt x="48" y="24"/>
                        </a:cubicBezTo>
                        <a:cubicBezTo>
                          <a:pt x="50" y="24"/>
                          <a:pt x="51" y="23"/>
                          <a:pt x="52" y="21"/>
                        </a:cubicBezTo>
                        <a:cubicBezTo>
                          <a:pt x="52" y="21"/>
                          <a:pt x="52" y="21"/>
                          <a:pt x="52" y="21"/>
                        </a:cubicBezTo>
                        <a:cubicBezTo>
                          <a:pt x="52" y="21"/>
                          <a:pt x="52" y="21"/>
                          <a:pt x="52" y="21"/>
                        </a:cubicBezTo>
                        <a:cubicBezTo>
                          <a:pt x="53" y="19"/>
                          <a:pt x="52" y="17"/>
                          <a:pt x="50" y="16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moveTo>
                          <a:pt x="4" y="0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moveTo>
                          <a:pt x="3" y="0"/>
                        </a:moveTo>
                        <a:cubicBezTo>
                          <a:pt x="3" y="0"/>
                          <a:pt x="2" y="0"/>
                          <a:pt x="1" y="0"/>
                        </a:cubicBezTo>
                        <a:cubicBezTo>
                          <a:pt x="2" y="0"/>
                          <a:pt x="3" y="0"/>
                          <a:pt x="3" y="0"/>
                        </a:cubicBezTo>
                        <a:cubicBezTo>
                          <a:pt x="3" y="0"/>
                          <a:pt x="4" y="0"/>
                          <a:pt x="4" y="0"/>
                        </a:cubicBezTo>
                        <a:cubicBezTo>
                          <a:pt x="4" y="0"/>
                          <a:pt x="3" y="0"/>
                          <a:pt x="3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5" name="Freeform 306"/>
                  <p:cNvSpPr>
                    <a:spLocks noEditPoints="1"/>
                  </p:cNvSpPr>
                  <p:nvPr/>
                </p:nvSpPr>
                <p:spPr bwMode="auto">
                  <a:xfrm>
                    <a:off x="7304247" y="1858369"/>
                    <a:ext cx="259952" cy="498539"/>
                  </a:xfrm>
                  <a:custGeom>
                    <a:avLst/>
                    <a:gdLst>
                      <a:gd name="T0" fmla="*/ 15 w 149"/>
                      <a:gd name="T1" fmla="*/ 257 h 285"/>
                      <a:gd name="T2" fmla="*/ 11 w 149"/>
                      <a:gd name="T3" fmla="*/ 259 h 285"/>
                      <a:gd name="T4" fmla="*/ 1 w 149"/>
                      <a:gd name="T5" fmla="*/ 279 h 285"/>
                      <a:gd name="T6" fmla="*/ 2 w 149"/>
                      <a:gd name="T7" fmla="*/ 284 h 285"/>
                      <a:gd name="T8" fmla="*/ 4 w 149"/>
                      <a:gd name="T9" fmla="*/ 285 h 285"/>
                      <a:gd name="T10" fmla="*/ 8 w 149"/>
                      <a:gd name="T11" fmla="*/ 283 h 285"/>
                      <a:gd name="T12" fmla="*/ 18 w 149"/>
                      <a:gd name="T13" fmla="*/ 263 h 285"/>
                      <a:gd name="T14" fmla="*/ 16 w 149"/>
                      <a:gd name="T15" fmla="*/ 257 h 285"/>
                      <a:gd name="T16" fmla="*/ 16 w 149"/>
                      <a:gd name="T17" fmla="*/ 257 h 285"/>
                      <a:gd name="T18" fmla="*/ 16 w 149"/>
                      <a:gd name="T19" fmla="*/ 257 h 285"/>
                      <a:gd name="T20" fmla="*/ 15 w 149"/>
                      <a:gd name="T21" fmla="*/ 257 h 285"/>
                      <a:gd name="T22" fmla="*/ 58 w 149"/>
                      <a:gd name="T23" fmla="*/ 171 h 285"/>
                      <a:gd name="T24" fmla="*/ 55 w 149"/>
                      <a:gd name="T25" fmla="*/ 174 h 285"/>
                      <a:gd name="T26" fmla="*/ 33 w 149"/>
                      <a:gd name="T27" fmla="*/ 216 h 285"/>
                      <a:gd name="T28" fmla="*/ 34 w 149"/>
                      <a:gd name="T29" fmla="*/ 221 h 285"/>
                      <a:gd name="T30" fmla="*/ 35 w 149"/>
                      <a:gd name="T31" fmla="*/ 222 h 285"/>
                      <a:gd name="T32" fmla="*/ 35 w 149"/>
                      <a:gd name="T33" fmla="*/ 222 h 285"/>
                      <a:gd name="T34" fmla="*/ 36 w 149"/>
                      <a:gd name="T35" fmla="*/ 222 h 285"/>
                      <a:gd name="T36" fmla="*/ 40 w 149"/>
                      <a:gd name="T37" fmla="*/ 220 h 285"/>
                      <a:gd name="T38" fmla="*/ 62 w 149"/>
                      <a:gd name="T39" fmla="*/ 177 h 285"/>
                      <a:gd name="T40" fmla="*/ 60 w 149"/>
                      <a:gd name="T41" fmla="*/ 172 h 285"/>
                      <a:gd name="T42" fmla="*/ 60 w 149"/>
                      <a:gd name="T43" fmla="*/ 172 h 285"/>
                      <a:gd name="T44" fmla="*/ 59 w 149"/>
                      <a:gd name="T45" fmla="*/ 171 h 285"/>
                      <a:gd name="T46" fmla="*/ 58 w 149"/>
                      <a:gd name="T47" fmla="*/ 171 h 285"/>
                      <a:gd name="T48" fmla="*/ 101 w 149"/>
                      <a:gd name="T49" fmla="*/ 85 h 285"/>
                      <a:gd name="T50" fmla="*/ 98 w 149"/>
                      <a:gd name="T51" fmla="*/ 88 h 285"/>
                      <a:gd name="T52" fmla="*/ 76 w 149"/>
                      <a:gd name="T53" fmla="*/ 131 h 285"/>
                      <a:gd name="T54" fmla="*/ 77 w 149"/>
                      <a:gd name="T55" fmla="*/ 136 h 285"/>
                      <a:gd name="T56" fmla="*/ 78 w 149"/>
                      <a:gd name="T57" fmla="*/ 136 h 285"/>
                      <a:gd name="T58" fmla="*/ 78 w 149"/>
                      <a:gd name="T59" fmla="*/ 136 h 285"/>
                      <a:gd name="T60" fmla="*/ 80 w 149"/>
                      <a:gd name="T61" fmla="*/ 136 h 285"/>
                      <a:gd name="T62" fmla="*/ 83 w 149"/>
                      <a:gd name="T63" fmla="*/ 134 h 285"/>
                      <a:gd name="T64" fmla="*/ 105 w 149"/>
                      <a:gd name="T65" fmla="*/ 91 h 285"/>
                      <a:gd name="T66" fmla="*/ 103 w 149"/>
                      <a:gd name="T67" fmla="*/ 86 h 285"/>
                      <a:gd name="T68" fmla="*/ 103 w 149"/>
                      <a:gd name="T69" fmla="*/ 86 h 285"/>
                      <a:gd name="T70" fmla="*/ 103 w 149"/>
                      <a:gd name="T71" fmla="*/ 86 h 285"/>
                      <a:gd name="T72" fmla="*/ 101 w 149"/>
                      <a:gd name="T73" fmla="*/ 85 h 285"/>
                      <a:gd name="T74" fmla="*/ 144 w 149"/>
                      <a:gd name="T75" fmla="*/ 0 h 285"/>
                      <a:gd name="T76" fmla="*/ 141 w 149"/>
                      <a:gd name="T77" fmla="*/ 2 h 285"/>
                      <a:gd name="T78" fmla="*/ 119 w 149"/>
                      <a:gd name="T79" fmla="*/ 45 h 285"/>
                      <a:gd name="T80" fmla="*/ 121 w 149"/>
                      <a:gd name="T81" fmla="*/ 50 h 285"/>
                      <a:gd name="T82" fmla="*/ 121 w 149"/>
                      <a:gd name="T83" fmla="*/ 50 h 285"/>
                      <a:gd name="T84" fmla="*/ 121 w 149"/>
                      <a:gd name="T85" fmla="*/ 50 h 285"/>
                      <a:gd name="T86" fmla="*/ 123 w 149"/>
                      <a:gd name="T87" fmla="*/ 51 h 285"/>
                      <a:gd name="T88" fmla="*/ 127 w 149"/>
                      <a:gd name="T89" fmla="*/ 48 h 285"/>
                      <a:gd name="T90" fmla="*/ 148 w 149"/>
                      <a:gd name="T91" fmla="*/ 5 h 285"/>
                      <a:gd name="T92" fmla="*/ 146 w 149"/>
                      <a:gd name="T93" fmla="*/ 0 h 285"/>
                      <a:gd name="T94" fmla="*/ 146 w 149"/>
                      <a:gd name="T95" fmla="*/ 0 h 285"/>
                      <a:gd name="T96" fmla="*/ 146 w 149"/>
                      <a:gd name="T97" fmla="*/ 0 h 285"/>
                      <a:gd name="T98" fmla="*/ 144 w 149"/>
                      <a:gd name="T99" fmla="*/ 0 h 2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49" h="285">
                        <a:moveTo>
                          <a:pt x="15" y="257"/>
                        </a:moveTo>
                        <a:cubicBezTo>
                          <a:pt x="13" y="257"/>
                          <a:pt x="12" y="258"/>
                          <a:pt x="11" y="259"/>
                        </a:cubicBezTo>
                        <a:cubicBezTo>
                          <a:pt x="7" y="266"/>
                          <a:pt x="4" y="273"/>
                          <a:pt x="1" y="279"/>
                        </a:cubicBezTo>
                        <a:cubicBezTo>
                          <a:pt x="0" y="281"/>
                          <a:pt x="0" y="283"/>
                          <a:pt x="2" y="284"/>
                        </a:cubicBezTo>
                        <a:cubicBezTo>
                          <a:pt x="3" y="285"/>
                          <a:pt x="4" y="285"/>
                          <a:pt x="4" y="285"/>
                        </a:cubicBezTo>
                        <a:cubicBezTo>
                          <a:pt x="6" y="285"/>
                          <a:pt x="7" y="284"/>
                          <a:pt x="8" y="283"/>
                        </a:cubicBezTo>
                        <a:cubicBezTo>
                          <a:pt x="11" y="276"/>
                          <a:pt x="14" y="270"/>
                          <a:pt x="18" y="263"/>
                        </a:cubicBezTo>
                        <a:cubicBezTo>
                          <a:pt x="19" y="261"/>
                          <a:pt x="18" y="258"/>
                          <a:pt x="16" y="257"/>
                        </a:cubicBezTo>
                        <a:cubicBezTo>
                          <a:pt x="16" y="257"/>
                          <a:pt x="16" y="257"/>
                          <a:pt x="16" y="257"/>
                        </a:cubicBezTo>
                        <a:cubicBezTo>
                          <a:pt x="16" y="257"/>
                          <a:pt x="16" y="257"/>
                          <a:pt x="16" y="257"/>
                        </a:cubicBezTo>
                        <a:cubicBezTo>
                          <a:pt x="16" y="257"/>
                          <a:pt x="15" y="257"/>
                          <a:pt x="15" y="257"/>
                        </a:cubicBezTo>
                        <a:moveTo>
                          <a:pt x="58" y="171"/>
                        </a:moveTo>
                        <a:cubicBezTo>
                          <a:pt x="57" y="171"/>
                          <a:pt x="55" y="172"/>
                          <a:pt x="55" y="174"/>
                        </a:cubicBezTo>
                        <a:cubicBezTo>
                          <a:pt x="47" y="188"/>
                          <a:pt x="40" y="203"/>
                          <a:pt x="33" y="216"/>
                        </a:cubicBezTo>
                        <a:cubicBezTo>
                          <a:pt x="32" y="218"/>
                          <a:pt x="33" y="220"/>
                          <a:pt x="34" y="221"/>
                        </a:cubicBezTo>
                        <a:cubicBezTo>
                          <a:pt x="34" y="222"/>
                          <a:pt x="34" y="222"/>
                          <a:pt x="35" y="222"/>
                        </a:cubicBezTo>
                        <a:cubicBezTo>
                          <a:pt x="35" y="222"/>
                          <a:pt x="35" y="222"/>
                          <a:pt x="35" y="222"/>
                        </a:cubicBezTo>
                        <a:cubicBezTo>
                          <a:pt x="35" y="222"/>
                          <a:pt x="36" y="222"/>
                          <a:pt x="36" y="222"/>
                        </a:cubicBezTo>
                        <a:cubicBezTo>
                          <a:pt x="38" y="222"/>
                          <a:pt x="39" y="221"/>
                          <a:pt x="40" y="220"/>
                        </a:cubicBezTo>
                        <a:cubicBezTo>
                          <a:pt x="47" y="206"/>
                          <a:pt x="54" y="192"/>
                          <a:pt x="62" y="177"/>
                        </a:cubicBezTo>
                        <a:cubicBezTo>
                          <a:pt x="63" y="175"/>
                          <a:pt x="62" y="173"/>
                          <a:pt x="60" y="172"/>
                        </a:cubicBezTo>
                        <a:cubicBezTo>
                          <a:pt x="60" y="172"/>
                          <a:pt x="60" y="172"/>
                          <a:pt x="60" y="172"/>
                        </a:cubicBezTo>
                        <a:cubicBezTo>
                          <a:pt x="60" y="172"/>
                          <a:pt x="60" y="172"/>
                          <a:pt x="59" y="171"/>
                        </a:cubicBezTo>
                        <a:cubicBezTo>
                          <a:pt x="59" y="171"/>
                          <a:pt x="59" y="171"/>
                          <a:pt x="58" y="171"/>
                        </a:cubicBezTo>
                        <a:moveTo>
                          <a:pt x="101" y="85"/>
                        </a:moveTo>
                        <a:cubicBezTo>
                          <a:pt x="100" y="85"/>
                          <a:pt x="99" y="86"/>
                          <a:pt x="98" y="88"/>
                        </a:cubicBezTo>
                        <a:cubicBezTo>
                          <a:pt x="91" y="102"/>
                          <a:pt x="83" y="116"/>
                          <a:pt x="76" y="131"/>
                        </a:cubicBezTo>
                        <a:cubicBezTo>
                          <a:pt x="75" y="132"/>
                          <a:pt x="76" y="134"/>
                          <a:pt x="77" y="136"/>
                        </a:cubicBezTo>
                        <a:cubicBezTo>
                          <a:pt x="78" y="136"/>
                          <a:pt x="78" y="136"/>
                          <a:pt x="78" y="136"/>
                        </a:cubicBezTo>
                        <a:cubicBezTo>
                          <a:pt x="78" y="136"/>
                          <a:pt x="78" y="136"/>
                          <a:pt x="78" y="136"/>
                        </a:cubicBezTo>
                        <a:cubicBezTo>
                          <a:pt x="79" y="136"/>
                          <a:pt x="79" y="136"/>
                          <a:pt x="80" y="136"/>
                        </a:cubicBezTo>
                        <a:cubicBezTo>
                          <a:pt x="81" y="136"/>
                          <a:pt x="83" y="136"/>
                          <a:pt x="83" y="134"/>
                        </a:cubicBezTo>
                        <a:cubicBezTo>
                          <a:pt x="91" y="120"/>
                          <a:pt x="98" y="106"/>
                          <a:pt x="105" y="91"/>
                        </a:cubicBezTo>
                        <a:cubicBezTo>
                          <a:pt x="106" y="89"/>
                          <a:pt x="105" y="87"/>
                          <a:pt x="103" y="86"/>
                        </a:cubicBezTo>
                        <a:cubicBezTo>
                          <a:pt x="103" y="86"/>
                          <a:pt x="103" y="86"/>
                          <a:pt x="103" y="86"/>
                        </a:cubicBezTo>
                        <a:cubicBezTo>
                          <a:pt x="103" y="86"/>
                          <a:pt x="103" y="86"/>
                          <a:pt x="103" y="86"/>
                        </a:cubicBezTo>
                        <a:cubicBezTo>
                          <a:pt x="102" y="86"/>
                          <a:pt x="102" y="85"/>
                          <a:pt x="101" y="85"/>
                        </a:cubicBezTo>
                        <a:moveTo>
                          <a:pt x="144" y="0"/>
                        </a:moveTo>
                        <a:cubicBezTo>
                          <a:pt x="143" y="0"/>
                          <a:pt x="142" y="0"/>
                          <a:pt x="141" y="2"/>
                        </a:cubicBezTo>
                        <a:cubicBezTo>
                          <a:pt x="134" y="16"/>
                          <a:pt x="127" y="30"/>
                          <a:pt x="119" y="45"/>
                        </a:cubicBezTo>
                        <a:cubicBezTo>
                          <a:pt x="118" y="47"/>
                          <a:pt x="119" y="49"/>
                          <a:pt x="121" y="50"/>
                        </a:cubicBezTo>
                        <a:cubicBezTo>
                          <a:pt x="121" y="50"/>
                          <a:pt x="121" y="50"/>
                          <a:pt x="121" y="50"/>
                        </a:cubicBezTo>
                        <a:cubicBezTo>
                          <a:pt x="121" y="50"/>
                          <a:pt x="121" y="50"/>
                          <a:pt x="121" y="50"/>
                        </a:cubicBezTo>
                        <a:cubicBezTo>
                          <a:pt x="122" y="50"/>
                          <a:pt x="122" y="51"/>
                          <a:pt x="123" y="51"/>
                        </a:cubicBezTo>
                        <a:cubicBezTo>
                          <a:pt x="124" y="51"/>
                          <a:pt x="126" y="50"/>
                          <a:pt x="127" y="48"/>
                        </a:cubicBezTo>
                        <a:cubicBezTo>
                          <a:pt x="134" y="34"/>
                          <a:pt x="141" y="19"/>
                          <a:pt x="148" y="5"/>
                        </a:cubicBezTo>
                        <a:cubicBezTo>
                          <a:pt x="149" y="3"/>
                          <a:pt x="148" y="1"/>
                          <a:pt x="146" y="0"/>
                        </a:cubicBezTo>
                        <a:cubicBezTo>
                          <a:pt x="146" y="0"/>
                          <a:pt x="146" y="0"/>
                          <a:pt x="146" y="0"/>
                        </a:cubicBezTo>
                        <a:cubicBezTo>
                          <a:pt x="146" y="0"/>
                          <a:pt x="146" y="0"/>
                          <a:pt x="146" y="0"/>
                        </a:cubicBezTo>
                        <a:cubicBezTo>
                          <a:pt x="145" y="0"/>
                          <a:pt x="145" y="0"/>
                          <a:pt x="14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6" name="Freeform 307"/>
                  <p:cNvSpPr>
                    <a:spLocks/>
                  </p:cNvSpPr>
                  <p:nvPr/>
                </p:nvSpPr>
                <p:spPr bwMode="auto">
                  <a:xfrm>
                    <a:off x="10321593" y="2912422"/>
                    <a:ext cx="170928" cy="639791"/>
                  </a:xfrm>
                  <a:custGeom>
                    <a:avLst/>
                    <a:gdLst>
                      <a:gd name="T0" fmla="*/ 82 w 98"/>
                      <a:gd name="T1" fmla="*/ 0 h 366"/>
                      <a:gd name="T2" fmla="*/ 0 w 98"/>
                      <a:gd name="T3" fmla="*/ 366 h 366"/>
                      <a:gd name="T4" fmla="*/ 16 w 98"/>
                      <a:gd name="T5" fmla="*/ 366 h 366"/>
                      <a:gd name="T6" fmla="*/ 98 w 98"/>
                      <a:gd name="T7" fmla="*/ 2 h 366"/>
                      <a:gd name="T8" fmla="*/ 82 w 98"/>
                      <a:gd name="T9" fmla="*/ 0 h 3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8" h="366">
                        <a:moveTo>
                          <a:pt x="82" y="0"/>
                        </a:moveTo>
                        <a:cubicBezTo>
                          <a:pt x="0" y="366"/>
                          <a:pt x="0" y="366"/>
                          <a:pt x="0" y="366"/>
                        </a:cubicBezTo>
                        <a:cubicBezTo>
                          <a:pt x="16" y="366"/>
                          <a:pt x="16" y="366"/>
                          <a:pt x="16" y="366"/>
                        </a:cubicBezTo>
                        <a:cubicBezTo>
                          <a:pt x="98" y="2"/>
                          <a:pt x="98" y="2"/>
                          <a:pt x="98" y="2"/>
                        </a:cubicBezTo>
                        <a:cubicBezTo>
                          <a:pt x="92" y="1"/>
                          <a:pt x="87" y="1"/>
                          <a:pt x="82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7" name="Freeform 304"/>
                  <p:cNvSpPr>
                    <a:spLocks noEditPoints="1"/>
                  </p:cNvSpPr>
                  <p:nvPr/>
                </p:nvSpPr>
                <p:spPr bwMode="auto">
                  <a:xfrm>
                    <a:off x="7585565" y="1708807"/>
                    <a:ext cx="48667" cy="89025"/>
                  </a:xfrm>
                  <a:custGeom>
                    <a:avLst/>
                    <a:gdLst>
                      <a:gd name="T0" fmla="*/ 23 w 28"/>
                      <a:gd name="T1" fmla="*/ 2 h 51"/>
                      <a:gd name="T2" fmla="*/ 1 w 28"/>
                      <a:gd name="T3" fmla="*/ 45 h 51"/>
                      <a:gd name="T4" fmla="*/ 3 w 28"/>
                      <a:gd name="T5" fmla="*/ 50 h 51"/>
                      <a:gd name="T6" fmla="*/ 3 w 28"/>
                      <a:gd name="T7" fmla="*/ 50 h 51"/>
                      <a:gd name="T8" fmla="*/ 3 w 28"/>
                      <a:gd name="T9" fmla="*/ 50 h 51"/>
                      <a:gd name="T10" fmla="*/ 5 w 28"/>
                      <a:gd name="T11" fmla="*/ 51 h 51"/>
                      <a:gd name="T12" fmla="*/ 8 w 28"/>
                      <a:gd name="T13" fmla="*/ 48 h 51"/>
                      <a:gd name="T14" fmla="*/ 28 w 28"/>
                      <a:gd name="T15" fmla="*/ 9 h 51"/>
                      <a:gd name="T16" fmla="*/ 25 w 28"/>
                      <a:gd name="T17" fmla="*/ 7 h 51"/>
                      <a:gd name="T18" fmla="*/ 22 w 28"/>
                      <a:gd name="T19" fmla="*/ 2 h 51"/>
                      <a:gd name="T20" fmla="*/ 23 w 28"/>
                      <a:gd name="T21" fmla="*/ 2 h 51"/>
                      <a:gd name="T22" fmla="*/ 24 w 28"/>
                      <a:gd name="T23" fmla="*/ 0 h 51"/>
                      <a:gd name="T24" fmla="*/ 24 w 28"/>
                      <a:gd name="T25" fmla="*/ 0 h 51"/>
                      <a:gd name="T26" fmla="*/ 24 w 28"/>
                      <a:gd name="T27" fmla="*/ 0 h 51"/>
                      <a:gd name="T28" fmla="*/ 24 w 28"/>
                      <a:gd name="T29" fmla="*/ 0 h 51"/>
                      <a:gd name="T30" fmla="*/ 24 w 28"/>
                      <a:gd name="T31" fmla="*/ 0 h 51"/>
                      <a:gd name="T32" fmla="*/ 24 w 28"/>
                      <a:gd name="T33" fmla="*/ 0 h 51"/>
                      <a:gd name="T34" fmla="*/ 24 w 28"/>
                      <a:gd name="T35" fmla="*/ 0 h 51"/>
                      <a:gd name="T36" fmla="*/ 24 w 28"/>
                      <a:gd name="T37" fmla="*/ 0 h 51"/>
                      <a:gd name="T38" fmla="*/ 24 w 28"/>
                      <a:gd name="T39" fmla="*/ 0 h 51"/>
                      <a:gd name="T40" fmla="*/ 24 w 28"/>
                      <a:gd name="T41" fmla="*/ 0 h 51"/>
                      <a:gd name="T42" fmla="*/ 24 w 28"/>
                      <a:gd name="T43" fmla="*/ 0 h 51"/>
                      <a:gd name="T44" fmla="*/ 24 w 28"/>
                      <a:gd name="T45" fmla="*/ 0 h 51"/>
                      <a:gd name="T46" fmla="*/ 24 w 28"/>
                      <a:gd name="T47" fmla="*/ 0 h 51"/>
                      <a:gd name="T48" fmla="*/ 24 w 28"/>
                      <a:gd name="T49" fmla="*/ 0 h 51"/>
                      <a:gd name="T50" fmla="*/ 24 w 28"/>
                      <a:gd name="T51" fmla="*/ 0 h 51"/>
                      <a:gd name="T52" fmla="*/ 24 w 28"/>
                      <a:gd name="T53" fmla="*/ 0 h 51"/>
                      <a:gd name="T54" fmla="*/ 24 w 28"/>
                      <a:gd name="T55" fmla="*/ 0 h 51"/>
                      <a:gd name="T56" fmla="*/ 24 w 28"/>
                      <a:gd name="T57" fmla="*/ 0 h 51"/>
                      <a:gd name="T58" fmla="*/ 27 w 28"/>
                      <a:gd name="T59" fmla="*/ 0 h 51"/>
                      <a:gd name="T60" fmla="*/ 28 w 28"/>
                      <a:gd name="T61" fmla="*/ 0 h 51"/>
                      <a:gd name="T62" fmla="*/ 28 w 28"/>
                      <a:gd name="T63" fmla="*/ 0 h 51"/>
                      <a:gd name="T64" fmla="*/ 27 w 28"/>
                      <a:gd name="T65" fmla="*/ 0 h 51"/>
                      <a:gd name="T66" fmla="*/ 27 w 28"/>
                      <a:gd name="T67" fmla="*/ 0 h 51"/>
                      <a:gd name="T68" fmla="*/ 27 w 28"/>
                      <a:gd name="T69" fmla="*/ 0 h 51"/>
                      <a:gd name="T70" fmla="*/ 27 w 28"/>
                      <a:gd name="T71" fmla="*/ 0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28" h="51">
                        <a:moveTo>
                          <a:pt x="23" y="2"/>
                        </a:moveTo>
                        <a:cubicBezTo>
                          <a:pt x="16" y="15"/>
                          <a:pt x="9" y="30"/>
                          <a:pt x="1" y="45"/>
                        </a:cubicBezTo>
                        <a:cubicBezTo>
                          <a:pt x="0" y="47"/>
                          <a:pt x="1" y="49"/>
                          <a:pt x="3" y="50"/>
                        </a:cubicBezTo>
                        <a:cubicBezTo>
                          <a:pt x="3" y="50"/>
                          <a:pt x="3" y="50"/>
                          <a:pt x="3" y="50"/>
                        </a:cubicBezTo>
                        <a:cubicBezTo>
                          <a:pt x="3" y="50"/>
                          <a:pt x="3" y="50"/>
                          <a:pt x="3" y="50"/>
                        </a:cubicBezTo>
                        <a:cubicBezTo>
                          <a:pt x="4" y="50"/>
                          <a:pt x="4" y="51"/>
                          <a:pt x="5" y="51"/>
                        </a:cubicBezTo>
                        <a:cubicBezTo>
                          <a:pt x="6" y="51"/>
                          <a:pt x="8" y="50"/>
                          <a:pt x="8" y="48"/>
                        </a:cubicBezTo>
                        <a:cubicBezTo>
                          <a:pt x="15" y="34"/>
                          <a:pt x="22" y="21"/>
                          <a:pt x="28" y="9"/>
                        </a:cubicBezTo>
                        <a:cubicBezTo>
                          <a:pt x="25" y="7"/>
                          <a:pt x="25" y="7"/>
                          <a:pt x="25" y="7"/>
                        </a:cubicBezTo>
                        <a:cubicBezTo>
                          <a:pt x="23" y="7"/>
                          <a:pt x="22" y="4"/>
                          <a:pt x="22" y="2"/>
                        </a:cubicBezTo>
                        <a:cubicBezTo>
                          <a:pt x="23" y="2"/>
                          <a:pt x="23" y="2"/>
                          <a:pt x="23" y="2"/>
                        </a:cubicBezTo>
                        <a:moveTo>
                          <a:pt x="24" y="0"/>
                        </a:move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moveTo>
                          <a:pt x="24" y="0"/>
                        </a:move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moveTo>
                          <a:pt x="24" y="0"/>
                        </a:move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moveTo>
                          <a:pt x="24" y="0"/>
                        </a:move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moveTo>
                          <a:pt x="24" y="0"/>
                        </a:move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moveTo>
                          <a:pt x="24" y="0"/>
                        </a:move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moveTo>
                          <a:pt x="27" y="0"/>
                        </a:moveTo>
                        <a:cubicBezTo>
                          <a:pt x="27" y="0"/>
                          <a:pt x="27" y="0"/>
                          <a:pt x="28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  <a:moveTo>
                          <a:pt x="27" y="0"/>
                        </a:moveTo>
                        <a:cubicBezTo>
                          <a:pt x="27" y="0"/>
                          <a:pt x="27" y="0"/>
                          <a:pt x="27" y="0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8" name="Freeform 305"/>
                  <p:cNvSpPr>
                    <a:spLocks/>
                  </p:cNvSpPr>
                  <p:nvPr/>
                </p:nvSpPr>
                <p:spPr bwMode="auto">
                  <a:xfrm>
                    <a:off x="7623549" y="1708807"/>
                    <a:ext cx="16618" cy="15431"/>
                  </a:xfrm>
                  <a:custGeom>
                    <a:avLst/>
                    <a:gdLst>
                      <a:gd name="T0" fmla="*/ 4 w 9"/>
                      <a:gd name="T1" fmla="*/ 0 h 9"/>
                      <a:gd name="T2" fmla="*/ 2 w 9"/>
                      <a:gd name="T3" fmla="*/ 0 h 9"/>
                      <a:gd name="T4" fmla="*/ 2 w 9"/>
                      <a:gd name="T5" fmla="*/ 0 h 9"/>
                      <a:gd name="T6" fmla="*/ 2 w 9"/>
                      <a:gd name="T7" fmla="*/ 0 h 9"/>
                      <a:gd name="T8" fmla="*/ 2 w 9"/>
                      <a:gd name="T9" fmla="*/ 0 h 9"/>
                      <a:gd name="T10" fmla="*/ 2 w 9"/>
                      <a:gd name="T11" fmla="*/ 0 h 9"/>
                      <a:gd name="T12" fmla="*/ 2 w 9"/>
                      <a:gd name="T13" fmla="*/ 0 h 9"/>
                      <a:gd name="T14" fmla="*/ 2 w 9"/>
                      <a:gd name="T15" fmla="*/ 0 h 9"/>
                      <a:gd name="T16" fmla="*/ 2 w 9"/>
                      <a:gd name="T17" fmla="*/ 0 h 9"/>
                      <a:gd name="T18" fmla="*/ 2 w 9"/>
                      <a:gd name="T19" fmla="*/ 0 h 9"/>
                      <a:gd name="T20" fmla="*/ 2 w 9"/>
                      <a:gd name="T21" fmla="*/ 0 h 9"/>
                      <a:gd name="T22" fmla="*/ 2 w 9"/>
                      <a:gd name="T23" fmla="*/ 0 h 9"/>
                      <a:gd name="T24" fmla="*/ 2 w 9"/>
                      <a:gd name="T25" fmla="*/ 0 h 9"/>
                      <a:gd name="T26" fmla="*/ 1 w 9"/>
                      <a:gd name="T27" fmla="*/ 2 h 9"/>
                      <a:gd name="T28" fmla="*/ 1 w 9"/>
                      <a:gd name="T29" fmla="*/ 2 h 9"/>
                      <a:gd name="T30" fmla="*/ 1 w 9"/>
                      <a:gd name="T31" fmla="*/ 2 h 9"/>
                      <a:gd name="T32" fmla="*/ 0 w 9"/>
                      <a:gd name="T33" fmla="*/ 2 h 9"/>
                      <a:gd name="T34" fmla="*/ 3 w 9"/>
                      <a:gd name="T35" fmla="*/ 7 h 9"/>
                      <a:gd name="T36" fmla="*/ 6 w 9"/>
                      <a:gd name="T37" fmla="*/ 9 h 9"/>
                      <a:gd name="T38" fmla="*/ 8 w 9"/>
                      <a:gd name="T39" fmla="*/ 5 h 9"/>
                      <a:gd name="T40" fmla="*/ 6 w 9"/>
                      <a:gd name="T41" fmla="*/ 0 h 9"/>
                      <a:gd name="T42" fmla="*/ 6 w 9"/>
                      <a:gd name="T43" fmla="*/ 0 h 9"/>
                      <a:gd name="T44" fmla="*/ 6 w 9"/>
                      <a:gd name="T45" fmla="*/ 0 h 9"/>
                      <a:gd name="T46" fmla="*/ 5 w 9"/>
                      <a:gd name="T47" fmla="*/ 0 h 9"/>
                      <a:gd name="T48" fmla="*/ 5 w 9"/>
                      <a:gd name="T49" fmla="*/ 0 h 9"/>
                      <a:gd name="T50" fmla="*/ 5 w 9"/>
                      <a:gd name="T51" fmla="*/ 0 h 9"/>
                      <a:gd name="T52" fmla="*/ 4 w 9"/>
                      <a:gd name="T53" fmla="*/ 0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9" h="9">
                        <a:moveTo>
                          <a:pt x="4" y="0"/>
                        </a:moveTo>
                        <a:cubicBezTo>
                          <a:pt x="4" y="0"/>
                          <a:pt x="3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1"/>
                          <a:pt x="1" y="1"/>
                          <a:pt x="1" y="2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1" y="2"/>
                          <a:pt x="1" y="2"/>
                          <a:pt x="0" y="2"/>
                        </a:cubicBezTo>
                        <a:cubicBezTo>
                          <a:pt x="0" y="4"/>
                          <a:pt x="1" y="7"/>
                          <a:pt x="3" y="7"/>
                        </a:cubicBezTo>
                        <a:cubicBezTo>
                          <a:pt x="6" y="9"/>
                          <a:pt x="6" y="9"/>
                          <a:pt x="6" y="9"/>
                        </a:cubicBezTo>
                        <a:cubicBezTo>
                          <a:pt x="7" y="8"/>
                          <a:pt x="7" y="6"/>
                          <a:pt x="8" y="5"/>
                        </a:cubicBezTo>
                        <a:cubicBezTo>
                          <a:pt x="9" y="3"/>
                          <a:pt x="8" y="1"/>
                          <a:pt x="6" y="0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5" y="0"/>
                          <a:pt x="4" y="0"/>
                          <a:pt x="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Lato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521" name="Oval 371"/>
                <p:cNvSpPr>
                  <a:spLocks noChangeArrowheads="1"/>
                </p:cNvSpPr>
                <p:nvPr/>
              </p:nvSpPr>
              <p:spPr bwMode="auto">
                <a:xfrm>
                  <a:off x="7748184" y="5959443"/>
                  <a:ext cx="217220" cy="217220"/>
                </a:xfrm>
                <a:prstGeom prst="ellipse">
                  <a:avLst/>
                </a:prstGeom>
                <a:solidFill>
                  <a:srgbClr val="FCB61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22" name="Oval 372"/>
                <p:cNvSpPr>
                  <a:spLocks noChangeArrowheads="1"/>
                </p:cNvSpPr>
                <p:nvPr/>
              </p:nvSpPr>
              <p:spPr bwMode="auto">
                <a:xfrm>
                  <a:off x="10753660" y="1701685"/>
                  <a:ext cx="216033" cy="216033"/>
                </a:xfrm>
                <a:prstGeom prst="ellipse">
                  <a:avLst/>
                </a:prstGeom>
                <a:solidFill>
                  <a:srgbClr val="BB2225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23" name="Oval 373"/>
                <p:cNvSpPr>
                  <a:spLocks noChangeArrowheads="1"/>
                </p:cNvSpPr>
                <p:nvPr/>
              </p:nvSpPr>
              <p:spPr bwMode="auto">
                <a:xfrm>
                  <a:off x="11012426" y="3270895"/>
                  <a:ext cx="218407" cy="218407"/>
                </a:xfrm>
                <a:prstGeom prst="ellipse">
                  <a:avLst/>
                </a:prstGeom>
                <a:solidFill>
                  <a:srgbClr val="7FBB4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24" name="Oval 374"/>
                <p:cNvSpPr>
                  <a:spLocks noChangeArrowheads="1"/>
                </p:cNvSpPr>
                <p:nvPr/>
              </p:nvSpPr>
              <p:spPr bwMode="auto">
                <a:xfrm>
                  <a:off x="7500101" y="3589010"/>
                  <a:ext cx="125822" cy="125822"/>
                </a:xfrm>
                <a:prstGeom prst="ellipse">
                  <a:avLst/>
                </a:prstGeom>
                <a:solidFill>
                  <a:srgbClr val="FCB61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25" name="Oval 375"/>
                <p:cNvSpPr>
                  <a:spLocks noChangeArrowheads="1"/>
                </p:cNvSpPr>
                <p:nvPr/>
              </p:nvSpPr>
              <p:spPr bwMode="auto">
                <a:xfrm>
                  <a:off x="11012426" y="4657308"/>
                  <a:ext cx="218407" cy="217220"/>
                </a:xfrm>
                <a:prstGeom prst="ellipse">
                  <a:avLst/>
                </a:prstGeom>
                <a:solidFill>
                  <a:srgbClr val="7FBB4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26" name="Oval 376"/>
                <p:cNvSpPr>
                  <a:spLocks noChangeArrowheads="1"/>
                </p:cNvSpPr>
                <p:nvPr/>
              </p:nvSpPr>
              <p:spPr bwMode="auto">
                <a:xfrm>
                  <a:off x="9660436" y="5079878"/>
                  <a:ext cx="129383" cy="129383"/>
                </a:xfrm>
                <a:prstGeom prst="ellipse">
                  <a:avLst/>
                </a:prstGeom>
                <a:solidFill>
                  <a:srgbClr val="FCB61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27" name="Oval 377"/>
                <p:cNvSpPr>
                  <a:spLocks noChangeArrowheads="1"/>
                </p:cNvSpPr>
                <p:nvPr/>
              </p:nvSpPr>
              <p:spPr bwMode="auto">
                <a:xfrm>
                  <a:off x="6800960" y="5612840"/>
                  <a:ext cx="143627" cy="143627"/>
                </a:xfrm>
                <a:prstGeom prst="ellipse">
                  <a:avLst/>
                </a:prstGeom>
                <a:solidFill>
                  <a:srgbClr val="EC562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28" name="Oval 378"/>
                <p:cNvSpPr>
                  <a:spLocks noChangeArrowheads="1"/>
                </p:cNvSpPr>
                <p:nvPr/>
              </p:nvSpPr>
              <p:spPr bwMode="auto">
                <a:xfrm>
                  <a:off x="9464581" y="3835906"/>
                  <a:ext cx="143627" cy="143627"/>
                </a:xfrm>
                <a:prstGeom prst="ellipse">
                  <a:avLst/>
                </a:prstGeom>
                <a:solidFill>
                  <a:srgbClr val="7FBB4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29" name="Oval 380"/>
                <p:cNvSpPr>
                  <a:spLocks noChangeArrowheads="1"/>
                </p:cNvSpPr>
                <p:nvPr/>
              </p:nvSpPr>
              <p:spPr bwMode="auto">
                <a:xfrm>
                  <a:off x="6554065" y="4036508"/>
                  <a:ext cx="217220" cy="217220"/>
                </a:xfrm>
                <a:prstGeom prst="ellipse">
                  <a:avLst/>
                </a:prstGeom>
                <a:solidFill>
                  <a:srgbClr val="30A7D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30" name="Oval 382"/>
                <p:cNvSpPr>
                  <a:spLocks noChangeArrowheads="1"/>
                </p:cNvSpPr>
                <p:nvPr/>
              </p:nvSpPr>
              <p:spPr bwMode="auto">
                <a:xfrm>
                  <a:off x="6816391" y="2152744"/>
                  <a:ext cx="217220" cy="216033"/>
                </a:xfrm>
                <a:prstGeom prst="ellipse">
                  <a:avLst/>
                </a:prstGeom>
                <a:solidFill>
                  <a:srgbClr val="7A66A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531" name="Oval 379"/>
                <p:cNvSpPr>
                  <a:spLocks noChangeArrowheads="1"/>
                </p:cNvSpPr>
                <p:nvPr/>
              </p:nvSpPr>
              <p:spPr bwMode="auto">
                <a:xfrm>
                  <a:off x="7570134" y="1654205"/>
                  <a:ext cx="122261" cy="122261"/>
                </a:xfrm>
                <a:prstGeom prst="ellipse">
                  <a:avLst/>
                </a:prstGeom>
                <a:solidFill>
                  <a:srgbClr val="30A7D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19" name="Oval 381"/>
              <p:cNvSpPr>
                <a:spLocks noChangeArrowheads="1"/>
              </p:cNvSpPr>
              <p:nvPr/>
            </p:nvSpPr>
            <p:spPr bwMode="auto">
              <a:xfrm>
                <a:off x="11012426" y="6189721"/>
                <a:ext cx="130570" cy="131757"/>
              </a:xfrm>
              <a:prstGeom prst="ellipse">
                <a:avLst/>
              </a:prstGeom>
              <a:solidFill>
                <a:srgbClr val="7A66AD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sp>
          <p:nvSpPr>
            <p:cNvPr id="225" name="Oval 390"/>
            <p:cNvSpPr>
              <a:spLocks noChangeArrowheads="1"/>
            </p:cNvSpPr>
            <p:nvPr/>
          </p:nvSpPr>
          <p:spPr bwMode="auto">
            <a:xfrm>
              <a:off x="5428436" y="3778994"/>
              <a:ext cx="436541" cy="436541"/>
            </a:xfrm>
            <a:prstGeom prst="ellipse">
              <a:avLst/>
            </a:prstGeom>
            <a:solidFill>
              <a:srgbClr val="FCB616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26" name="Freeform 225"/>
            <p:cNvSpPr>
              <a:spLocks/>
            </p:cNvSpPr>
            <p:nvPr/>
          </p:nvSpPr>
          <p:spPr bwMode="auto">
            <a:xfrm>
              <a:off x="5542555" y="3876510"/>
              <a:ext cx="228086" cy="228809"/>
            </a:xfrm>
            <a:custGeom>
              <a:avLst/>
              <a:gdLst>
                <a:gd name="connsiteX0" fmla="*/ 39967 w 275984"/>
                <a:gd name="connsiteY0" fmla="*/ 197724 h 276859"/>
                <a:gd name="connsiteX1" fmla="*/ 68075 w 275984"/>
                <a:gd name="connsiteY1" fmla="*/ 208334 h 276859"/>
                <a:gd name="connsiteX2" fmla="*/ 68075 w 275984"/>
                <a:gd name="connsiteY2" fmla="*/ 264923 h 276859"/>
                <a:gd name="connsiteX3" fmla="*/ 11859 w 275984"/>
                <a:gd name="connsiteY3" fmla="*/ 264923 h 276859"/>
                <a:gd name="connsiteX4" fmla="*/ 11859 w 275984"/>
                <a:gd name="connsiteY4" fmla="*/ 208334 h 276859"/>
                <a:gd name="connsiteX5" fmla="*/ 39967 w 275984"/>
                <a:gd name="connsiteY5" fmla="*/ 197724 h 276859"/>
                <a:gd name="connsiteX6" fmla="*/ 3170 w 275984"/>
                <a:gd name="connsiteY6" fmla="*/ 96236 h 276859"/>
                <a:gd name="connsiteX7" fmla="*/ 129690 w 275984"/>
                <a:gd name="connsiteY7" fmla="*/ 147196 h 276859"/>
                <a:gd name="connsiteX8" fmla="*/ 180650 w 275984"/>
                <a:gd name="connsiteY8" fmla="*/ 273716 h 276859"/>
                <a:gd name="connsiteX9" fmla="*/ 136719 w 275984"/>
                <a:gd name="connsiteY9" fmla="*/ 273716 h 276859"/>
                <a:gd name="connsiteX10" fmla="*/ 98060 w 275984"/>
                <a:gd name="connsiteY10" fmla="*/ 178826 h 276859"/>
                <a:gd name="connsiteX11" fmla="*/ 3170 w 275984"/>
                <a:gd name="connsiteY11" fmla="*/ 141924 h 276859"/>
                <a:gd name="connsiteX12" fmla="*/ 3170 w 275984"/>
                <a:gd name="connsiteY12" fmla="*/ 96236 h 276859"/>
                <a:gd name="connsiteX13" fmla="*/ 9105 w 275984"/>
                <a:gd name="connsiteY13" fmla="*/ 82 h 276859"/>
                <a:gd name="connsiteX14" fmla="*/ 199234 w 275984"/>
                <a:gd name="connsiteY14" fmla="*/ 77067 h 276859"/>
                <a:gd name="connsiteX15" fmla="*/ 275984 w 275984"/>
                <a:gd name="connsiteY15" fmla="*/ 267780 h 276859"/>
                <a:gd name="connsiteX16" fmla="*/ 263528 w 275984"/>
                <a:gd name="connsiteY16" fmla="*/ 267780 h 276859"/>
                <a:gd name="connsiteX17" fmla="*/ 220166 w 275984"/>
                <a:gd name="connsiteY17" fmla="*/ 267780 h 276859"/>
                <a:gd name="connsiteX18" fmla="*/ 159115 w 275984"/>
                <a:gd name="connsiteY18" fmla="*/ 117309 h 276859"/>
                <a:gd name="connsiteX19" fmla="*/ 9105 w 275984"/>
                <a:gd name="connsiteY19" fmla="*/ 56071 h 276859"/>
                <a:gd name="connsiteX20" fmla="*/ 9105 w 275984"/>
                <a:gd name="connsiteY20" fmla="*/ 82 h 27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5984" h="276859">
                  <a:moveTo>
                    <a:pt x="39967" y="197724"/>
                  </a:moveTo>
                  <a:cubicBezTo>
                    <a:pt x="50069" y="197724"/>
                    <a:pt x="60170" y="201261"/>
                    <a:pt x="68075" y="208334"/>
                  </a:cubicBezTo>
                  <a:cubicBezTo>
                    <a:pt x="83886" y="224250"/>
                    <a:pt x="83886" y="249007"/>
                    <a:pt x="68075" y="264923"/>
                  </a:cubicBezTo>
                  <a:cubicBezTo>
                    <a:pt x="52265" y="280838"/>
                    <a:pt x="27670" y="280838"/>
                    <a:pt x="11859" y="264923"/>
                  </a:cubicBezTo>
                  <a:cubicBezTo>
                    <a:pt x="-3952" y="249007"/>
                    <a:pt x="-3952" y="224250"/>
                    <a:pt x="11859" y="208334"/>
                  </a:cubicBezTo>
                  <a:cubicBezTo>
                    <a:pt x="19765" y="201261"/>
                    <a:pt x="29866" y="197724"/>
                    <a:pt x="39967" y="197724"/>
                  </a:cubicBezTo>
                  <a:close/>
                  <a:moveTo>
                    <a:pt x="3170" y="96236"/>
                  </a:moveTo>
                  <a:cubicBezTo>
                    <a:pt x="48858" y="94479"/>
                    <a:pt x="96303" y="112051"/>
                    <a:pt x="129690" y="147196"/>
                  </a:cubicBezTo>
                  <a:cubicBezTo>
                    <a:pt x="164835" y="182340"/>
                    <a:pt x="182407" y="228028"/>
                    <a:pt x="180650" y="273716"/>
                  </a:cubicBezTo>
                  <a:cubicBezTo>
                    <a:pt x="180650" y="273716"/>
                    <a:pt x="180650" y="273716"/>
                    <a:pt x="136719" y="273716"/>
                  </a:cubicBezTo>
                  <a:cubicBezTo>
                    <a:pt x="136719" y="238572"/>
                    <a:pt x="124419" y="205184"/>
                    <a:pt x="98060" y="178826"/>
                  </a:cubicBezTo>
                  <a:cubicBezTo>
                    <a:pt x="71702" y="152467"/>
                    <a:pt x="38315" y="140167"/>
                    <a:pt x="3170" y="141924"/>
                  </a:cubicBezTo>
                  <a:cubicBezTo>
                    <a:pt x="3170" y="141924"/>
                    <a:pt x="3170" y="141924"/>
                    <a:pt x="3170" y="96236"/>
                  </a:cubicBezTo>
                  <a:close/>
                  <a:moveTo>
                    <a:pt x="9105" y="82"/>
                  </a:moveTo>
                  <a:cubicBezTo>
                    <a:pt x="77133" y="-1668"/>
                    <a:pt x="146905" y="24577"/>
                    <a:pt x="199234" y="77067"/>
                  </a:cubicBezTo>
                  <a:cubicBezTo>
                    <a:pt x="251563" y="129557"/>
                    <a:pt x="275984" y="199543"/>
                    <a:pt x="275984" y="267780"/>
                  </a:cubicBezTo>
                  <a:lnTo>
                    <a:pt x="263528" y="267780"/>
                  </a:lnTo>
                  <a:cubicBezTo>
                    <a:pt x="252981" y="267780"/>
                    <a:pt x="238917" y="267780"/>
                    <a:pt x="220166" y="267780"/>
                  </a:cubicBezTo>
                  <a:cubicBezTo>
                    <a:pt x="221910" y="213541"/>
                    <a:pt x="200979" y="159301"/>
                    <a:pt x="159115" y="117309"/>
                  </a:cubicBezTo>
                  <a:cubicBezTo>
                    <a:pt x="118996" y="75317"/>
                    <a:pt x="63179" y="54321"/>
                    <a:pt x="9105" y="56071"/>
                  </a:cubicBezTo>
                  <a:cubicBezTo>
                    <a:pt x="9105" y="56071"/>
                    <a:pt x="9105" y="56071"/>
                    <a:pt x="9105" y="8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27" name="Oval 397"/>
            <p:cNvSpPr>
              <a:spLocks noChangeArrowheads="1"/>
            </p:cNvSpPr>
            <p:nvPr/>
          </p:nvSpPr>
          <p:spPr bwMode="auto">
            <a:xfrm>
              <a:off x="7001944" y="5181810"/>
              <a:ext cx="805393" cy="805393"/>
            </a:xfrm>
            <a:prstGeom prst="ellipse">
              <a:avLst/>
            </a:prstGeom>
            <a:solidFill>
              <a:srgbClr val="7FBB4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grpSp>
          <p:nvGrpSpPr>
            <p:cNvPr id="228" name="Group 227"/>
            <p:cNvGrpSpPr/>
            <p:nvPr/>
          </p:nvGrpSpPr>
          <p:grpSpPr>
            <a:xfrm>
              <a:off x="7172636" y="5363525"/>
              <a:ext cx="462818" cy="464757"/>
              <a:chOff x="10180341" y="5398274"/>
              <a:chExt cx="560010" cy="562356"/>
            </a:xfrm>
            <a:solidFill>
              <a:sysClr val="window" lastClr="FFFFFF"/>
            </a:solidFill>
          </p:grpSpPr>
          <p:sp>
            <p:nvSpPr>
              <p:cNvPr id="509" name="Freeform 398"/>
              <p:cNvSpPr>
                <a:spLocks/>
              </p:cNvSpPr>
              <p:nvPr/>
            </p:nvSpPr>
            <p:spPr bwMode="auto">
              <a:xfrm>
                <a:off x="10357214" y="5641971"/>
                <a:ext cx="142440" cy="141253"/>
              </a:xfrm>
              <a:custGeom>
                <a:avLst/>
                <a:gdLst>
                  <a:gd name="T0" fmla="*/ 25 w 81"/>
                  <a:gd name="T1" fmla="*/ 78 h 81"/>
                  <a:gd name="T2" fmla="*/ 13 w 81"/>
                  <a:gd name="T3" fmla="*/ 78 h 81"/>
                  <a:gd name="T4" fmla="*/ 3 w 81"/>
                  <a:gd name="T5" fmla="*/ 68 h 81"/>
                  <a:gd name="T6" fmla="*/ 3 w 81"/>
                  <a:gd name="T7" fmla="*/ 56 h 81"/>
                  <a:gd name="T8" fmla="*/ 56 w 81"/>
                  <a:gd name="T9" fmla="*/ 4 h 81"/>
                  <a:gd name="T10" fmla="*/ 68 w 81"/>
                  <a:gd name="T11" fmla="*/ 4 h 81"/>
                  <a:gd name="T12" fmla="*/ 78 w 81"/>
                  <a:gd name="T13" fmla="*/ 13 h 81"/>
                  <a:gd name="T14" fmla="*/ 78 w 81"/>
                  <a:gd name="T15" fmla="*/ 26 h 81"/>
                  <a:gd name="T16" fmla="*/ 25 w 81"/>
                  <a:gd name="T17" fmla="*/ 7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81">
                    <a:moveTo>
                      <a:pt x="25" y="78"/>
                    </a:moveTo>
                    <a:cubicBezTo>
                      <a:pt x="22" y="81"/>
                      <a:pt x="16" y="81"/>
                      <a:pt x="13" y="7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0" y="65"/>
                      <a:pt x="0" y="59"/>
                      <a:pt x="3" y="56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9" y="0"/>
                      <a:pt x="65" y="0"/>
                      <a:pt x="68" y="4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81" y="17"/>
                      <a:pt x="81" y="22"/>
                      <a:pt x="78" y="26"/>
                    </a:cubicBezTo>
                    <a:cubicBezTo>
                      <a:pt x="25" y="78"/>
                      <a:pt x="25" y="78"/>
                      <a:pt x="25" y="7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10" name="Freeform 399"/>
              <p:cNvSpPr>
                <a:spLocks noEditPoints="1"/>
              </p:cNvSpPr>
              <p:nvPr/>
            </p:nvSpPr>
            <p:spPr bwMode="auto">
              <a:xfrm>
                <a:off x="10422488" y="5653198"/>
                <a:ext cx="62911" cy="65285"/>
              </a:xfrm>
              <a:custGeom>
                <a:avLst/>
                <a:gdLst>
                  <a:gd name="T0" fmla="*/ 36 w 36"/>
                  <a:gd name="T1" fmla="*/ 22 h 37"/>
                  <a:gd name="T2" fmla="*/ 22 w 36"/>
                  <a:gd name="T3" fmla="*/ 37 h 37"/>
                  <a:gd name="T4" fmla="*/ 22 w 36"/>
                  <a:gd name="T5" fmla="*/ 37 h 37"/>
                  <a:gd name="T6" fmla="*/ 36 w 36"/>
                  <a:gd name="T7" fmla="*/ 22 h 37"/>
                  <a:gd name="T8" fmla="*/ 36 w 36"/>
                  <a:gd name="T9" fmla="*/ 22 h 37"/>
                  <a:gd name="T10" fmla="*/ 14 w 36"/>
                  <a:gd name="T11" fmla="*/ 0 h 37"/>
                  <a:gd name="T12" fmla="*/ 0 w 36"/>
                  <a:gd name="T13" fmla="*/ 15 h 37"/>
                  <a:gd name="T14" fmla="*/ 0 w 36"/>
                  <a:gd name="T15" fmla="*/ 15 h 37"/>
                  <a:gd name="T16" fmla="*/ 14 w 36"/>
                  <a:gd name="T17" fmla="*/ 0 h 37"/>
                  <a:gd name="T18" fmla="*/ 14 w 36"/>
                  <a:gd name="T1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37">
                    <a:moveTo>
                      <a:pt x="36" y="22"/>
                    </a:moveTo>
                    <a:cubicBezTo>
                      <a:pt x="22" y="37"/>
                      <a:pt x="22" y="37"/>
                      <a:pt x="22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6" y="22"/>
                      <a:pt x="36" y="22"/>
                      <a:pt x="36" y="22"/>
                    </a:cubicBezTo>
                    <a:moveTo>
                      <a:pt x="14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11" name="Freeform 400"/>
              <p:cNvSpPr>
                <a:spLocks/>
              </p:cNvSpPr>
              <p:nvPr/>
            </p:nvSpPr>
            <p:spPr bwMode="auto">
              <a:xfrm>
                <a:off x="10422488" y="5653198"/>
                <a:ext cx="62911" cy="65285"/>
              </a:xfrm>
              <a:custGeom>
                <a:avLst/>
                <a:gdLst>
                  <a:gd name="T0" fmla="*/ 14 w 36"/>
                  <a:gd name="T1" fmla="*/ 0 h 37"/>
                  <a:gd name="T2" fmla="*/ 0 w 36"/>
                  <a:gd name="T3" fmla="*/ 15 h 37"/>
                  <a:gd name="T4" fmla="*/ 10 w 36"/>
                  <a:gd name="T5" fmla="*/ 26 h 37"/>
                  <a:gd name="T6" fmla="*/ 22 w 36"/>
                  <a:gd name="T7" fmla="*/ 37 h 37"/>
                  <a:gd name="T8" fmla="*/ 36 w 36"/>
                  <a:gd name="T9" fmla="*/ 22 h 37"/>
                  <a:gd name="T10" fmla="*/ 24 w 36"/>
                  <a:gd name="T11" fmla="*/ 12 h 37"/>
                  <a:gd name="T12" fmla="*/ 14 w 36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7">
                    <a:moveTo>
                      <a:pt x="14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3" y="19"/>
                      <a:pt x="6" y="23"/>
                      <a:pt x="10" y="26"/>
                    </a:cubicBezTo>
                    <a:cubicBezTo>
                      <a:pt x="14" y="30"/>
                      <a:pt x="18" y="33"/>
                      <a:pt x="22" y="37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2" y="19"/>
                      <a:pt x="28" y="16"/>
                      <a:pt x="24" y="12"/>
                    </a:cubicBezTo>
                    <a:cubicBezTo>
                      <a:pt x="20" y="9"/>
                      <a:pt x="17" y="5"/>
                      <a:pt x="1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12" name="Freeform 401"/>
              <p:cNvSpPr>
                <a:spLocks/>
              </p:cNvSpPr>
              <p:nvPr/>
            </p:nvSpPr>
            <p:spPr bwMode="auto">
              <a:xfrm>
                <a:off x="10180341" y="5703052"/>
                <a:ext cx="256391" cy="257578"/>
              </a:xfrm>
              <a:custGeom>
                <a:avLst/>
                <a:gdLst>
                  <a:gd name="T0" fmla="*/ 44 w 147"/>
                  <a:gd name="T1" fmla="*/ 142 h 148"/>
                  <a:gd name="T2" fmla="*/ 22 w 147"/>
                  <a:gd name="T3" fmla="*/ 142 h 148"/>
                  <a:gd name="T4" fmla="*/ 6 w 147"/>
                  <a:gd name="T5" fmla="*/ 125 h 148"/>
                  <a:gd name="T6" fmla="*/ 6 w 147"/>
                  <a:gd name="T7" fmla="*/ 104 h 148"/>
                  <a:gd name="T8" fmla="*/ 103 w 147"/>
                  <a:gd name="T9" fmla="*/ 6 h 148"/>
                  <a:gd name="T10" fmla="*/ 125 w 147"/>
                  <a:gd name="T11" fmla="*/ 6 h 148"/>
                  <a:gd name="T12" fmla="*/ 141 w 147"/>
                  <a:gd name="T13" fmla="*/ 23 h 148"/>
                  <a:gd name="T14" fmla="*/ 141 w 147"/>
                  <a:gd name="T15" fmla="*/ 45 h 148"/>
                  <a:gd name="T16" fmla="*/ 44 w 147"/>
                  <a:gd name="T17" fmla="*/ 14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7" h="148">
                    <a:moveTo>
                      <a:pt x="44" y="142"/>
                    </a:moveTo>
                    <a:cubicBezTo>
                      <a:pt x="38" y="148"/>
                      <a:pt x="28" y="148"/>
                      <a:pt x="22" y="142"/>
                    </a:cubicBezTo>
                    <a:cubicBezTo>
                      <a:pt x="6" y="125"/>
                      <a:pt x="6" y="125"/>
                      <a:pt x="6" y="125"/>
                    </a:cubicBezTo>
                    <a:cubicBezTo>
                      <a:pt x="0" y="119"/>
                      <a:pt x="0" y="110"/>
                      <a:pt x="6" y="104"/>
                    </a:cubicBezTo>
                    <a:cubicBezTo>
                      <a:pt x="103" y="6"/>
                      <a:pt x="103" y="6"/>
                      <a:pt x="103" y="6"/>
                    </a:cubicBezTo>
                    <a:cubicBezTo>
                      <a:pt x="109" y="0"/>
                      <a:pt x="119" y="0"/>
                      <a:pt x="125" y="6"/>
                    </a:cubicBezTo>
                    <a:cubicBezTo>
                      <a:pt x="141" y="23"/>
                      <a:pt x="141" y="23"/>
                      <a:pt x="141" y="23"/>
                    </a:cubicBezTo>
                    <a:cubicBezTo>
                      <a:pt x="147" y="29"/>
                      <a:pt x="147" y="39"/>
                      <a:pt x="141" y="45"/>
                    </a:cubicBezTo>
                    <a:cubicBezTo>
                      <a:pt x="44" y="142"/>
                      <a:pt x="44" y="142"/>
                      <a:pt x="44" y="1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13" name="Freeform 402"/>
              <p:cNvSpPr>
                <a:spLocks/>
              </p:cNvSpPr>
              <p:nvPr/>
            </p:nvSpPr>
            <p:spPr bwMode="auto">
              <a:xfrm>
                <a:off x="10181528" y="5834809"/>
                <a:ext cx="55789" cy="66472"/>
              </a:xfrm>
              <a:custGeom>
                <a:avLst/>
                <a:gdLst>
                  <a:gd name="T0" fmla="*/ 32 w 32"/>
                  <a:gd name="T1" fmla="*/ 0 h 38"/>
                  <a:gd name="T2" fmla="*/ 5 w 32"/>
                  <a:gd name="T3" fmla="*/ 28 h 38"/>
                  <a:gd name="T4" fmla="*/ 0 w 32"/>
                  <a:gd name="T5" fmla="*/ 38 h 38"/>
                  <a:gd name="T6" fmla="*/ 5 w 32"/>
                  <a:gd name="T7" fmla="*/ 28 h 38"/>
                  <a:gd name="T8" fmla="*/ 32 w 32"/>
                  <a:gd name="T9" fmla="*/ 0 h 38"/>
                  <a:gd name="T10" fmla="*/ 32 w 32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8">
                    <a:moveTo>
                      <a:pt x="32" y="0"/>
                    </a:moveTo>
                    <a:cubicBezTo>
                      <a:pt x="5" y="28"/>
                      <a:pt x="5" y="28"/>
                      <a:pt x="5" y="28"/>
                    </a:cubicBezTo>
                    <a:cubicBezTo>
                      <a:pt x="2" y="31"/>
                      <a:pt x="0" y="35"/>
                      <a:pt x="0" y="38"/>
                    </a:cubicBezTo>
                    <a:cubicBezTo>
                      <a:pt x="0" y="35"/>
                      <a:pt x="2" y="31"/>
                      <a:pt x="5" y="28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14" name="Freeform 403"/>
              <p:cNvSpPr>
                <a:spLocks/>
              </p:cNvSpPr>
              <p:nvPr/>
            </p:nvSpPr>
            <p:spPr bwMode="auto">
              <a:xfrm>
                <a:off x="10181528" y="5834809"/>
                <a:ext cx="124635" cy="123448"/>
              </a:xfrm>
              <a:custGeom>
                <a:avLst/>
                <a:gdLst>
                  <a:gd name="T0" fmla="*/ 32 w 71"/>
                  <a:gd name="T1" fmla="*/ 0 h 70"/>
                  <a:gd name="T2" fmla="*/ 5 w 71"/>
                  <a:gd name="T3" fmla="*/ 28 h 70"/>
                  <a:gd name="T4" fmla="*/ 0 w 71"/>
                  <a:gd name="T5" fmla="*/ 38 h 70"/>
                  <a:gd name="T6" fmla="*/ 5 w 71"/>
                  <a:gd name="T7" fmla="*/ 49 h 70"/>
                  <a:gd name="T8" fmla="*/ 21 w 71"/>
                  <a:gd name="T9" fmla="*/ 66 h 70"/>
                  <a:gd name="T10" fmla="*/ 32 w 71"/>
                  <a:gd name="T11" fmla="*/ 70 h 70"/>
                  <a:gd name="T12" fmla="*/ 43 w 71"/>
                  <a:gd name="T13" fmla="*/ 66 h 70"/>
                  <a:gd name="T14" fmla="*/ 71 w 71"/>
                  <a:gd name="T15" fmla="*/ 38 h 70"/>
                  <a:gd name="T16" fmla="*/ 64 w 71"/>
                  <a:gd name="T17" fmla="*/ 34 h 70"/>
                  <a:gd name="T18" fmla="*/ 37 w 71"/>
                  <a:gd name="T19" fmla="*/ 6 h 70"/>
                  <a:gd name="T20" fmla="*/ 32 w 71"/>
                  <a:gd name="T2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1" h="70">
                    <a:moveTo>
                      <a:pt x="32" y="0"/>
                    </a:moveTo>
                    <a:cubicBezTo>
                      <a:pt x="5" y="28"/>
                      <a:pt x="5" y="28"/>
                      <a:pt x="5" y="28"/>
                    </a:cubicBezTo>
                    <a:cubicBezTo>
                      <a:pt x="2" y="31"/>
                      <a:pt x="0" y="35"/>
                      <a:pt x="0" y="38"/>
                    </a:cubicBezTo>
                    <a:cubicBezTo>
                      <a:pt x="0" y="42"/>
                      <a:pt x="2" y="46"/>
                      <a:pt x="5" y="49"/>
                    </a:cubicBezTo>
                    <a:cubicBezTo>
                      <a:pt x="21" y="66"/>
                      <a:pt x="21" y="66"/>
                      <a:pt x="21" y="66"/>
                    </a:cubicBezTo>
                    <a:cubicBezTo>
                      <a:pt x="24" y="69"/>
                      <a:pt x="28" y="70"/>
                      <a:pt x="32" y="70"/>
                    </a:cubicBezTo>
                    <a:cubicBezTo>
                      <a:pt x="36" y="70"/>
                      <a:pt x="40" y="69"/>
                      <a:pt x="43" y="66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68" y="37"/>
                      <a:pt x="66" y="35"/>
                      <a:pt x="64" y="34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5" y="4"/>
                      <a:pt x="33" y="2"/>
                      <a:pt x="3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15" name="Freeform 514"/>
              <p:cNvSpPr>
                <a:spLocks/>
              </p:cNvSpPr>
              <p:nvPr/>
            </p:nvSpPr>
            <p:spPr bwMode="auto">
              <a:xfrm>
                <a:off x="10417991" y="5398274"/>
                <a:ext cx="322360" cy="324241"/>
              </a:xfrm>
              <a:custGeom>
                <a:avLst/>
                <a:gdLst>
                  <a:gd name="connsiteX0" fmla="*/ 161181 w 322360"/>
                  <a:gd name="connsiteY0" fmla="*/ 27056 h 324241"/>
                  <a:gd name="connsiteX1" fmla="*/ 66249 w 322360"/>
                  <a:gd name="connsiteY1" fmla="*/ 66332 h 324241"/>
                  <a:gd name="connsiteX2" fmla="*/ 66249 w 322360"/>
                  <a:gd name="connsiteY2" fmla="*/ 256600 h 324241"/>
                  <a:gd name="connsiteX3" fmla="*/ 256112 w 322360"/>
                  <a:gd name="connsiteY3" fmla="*/ 256600 h 324241"/>
                  <a:gd name="connsiteX4" fmla="*/ 256112 w 322360"/>
                  <a:gd name="connsiteY4" fmla="*/ 66332 h 324241"/>
                  <a:gd name="connsiteX5" fmla="*/ 161181 w 322360"/>
                  <a:gd name="connsiteY5" fmla="*/ 27056 h 324241"/>
                  <a:gd name="connsiteX6" fmla="*/ 161181 w 322360"/>
                  <a:gd name="connsiteY6" fmla="*/ 0 h 324241"/>
                  <a:gd name="connsiteX7" fmla="*/ 275313 w 322360"/>
                  <a:gd name="connsiteY7" fmla="*/ 47130 h 324241"/>
                  <a:gd name="connsiteX8" fmla="*/ 275313 w 322360"/>
                  <a:gd name="connsiteY8" fmla="*/ 275802 h 324241"/>
                  <a:gd name="connsiteX9" fmla="*/ 47048 w 322360"/>
                  <a:gd name="connsiteY9" fmla="*/ 275802 h 324241"/>
                  <a:gd name="connsiteX10" fmla="*/ 47048 w 322360"/>
                  <a:gd name="connsiteY10" fmla="*/ 47130 h 324241"/>
                  <a:gd name="connsiteX11" fmla="*/ 161181 w 322360"/>
                  <a:gd name="connsiteY11" fmla="*/ 0 h 324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22360" h="324241">
                    <a:moveTo>
                      <a:pt x="161181" y="27056"/>
                    </a:moveTo>
                    <a:cubicBezTo>
                      <a:pt x="126779" y="27056"/>
                      <a:pt x="92377" y="40148"/>
                      <a:pt x="66249" y="66332"/>
                    </a:cubicBezTo>
                    <a:cubicBezTo>
                      <a:pt x="13993" y="118699"/>
                      <a:pt x="13993" y="204233"/>
                      <a:pt x="66249" y="256600"/>
                    </a:cubicBezTo>
                    <a:cubicBezTo>
                      <a:pt x="118505" y="310713"/>
                      <a:pt x="203856" y="310713"/>
                      <a:pt x="256112" y="256600"/>
                    </a:cubicBezTo>
                    <a:cubicBezTo>
                      <a:pt x="308368" y="204233"/>
                      <a:pt x="308368" y="118699"/>
                      <a:pt x="256112" y="66332"/>
                    </a:cubicBezTo>
                    <a:cubicBezTo>
                      <a:pt x="229984" y="40148"/>
                      <a:pt x="195582" y="27056"/>
                      <a:pt x="161181" y="27056"/>
                    </a:cubicBezTo>
                    <a:close/>
                    <a:moveTo>
                      <a:pt x="161181" y="0"/>
                    </a:moveTo>
                    <a:cubicBezTo>
                      <a:pt x="202565" y="0"/>
                      <a:pt x="243948" y="15710"/>
                      <a:pt x="275313" y="47130"/>
                    </a:cubicBezTo>
                    <a:cubicBezTo>
                      <a:pt x="338043" y="109971"/>
                      <a:pt x="338043" y="212961"/>
                      <a:pt x="275313" y="275802"/>
                    </a:cubicBezTo>
                    <a:cubicBezTo>
                      <a:pt x="212584" y="340388"/>
                      <a:pt x="109777" y="340388"/>
                      <a:pt x="47048" y="275802"/>
                    </a:cubicBezTo>
                    <a:cubicBezTo>
                      <a:pt x="-15682" y="212961"/>
                      <a:pt x="-15682" y="109971"/>
                      <a:pt x="47048" y="47130"/>
                    </a:cubicBezTo>
                    <a:cubicBezTo>
                      <a:pt x="78413" y="15710"/>
                      <a:pt x="119797" y="0"/>
                      <a:pt x="16118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16" name="Freeform 407"/>
              <p:cNvSpPr>
                <a:spLocks noEditPoints="1"/>
              </p:cNvSpPr>
              <p:nvPr/>
            </p:nvSpPr>
            <p:spPr bwMode="auto">
              <a:xfrm>
                <a:off x="10468781" y="5449035"/>
                <a:ext cx="223155" cy="221968"/>
              </a:xfrm>
              <a:custGeom>
                <a:avLst/>
                <a:gdLst>
                  <a:gd name="T0" fmla="*/ 68 w 128"/>
                  <a:gd name="T1" fmla="*/ 114 h 127"/>
                  <a:gd name="T2" fmla="*/ 30 w 128"/>
                  <a:gd name="T3" fmla="*/ 98 h 127"/>
                  <a:gd name="T4" fmla="*/ 30 w 128"/>
                  <a:gd name="T5" fmla="*/ 21 h 127"/>
                  <a:gd name="T6" fmla="*/ 68 w 128"/>
                  <a:gd name="T7" fmla="*/ 5 h 127"/>
                  <a:gd name="T8" fmla="*/ 107 w 128"/>
                  <a:gd name="T9" fmla="*/ 21 h 127"/>
                  <a:gd name="T10" fmla="*/ 107 w 128"/>
                  <a:gd name="T11" fmla="*/ 98 h 127"/>
                  <a:gd name="T12" fmla="*/ 68 w 128"/>
                  <a:gd name="T13" fmla="*/ 114 h 127"/>
                  <a:gd name="T14" fmla="*/ 64 w 128"/>
                  <a:gd name="T15" fmla="*/ 0 h 127"/>
                  <a:gd name="T16" fmla="*/ 19 w 128"/>
                  <a:gd name="T17" fmla="*/ 19 h 127"/>
                  <a:gd name="T18" fmla="*/ 0 w 128"/>
                  <a:gd name="T19" fmla="*/ 64 h 127"/>
                  <a:gd name="T20" fmla="*/ 19 w 128"/>
                  <a:gd name="T21" fmla="*/ 109 h 127"/>
                  <a:gd name="T22" fmla="*/ 64 w 128"/>
                  <a:gd name="T23" fmla="*/ 127 h 127"/>
                  <a:gd name="T24" fmla="*/ 109 w 128"/>
                  <a:gd name="T25" fmla="*/ 109 h 127"/>
                  <a:gd name="T26" fmla="*/ 127 w 128"/>
                  <a:gd name="T27" fmla="*/ 64 h 127"/>
                  <a:gd name="T28" fmla="*/ 109 w 128"/>
                  <a:gd name="T29" fmla="*/ 19 h 127"/>
                  <a:gd name="T30" fmla="*/ 64 w 128"/>
                  <a:gd name="T31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8" h="127">
                    <a:moveTo>
                      <a:pt x="68" y="114"/>
                    </a:moveTo>
                    <a:cubicBezTo>
                      <a:pt x="54" y="114"/>
                      <a:pt x="40" y="109"/>
                      <a:pt x="30" y="98"/>
                    </a:cubicBezTo>
                    <a:cubicBezTo>
                      <a:pt x="8" y="77"/>
                      <a:pt x="8" y="43"/>
                      <a:pt x="30" y="21"/>
                    </a:cubicBezTo>
                    <a:cubicBezTo>
                      <a:pt x="40" y="11"/>
                      <a:pt x="54" y="5"/>
                      <a:pt x="68" y="5"/>
                    </a:cubicBezTo>
                    <a:cubicBezTo>
                      <a:pt x="82" y="5"/>
                      <a:pt x="96" y="11"/>
                      <a:pt x="107" y="21"/>
                    </a:cubicBezTo>
                    <a:cubicBezTo>
                      <a:pt x="128" y="43"/>
                      <a:pt x="128" y="77"/>
                      <a:pt x="107" y="98"/>
                    </a:cubicBezTo>
                    <a:cubicBezTo>
                      <a:pt x="96" y="109"/>
                      <a:pt x="82" y="114"/>
                      <a:pt x="68" y="114"/>
                    </a:cubicBezTo>
                    <a:moveTo>
                      <a:pt x="64" y="0"/>
                    </a:moveTo>
                    <a:cubicBezTo>
                      <a:pt x="47" y="0"/>
                      <a:pt x="31" y="7"/>
                      <a:pt x="19" y="19"/>
                    </a:cubicBezTo>
                    <a:cubicBezTo>
                      <a:pt x="6" y="31"/>
                      <a:pt x="0" y="48"/>
                      <a:pt x="0" y="64"/>
                    </a:cubicBezTo>
                    <a:cubicBezTo>
                      <a:pt x="0" y="80"/>
                      <a:pt x="6" y="96"/>
                      <a:pt x="19" y="109"/>
                    </a:cubicBezTo>
                    <a:cubicBezTo>
                      <a:pt x="31" y="121"/>
                      <a:pt x="47" y="127"/>
                      <a:pt x="64" y="127"/>
                    </a:cubicBezTo>
                    <a:cubicBezTo>
                      <a:pt x="80" y="127"/>
                      <a:pt x="96" y="121"/>
                      <a:pt x="109" y="109"/>
                    </a:cubicBezTo>
                    <a:cubicBezTo>
                      <a:pt x="121" y="96"/>
                      <a:pt x="127" y="80"/>
                      <a:pt x="127" y="64"/>
                    </a:cubicBezTo>
                    <a:cubicBezTo>
                      <a:pt x="127" y="48"/>
                      <a:pt x="121" y="31"/>
                      <a:pt x="109" y="19"/>
                    </a:cubicBezTo>
                    <a:cubicBezTo>
                      <a:pt x="96" y="7"/>
                      <a:pt x="80" y="0"/>
                      <a:pt x="6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17" name="Freeform 408"/>
              <p:cNvSpPr>
                <a:spLocks/>
              </p:cNvSpPr>
              <p:nvPr/>
            </p:nvSpPr>
            <p:spPr bwMode="auto">
              <a:xfrm>
                <a:off x="10580359" y="5468026"/>
                <a:ext cx="93773" cy="87838"/>
              </a:xfrm>
              <a:custGeom>
                <a:avLst/>
                <a:gdLst>
                  <a:gd name="T0" fmla="*/ 14 w 54"/>
                  <a:gd name="T1" fmla="*/ 0 h 50"/>
                  <a:gd name="T2" fmla="*/ 4 w 54"/>
                  <a:gd name="T3" fmla="*/ 1 h 50"/>
                  <a:gd name="T4" fmla="*/ 14 w 54"/>
                  <a:gd name="T5" fmla="*/ 39 h 50"/>
                  <a:gd name="T6" fmla="*/ 41 w 54"/>
                  <a:gd name="T7" fmla="*/ 50 h 50"/>
                  <a:gd name="T8" fmla="*/ 51 w 54"/>
                  <a:gd name="T9" fmla="*/ 49 h 50"/>
                  <a:gd name="T10" fmla="*/ 41 w 54"/>
                  <a:gd name="T11" fmla="*/ 11 h 50"/>
                  <a:gd name="T12" fmla="*/ 14 w 54"/>
                  <a:gd name="T1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0">
                    <a:moveTo>
                      <a:pt x="14" y="0"/>
                    </a:moveTo>
                    <a:cubicBezTo>
                      <a:pt x="10" y="0"/>
                      <a:pt x="7" y="1"/>
                      <a:pt x="4" y="1"/>
                    </a:cubicBezTo>
                    <a:cubicBezTo>
                      <a:pt x="0" y="14"/>
                      <a:pt x="4" y="29"/>
                      <a:pt x="14" y="39"/>
                    </a:cubicBezTo>
                    <a:cubicBezTo>
                      <a:pt x="21" y="46"/>
                      <a:pt x="31" y="50"/>
                      <a:pt x="41" y="50"/>
                    </a:cubicBezTo>
                    <a:cubicBezTo>
                      <a:pt x="44" y="50"/>
                      <a:pt x="48" y="50"/>
                      <a:pt x="51" y="49"/>
                    </a:cubicBezTo>
                    <a:cubicBezTo>
                      <a:pt x="54" y="36"/>
                      <a:pt x="51" y="22"/>
                      <a:pt x="41" y="11"/>
                    </a:cubicBezTo>
                    <a:cubicBezTo>
                      <a:pt x="33" y="4"/>
                      <a:pt x="24" y="0"/>
                      <a:pt x="1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29" name="Group 228"/>
            <p:cNvGrpSpPr/>
            <p:nvPr/>
          </p:nvGrpSpPr>
          <p:grpSpPr>
            <a:xfrm>
              <a:off x="4618139" y="4329330"/>
              <a:ext cx="669035" cy="1048678"/>
              <a:chOff x="7089400" y="4146899"/>
              <a:chExt cx="809532" cy="1268900"/>
            </a:xfrm>
          </p:grpSpPr>
          <p:sp>
            <p:nvSpPr>
              <p:cNvPr id="493" name="Freeform 409"/>
              <p:cNvSpPr>
                <a:spLocks/>
              </p:cNvSpPr>
              <p:nvPr/>
            </p:nvSpPr>
            <p:spPr bwMode="auto">
              <a:xfrm>
                <a:off x="7089400" y="4169452"/>
                <a:ext cx="809532" cy="1246347"/>
              </a:xfrm>
              <a:custGeom>
                <a:avLst/>
                <a:gdLst>
                  <a:gd name="T0" fmla="*/ 463 w 463"/>
                  <a:gd name="T1" fmla="*/ 689 h 713"/>
                  <a:gd name="T2" fmla="*/ 442 w 463"/>
                  <a:gd name="T3" fmla="*/ 713 h 713"/>
                  <a:gd name="T4" fmla="*/ 21 w 463"/>
                  <a:gd name="T5" fmla="*/ 713 h 713"/>
                  <a:gd name="T6" fmla="*/ 0 w 463"/>
                  <a:gd name="T7" fmla="*/ 689 h 713"/>
                  <a:gd name="T8" fmla="*/ 0 w 463"/>
                  <a:gd name="T9" fmla="*/ 24 h 713"/>
                  <a:gd name="T10" fmla="*/ 21 w 463"/>
                  <a:gd name="T11" fmla="*/ 0 h 713"/>
                  <a:gd name="T12" fmla="*/ 442 w 463"/>
                  <a:gd name="T13" fmla="*/ 0 h 713"/>
                  <a:gd name="T14" fmla="*/ 463 w 463"/>
                  <a:gd name="T15" fmla="*/ 24 h 713"/>
                  <a:gd name="T16" fmla="*/ 463 w 463"/>
                  <a:gd name="T17" fmla="*/ 689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3" h="713">
                    <a:moveTo>
                      <a:pt x="463" y="689"/>
                    </a:moveTo>
                    <a:cubicBezTo>
                      <a:pt x="463" y="702"/>
                      <a:pt x="453" y="713"/>
                      <a:pt x="442" y="713"/>
                    </a:cubicBezTo>
                    <a:cubicBezTo>
                      <a:pt x="21" y="713"/>
                      <a:pt x="21" y="713"/>
                      <a:pt x="21" y="713"/>
                    </a:cubicBezTo>
                    <a:cubicBezTo>
                      <a:pt x="9" y="713"/>
                      <a:pt x="0" y="702"/>
                      <a:pt x="0" y="689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1"/>
                      <a:pt x="9" y="0"/>
                      <a:pt x="21" y="0"/>
                    </a:cubicBezTo>
                    <a:cubicBezTo>
                      <a:pt x="442" y="0"/>
                      <a:pt x="442" y="0"/>
                      <a:pt x="442" y="0"/>
                    </a:cubicBezTo>
                    <a:cubicBezTo>
                      <a:pt x="453" y="0"/>
                      <a:pt x="463" y="11"/>
                      <a:pt x="463" y="24"/>
                    </a:cubicBezTo>
                    <a:cubicBezTo>
                      <a:pt x="463" y="689"/>
                      <a:pt x="463" y="689"/>
                      <a:pt x="463" y="689"/>
                    </a:cubicBezTo>
                  </a:path>
                </a:pathLst>
              </a:custGeom>
              <a:solidFill>
                <a:srgbClr val="30A7DF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94" name="Freeform 410"/>
              <p:cNvSpPr>
                <a:spLocks/>
              </p:cNvSpPr>
              <p:nvPr/>
            </p:nvSpPr>
            <p:spPr bwMode="auto">
              <a:xfrm>
                <a:off x="7089400" y="4146899"/>
                <a:ext cx="809532" cy="1246347"/>
              </a:xfrm>
              <a:custGeom>
                <a:avLst/>
                <a:gdLst>
                  <a:gd name="T0" fmla="*/ 463 w 463"/>
                  <a:gd name="T1" fmla="*/ 689 h 713"/>
                  <a:gd name="T2" fmla="*/ 442 w 463"/>
                  <a:gd name="T3" fmla="*/ 713 h 713"/>
                  <a:gd name="T4" fmla="*/ 21 w 463"/>
                  <a:gd name="T5" fmla="*/ 713 h 713"/>
                  <a:gd name="T6" fmla="*/ 0 w 463"/>
                  <a:gd name="T7" fmla="*/ 689 h 713"/>
                  <a:gd name="T8" fmla="*/ 0 w 463"/>
                  <a:gd name="T9" fmla="*/ 24 h 713"/>
                  <a:gd name="T10" fmla="*/ 21 w 463"/>
                  <a:gd name="T11" fmla="*/ 0 h 713"/>
                  <a:gd name="T12" fmla="*/ 442 w 463"/>
                  <a:gd name="T13" fmla="*/ 0 h 713"/>
                  <a:gd name="T14" fmla="*/ 463 w 463"/>
                  <a:gd name="T15" fmla="*/ 24 h 713"/>
                  <a:gd name="T16" fmla="*/ 463 w 463"/>
                  <a:gd name="T17" fmla="*/ 689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3" h="713">
                    <a:moveTo>
                      <a:pt x="463" y="689"/>
                    </a:moveTo>
                    <a:cubicBezTo>
                      <a:pt x="463" y="703"/>
                      <a:pt x="453" y="713"/>
                      <a:pt x="442" y="713"/>
                    </a:cubicBezTo>
                    <a:cubicBezTo>
                      <a:pt x="21" y="713"/>
                      <a:pt x="21" y="713"/>
                      <a:pt x="21" y="713"/>
                    </a:cubicBezTo>
                    <a:cubicBezTo>
                      <a:pt x="9" y="713"/>
                      <a:pt x="0" y="703"/>
                      <a:pt x="0" y="689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1"/>
                      <a:pt x="9" y="0"/>
                      <a:pt x="21" y="0"/>
                    </a:cubicBezTo>
                    <a:cubicBezTo>
                      <a:pt x="442" y="0"/>
                      <a:pt x="442" y="0"/>
                      <a:pt x="442" y="0"/>
                    </a:cubicBezTo>
                    <a:cubicBezTo>
                      <a:pt x="453" y="0"/>
                      <a:pt x="463" y="11"/>
                      <a:pt x="463" y="24"/>
                    </a:cubicBezTo>
                    <a:cubicBezTo>
                      <a:pt x="463" y="689"/>
                      <a:pt x="463" y="689"/>
                      <a:pt x="463" y="689"/>
                    </a:cubicBezTo>
                  </a:path>
                </a:pathLst>
              </a:custGeom>
              <a:solidFill>
                <a:srgbClr val="30A7DF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02" name="Rectangle 411"/>
              <p:cNvSpPr>
                <a:spLocks noChangeArrowheads="1"/>
              </p:cNvSpPr>
              <p:nvPr/>
            </p:nvSpPr>
            <p:spPr bwMode="auto">
              <a:xfrm>
                <a:off x="7130945" y="4324948"/>
                <a:ext cx="725255" cy="890248"/>
              </a:xfrm>
              <a:prstGeom prst="rect">
                <a:avLst/>
              </a:prstGeom>
              <a:solidFill>
                <a:srgbClr val="30A7DF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03" name="Rectangle 412"/>
              <p:cNvSpPr>
                <a:spLocks noChangeArrowheads="1"/>
              </p:cNvSpPr>
              <p:nvPr/>
            </p:nvSpPr>
            <p:spPr bwMode="auto">
              <a:xfrm>
                <a:off x="7130945" y="4324948"/>
                <a:ext cx="725255" cy="890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04" name="Freeform 413"/>
              <p:cNvSpPr>
                <a:spLocks/>
              </p:cNvSpPr>
              <p:nvPr/>
            </p:nvSpPr>
            <p:spPr bwMode="auto">
              <a:xfrm>
                <a:off x="7305434" y="4213371"/>
                <a:ext cx="375091" cy="48667"/>
              </a:xfrm>
              <a:custGeom>
                <a:avLst/>
                <a:gdLst>
                  <a:gd name="T0" fmla="*/ 214 w 214"/>
                  <a:gd name="T1" fmla="*/ 14 h 28"/>
                  <a:gd name="T2" fmla="*/ 201 w 214"/>
                  <a:gd name="T3" fmla="*/ 28 h 28"/>
                  <a:gd name="T4" fmla="*/ 14 w 214"/>
                  <a:gd name="T5" fmla="*/ 28 h 28"/>
                  <a:gd name="T6" fmla="*/ 0 w 214"/>
                  <a:gd name="T7" fmla="*/ 14 h 28"/>
                  <a:gd name="T8" fmla="*/ 14 w 214"/>
                  <a:gd name="T9" fmla="*/ 0 h 28"/>
                  <a:gd name="T10" fmla="*/ 201 w 214"/>
                  <a:gd name="T11" fmla="*/ 0 h 28"/>
                  <a:gd name="T12" fmla="*/ 214 w 214"/>
                  <a:gd name="T13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4" h="28">
                    <a:moveTo>
                      <a:pt x="214" y="14"/>
                    </a:moveTo>
                    <a:cubicBezTo>
                      <a:pt x="214" y="22"/>
                      <a:pt x="208" y="28"/>
                      <a:pt x="201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208" y="0"/>
                      <a:pt x="214" y="7"/>
                      <a:pt x="214" y="14"/>
                    </a:cubicBezTo>
                    <a:close/>
                  </a:path>
                </a:pathLst>
              </a:custGeom>
              <a:solidFill>
                <a:srgbClr val="30A7DF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05" name="Oval 414"/>
              <p:cNvSpPr>
                <a:spLocks noChangeArrowheads="1"/>
              </p:cNvSpPr>
              <p:nvPr/>
            </p:nvSpPr>
            <p:spPr bwMode="auto">
              <a:xfrm>
                <a:off x="7441939" y="5256741"/>
                <a:ext cx="103269" cy="103269"/>
              </a:xfrm>
              <a:prstGeom prst="ellipse">
                <a:avLst/>
              </a:prstGeom>
              <a:solidFill>
                <a:srgbClr val="30A7DF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06" name="Oval 415"/>
              <p:cNvSpPr>
                <a:spLocks noChangeArrowheads="1"/>
              </p:cNvSpPr>
              <p:nvPr/>
            </p:nvSpPr>
            <p:spPr bwMode="auto">
              <a:xfrm>
                <a:off x="7451435" y="5265050"/>
                <a:ext cx="83090" cy="84277"/>
              </a:xfrm>
              <a:prstGeom prst="ellipse">
                <a:avLst/>
              </a:prstGeom>
              <a:solidFill>
                <a:srgbClr val="30A7DF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07" name="Freeform 506"/>
              <p:cNvSpPr>
                <a:spLocks noChangeArrowheads="1"/>
              </p:cNvSpPr>
              <p:nvPr/>
            </p:nvSpPr>
            <p:spPr bwMode="auto">
              <a:xfrm>
                <a:off x="7266263" y="4529111"/>
                <a:ext cx="445124" cy="443938"/>
              </a:xfrm>
              <a:custGeom>
                <a:avLst/>
                <a:gdLst>
                  <a:gd name="connsiteX0" fmla="*/ 149562 w 445124"/>
                  <a:gd name="connsiteY0" fmla="*/ 128196 h 443938"/>
                  <a:gd name="connsiteX1" fmla="*/ 149562 w 445124"/>
                  <a:gd name="connsiteY1" fmla="*/ 316929 h 443938"/>
                  <a:gd name="connsiteX2" fmla="*/ 341856 w 445124"/>
                  <a:gd name="connsiteY2" fmla="*/ 221969 h 443938"/>
                  <a:gd name="connsiteX3" fmla="*/ 222843 w 445124"/>
                  <a:gd name="connsiteY3" fmla="*/ 7122 h 443938"/>
                  <a:gd name="connsiteX4" fmla="*/ 42732 w 445124"/>
                  <a:gd name="connsiteY4" fmla="*/ 110391 h 443938"/>
                  <a:gd name="connsiteX5" fmla="*/ 222843 w 445124"/>
                  <a:gd name="connsiteY5" fmla="*/ 29876 h 443938"/>
                  <a:gd name="connsiteX6" fmla="*/ 401205 w 445124"/>
                  <a:gd name="connsiteY6" fmla="*/ 110391 h 443938"/>
                  <a:gd name="connsiteX7" fmla="*/ 222843 w 445124"/>
                  <a:gd name="connsiteY7" fmla="*/ 7122 h 443938"/>
                  <a:gd name="connsiteX8" fmla="*/ 222562 w 445124"/>
                  <a:gd name="connsiteY8" fmla="*/ 0 h 443938"/>
                  <a:gd name="connsiteX9" fmla="*/ 445124 w 445124"/>
                  <a:gd name="connsiteY9" fmla="*/ 221969 h 443938"/>
                  <a:gd name="connsiteX10" fmla="*/ 222562 w 445124"/>
                  <a:gd name="connsiteY10" fmla="*/ 443938 h 443938"/>
                  <a:gd name="connsiteX11" fmla="*/ 0 w 445124"/>
                  <a:gd name="connsiteY11" fmla="*/ 221969 h 443938"/>
                  <a:gd name="connsiteX12" fmla="*/ 222562 w 445124"/>
                  <a:gd name="connsiteY12" fmla="*/ 0 h 443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45124" h="443938">
                    <a:moveTo>
                      <a:pt x="149562" y="128196"/>
                    </a:moveTo>
                    <a:lnTo>
                      <a:pt x="149562" y="316929"/>
                    </a:lnTo>
                    <a:lnTo>
                      <a:pt x="341856" y="221969"/>
                    </a:lnTo>
                    <a:close/>
                    <a:moveTo>
                      <a:pt x="222843" y="7122"/>
                    </a:moveTo>
                    <a:cubicBezTo>
                      <a:pt x="144154" y="7122"/>
                      <a:pt x="77705" y="49130"/>
                      <a:pt x="42732" y="110391"/>
                    </a:cubicBezTo>
                    <a:cubicBezTo>
                      <a:pt x="86448" y="61382"/>
                      <a:pt x="151148" y="29876"/>
                      <a:pt x="222843" y="29876"/>
                    </a:cubicBezTo>
                    <a:cubicBezTo>
                      <a:pt x="294538" y="29876"/>
                      <a:pt x="357489" y="61382"/>
                      <a:pt x="401205" y="110391"/>
                    </a:cubicBezTo>
                    <a:cubicBezTo>
                      <a:pt x="366232" y="49130"/>
                      <a:pt x="299784" y="7122"/>
                      <a:pt x="222843" y="7122"/>
                    </a:cubicBezTo>
                    <a:close/>
                    <a:moveTo>
                      <a:pt x="222562" y="0"/>
                    </a:moveTo>
                    <a:cubicBezTo>
                      <a:pt x="345480" y="0"/>
                      <a:pt x="445124" y="99379"/>
                      <a:pt x="445124" y="221969"/>
                    </a:cubicBezTo>
                    <a:cubicBezTo>
                      <a:pt x="445124" y="344559"/>
                      <a:pt x="345480" y="443938"/>
                      <a:pt x="222562" y="443938"/>
                    </a:cubicBezTo>
                    <a:cubicBezTo>
                      <a:pt x="99644" y="443938"/>
                      <a:pt x="0" y="344559"/>
                      <a:pt x="0" y="221969"/>
                    </a:cubicBezTo>
                    <a:cubicBezTo>
                      <a:pt x="0" y="99379"/>
                      <a:pt x="99644" y="0"/>
                      <a:pt x="222562" y="0"/>
                    </a:cubicBezTo>
                    <a:close/>
                  </a:path>
                </a:pathLst>
              </a:custGeom>
              <a:solidFill>
                <a:srgbClr val="30A7DF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508" name="Freeform 420"/>
              <p:cNvSpPr>
                <a:spLocks/>
              </p:cNvSpPr>
              <p:nvPr/>
            </p:nvSpPr>
            <p:spPr bwMode="auto">
              <a:xfrm>
                <a:off x="7408703" y="4657308"/>
                <a:ext cx="199416" cy="206537"/>
              </a:xfrm>
              <a:custGeom>
                <a:avLst/>
                <a:gdLst>
                  <a:gd name="T0" fmla="*/ 6 w 168"/>
                  <a:gd name="T1" fmla="*/ 0 h 174"/>
                  <a:gd name="T2" fmla="*/ 0 w 168"/>
                  <a:gd name="T3" fmla="*/ 13 h 174"/>
                  <a:gd name="T4" fmla="*/ 0 w 168"/>
                  <a:gd name="T5" fmla="*/ 174 h 174"/>
                  <a:gd name="T6" fmla="*/ 168 w 168"/>
                  <a:gd name="T7" fmla="*/ 88 h 174"/>
                  <a:gd name="T8" fmla="*/ 168 w 168"/>
                  <a:gd name="T9" fmla="*/ 79 h 174"/>
                  <a:gd name="T10" fmla="*/ 6 w 168"/>
                  <a:gd name="T11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8" h="174">
                    <a:moveTo>
                      <a:pt x="6" y="0"/>
                    </a:moveTo>
                    <a:lnTo>
                      <a:pt x="0" y="13"/>
                    </a:lnTo>
                    <a:lnTo>
                      <a:pt x="0" y="174"/>
                    </a:lnTo>
                    <a:lnTo>
                      <a:pt x="168" y="88"/>
                    </a:lnTo>
                    <a:lnTo>
                      <a:pt x="168" y="79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30" name="Group 229"/>
            <p:cNvGrpSpPr/>
            <p:nvPr/>
          </p:nvGrpSpPr>
          <p:grpSpPr>
            <a:xfrm>
              <a:off x="5064489" y="2563549"/>
              <a:ext cx="543468" cy="931940"/>
              <a:chOff x="7629484" y="2010304"/>
              <a:chExt cx="657596" cy="1127647"/>
            </a:xfrm>
          </p:grpSpPr>
          <p:sp>
            <p:nvSpPr>
              <p:cNvPr id="453" name="Freeform 422"/>
              <p:cNvSpPr>
                <a:spLocks/>
              </p:cNvSpPr>
              <p:nvPr/>
            </p:nvSpPr>
            <p:spPr bwMode="auto">
              <a:xfrm>
                <a:off x="7629484" y="2029296"/>
                <a:ext cx="657596" cy="1108655"/>
              </a:xfrm>
              <a:custGeom>
                <a:avLst/>
                <a:gdLst>
                  <a:gd name="T0" fmla="*/ 376 w 376"/>
                  <a:gd name="T1" fmla="*/ 612 h 634"/>
                  <a:gd name="T2" fmla="*/ 357 w 376"/>
                  <a:gd name="T3" fmla="*/ 634 h 634"/>
                  <a:gd name="T4" fmla="*/ 19 w 376"/>
                  <a:gd name="T5" fmla="*/ 634 h 634"/>
                  <a:gd name="T6" fmla="*/ 0 w 376"/>
                  <a:gd name="T7" fmla="*/ 612 h 634"/>
                  <a:gd name="T8" fmla="*/ 0 w 376"/>
                  <a:gd name="T9" fmla="*/ 21 h 634"/>
                  <a:gd name="T10" fmla="*/ 19 w 376"/>
                  <a:gd name="T11" fmla="*/ 0 h 634"/>
                  <a:gd name="T12" fmla="*/ 357 w 376"/>
                  <a:gd name="T13" fmla="*/ 0 h 634"/>
                  <a:gd name="T14" fmla="*/ 376 w 376"/>
                  <a:gd name="T15" fmla="*/ 21 h 634"/>
                  <a:gd name="T16" fmla="*/ 376 w 376"/>
                  <a:gd name="T17" fmla="*/ 612 h 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6" h="634">
                    <a:moveTo>
                      <a:pt x="376" y="612"/>
                    </a:moveTo>
                    <a:cubicBezTo>
                      <a:pt x="376" y="624"/>
                      <a:pt x="367" y="634"/>
                      <a:pt x="357" y="634"/>
                    </a:cubicBezTo>
                    <a:cubicBezTo>
                      <a:pt x="19" y="634"/>
                      <a:pt x="19" y="634"/>
                      <a:pt x="19" y="634"/>
                    </a:cubicBezTo>
                    <a:cubicBezTo>
                      <a:pt x="9" y="634"/>
                      <a:pt x="0" y="624"/>
                      <a:pt x="0" y="61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9" y="0"/>
                      <a:pt x="19" y="0"/>
                    </a:cubicBezTo>
                    <a:cubicBezTo>
                      <a:pt x="357" y="0"/>
                      <a:pt x="357" y="0"/>
                      <a:pt x="357" y="0"/>
                    </a:cubicBezTo>
                    <a:cubicBezTo>
                      <a:pt x="367" y="0"/>
                      <a:pt x="376" y="10"/>
                      <a:pt x="376" y="21"/>
                    </a:cubicBezTo>
                    <a:cubicBezTo>
                      <a:pt x="376" y="612"/>
                      <a:pt x="376" y="612"/>
                      <a:pt x="376" y="612"/>
                    </a:cubicBezTo>
                  </a:path>
                </a:pathLst>
              </a:custGeom>
              <a:solidFill>
                <a:srgbClr val="7A66AD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54" name="Freeform 423"/>
              <p:cNvSpPr>
                <a:spLocks/>
              </p:cNvSpPr>
              <p:nvPr/>
            </p:nvSpPr>
            <p:spPr bwMode="auto">
              <a:xfrm>
                <a:off x="7629484" y="2010304"/>
                <a:ext cx="657596" cy="1108655"/>
              </a:xfrm>
              <a:custGeom>
                <a:avLst/>
                <a:gdLst>
                  <a:gd name="T0" fmla="*/ 376 w 376"/>
                  <a:gd name="T1" fmla="*/ 612 h 634"/>
                  <a:gd name="T2" fmla="*/ 357 w 376"/>
                  <a:gd name="T3" fmla="*/ 634 h 634"/>
                  <a:gd name="T4" fmla="*/ 19 w 376"/>
                  <a:gd name="T5" fmla="*/ 634 h 634"/>
                  <a:gd name="T6" fmla="*/ 0 w 376"/>
                  <a:gd name="T7" fmla="*/ 612 h 634"/>
                  <a:gd name="T8" fmla="*/ 0 w 376"/>
                  <a:gd name="T9" fmla="*/ 21 h 634"/>
                  <a:gd name="T10" fmla="*/ 19 w 376"/>
                  <a:gd name="T11" fmla="*/ 0 h 634"/>
                  <a:gd name="T12" fmla="*/ 357 w 376"/>
                  <a:gd name="T13" fmla="*/ 0 h 634"/>
                  <a:gd name="T14" fmla="*/ 376 w 376"/>
                  <a:gd name="T15" fmla="*/ 21 h 634"/>
                  <a:gd name="T16" fmla="*/ 376 w 376"/>
                  <a:gd name="T17" fmla="*/ 612 h 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6" h="634">
                    <a:moveTo>
                      <a:pt x="376" y="612"/>
                    </a:moveTo>
                    <a:cubicBezTo>
                      <a:pt x="376" y="624"/>
                      <a:pt x="367" y="634"/>
                      <a:pt x="357" y="634"/>
                    </a:cubicBezTo>
                    <a:cubicBezTo>
                      <a:pt x="19" y="634"/>
                      <a:pt x="19" y="634"/>
                      <a:pt x="19" y="634"/>
                    </a:cubicBezTo>
                    <a:cubicBezTo>
                      <a:pt x="9" y="634"/>
                      <a:pt x="0" y="624"/>
                      <a:pt x="0" y="61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"/>
                      <a:pt x="9" y="0"/>
                      <a:pt x="19" y="0"/>
                    </a:cubicBezTo>
                    <a:cubicBezTo>
                      <a:pt x="357" y="0"/>
                      <a:pt x="357" y="0"/>
                      <a:pt x="357" y="0"/>
                    </a:cubicBezTo>
                    <a:cubicBezTo>
                      <a:pt x="367" y="0"/>
                      <a:pt x="376" y="9"/>
                      <a:pt x="376" y="21"/>
                    </a:cubicBezTo>
                    <a:cubicBezTo>
                      <a:pt x="376" y="612"/>
                      <a:pt x="376" y="612"/>
                      <a:pt x="376" y="612"/>
                    </a:cubicBezTo>
                  </a:path>
                </a:pathLst>
              </a:custGeom>
              <a:solidFill>
                <a:srgbClr val="7A66AD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64" name="Rectangle 424"/>
              <p:cNvSpPr>
                <a:spLocks noChangeArrowheads="1"/>
              </p:cNvSpPr>
              <p:nvPr/>
            </p:nvSpPr>
            <p:spPr bwMode="auto">
              <a:xfrm>
                <a:off x="7666281" y="2169362"/>
                <a:ext cx="584003" cy="790540"/>
              </a:xfrm>
              <a:prstGeom prst="rect">
                <a:avLst/>
              </a:prstGeom>
              <a:solidFill>
                <a:srgbClr val="7A66AD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65" name="Rectangle 425"/>
              <p:cNvSpPr>
                <a:spLocks noChangeArrowheads="1"/>
              </p:cNvSpPr>
              <p:nvPr/>
            </p:nvSpPr>
            <p:spPr bwMode="auto">
              <a:xfrm>
                <a:off x="7666281" y="2169362"/>
                <a:ext cx="584003" cy="790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66" name="Freeform 426"/>
              <p:cNvSpPr>
                <a:spLocks/>
              </p:cNvSpPr>
              <p:nvPr/>
            </p:nvSpPr>
            <p:spPr bwMode="auto">
              <a:xfrm>
                <a:off x="7792103" y="2069654"/>
                <a:ext cx="332359" cy="42732"/>
              </a:xfrm>
              <a:custGeom>
                <a:avLst/>
                <a:gdLst>
                  <a:gd name="T0" fmla="*/ 190 w 190"/>
                  <a:gd name="T1" fmla="*/ 12 h 24"/>
                  <a:gd name="T2" fmla="*/ 178 w 190"/>
                  <a:gd name="T3" fmla="*/ 24 h 24"/>
                  <a:gd name="T4" fmla="*/ 12 w 190"/>
                  <a:gd name="T5" fmla="*/ 24 h 24"/>
                  <a:gd name="T6" fmla="*/ 0 w 190"/>
                  <a:gd name="T7" fmla="*/ 12 h 24"/>
                  <a:gd name="T8" fmla="*/ 12 w 190"/>
                  <a:gd name="T9" fmla="*/ 0 h 24"/>
                  <a:gd name="T10" fmla="*/ 178 w 190"/>
                  <a:gd name="T11" fmla="*/ 0 h 24"/>
                  <a:gd name="T12" fmla="*/ 190 w 190"/>
                  <a:gd name="T13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0" h="24">
                    <a:moveTo>
                      <a:pt x="190" y="12"/>
                    </a:moveTo>
                    <a:cubicBezTo>
                      <a:pt x="190" y="19"/>
                      <a:pt x="185" y="24"/>
                      <a:pt x="178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78" y="0"/>
                      <a:pt x="178" y="0"/>
                      <a:pt x="178" y="0"/>
                    </a:cubicBezTo>
                    <a:cubicBezTo>
                      <a:pt x="185" y="0"/>
                      <a:pt x="190" y="5"/>
                      <a:pt x="190" y="12"/>
                    </a:cubicBezTo>
                    <a:close/>
                  </a:path>
                </a:pathLst>
              </a:custGeom>
              <a:solidFill>
                <a:srgbClr val="7A66AD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67" name="Oval 427"/>
              <p:cNvSpPr>
                <a:spLocks noChangeArrowheads="1"/>
              </p:cNvSpPr>
              <p:nvPr/>
            </p:nvSpPr>
            <p:spPr bwMode="auto">
              <a:xfrm>
                <a:off x="7917924" y="3001447"/>
                <a:ext cx="80716" cy="80716"/>
              </a:xfrm>
              <a:prstGeom prst="ellipse">
                <a:avLst/>
              </a:prstGeom>
              <a:solidFill>
                <a:srgbClr val="7A66AD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69" name="Oval 428"/>
              <p:cNvSpPr>
                <a:spLocks noChangeArrowheads="1"/>
              </p:cNvSpPr>
              <p:nvPr/>
            </p:nvSpPr>
            <p:spPr bwMode="auto">
              <a:xfrm>
                <a:off x="7942851" y="3010943"/>
                <a:ext cx="30862" cy="30862"/>
              </a:xfrm>
              <a:prstGeom prst="ellipse">
                <a:avLst/>
              </a:prstGeom>
              <a:solidFill>
                <a:srgbClr val="7A66AD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grpSp>
            <p:nvGrpSpPr>
              <p:cNvPr id="480" name="Group 479"/>
              <p:cNvGrpSpPr/>
              <p:nvPr/>
            </p:nvGrpSpPr>
            <p:grpSpPr>
              <a:xfrm>
                <a:off x="8033063" y="2445932"/>
                <a:ext cx="103269" cy="74781"/>
                <a:chOff x="8033063" y="2445932"/>
                <a:chExt cx="103269" cy="74781"/>
              </a:xfrm>
              <a:solidFill>
                <a:srgbClr val="7A66AD"/>
              </a:solidFill>
            </p:grpSpPr>
            <p:sp>
              <p:nvSpPr>
                <p:cNvPr id="484" name="Freeform 431"/>
                <p:cNvSpPr>
                  <a:spLocks noEditPoints="1"/>
                </p:cNvSpPr>
                <p:nvPr/>
              </p:nvSpPr>
              <p:spPr bwMode="auto">
                <a:xfrm>
                  <a:off x="8120901" y="2487477"/>
                  <a:ext cx="15431" cy="33236"/>
                </a:xfrm>
                <a:custGeom>
                  <a:avLst/>
                  <a:gdLst>
                    <a:gd name="T0" fmla="*/ 7 w 9"/>
                    <a:gd name="T1" fmla="*/ 18 h 19"/>
                    <a:gd name="T2" fmla="*/ 5 w 9"/>
                    <a:gd name="T3" fmla="*/ 19 h 19"/>
                    <a:gd name="T4" fmla="*/ 7 w 9"/>
                    <a:gd name="T5" fmla="*/ 18 h 19"/>
                    <a:gd name="T6" fmla="*/ 7 w 9"/>
                    <a:gd name="T7" fmla="*/ 18 h 19"/>
                    <a:gd name="T8" fmla="*/ 0 w 9"/>
                    <a:gd name="T9" fmla="*/ 0 h 19"/>
                    <a:gd name="T10" fmla="*/ 0 w 9"/>
                    <a:gd name="T11" fmla="*/ 0 h 19"/>
                    <a:gd name="T12" fmla="*/ 9 w 9"/>
                    <a:gd name="T13" fmla="*/ 0 h 19"/>
                    <a:gd name="T14" fmla="*/ 9 w 9"/>
                    <a:gd name="T15" fmla="*/ 0 h 19"/>
                    <a:gd name="T16" fmla="*/ 0 w 9"/>
                    <a:gd name="T17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" h="19">
                      <a:moveTo>
                        <a:pt x="7" y="18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7A66AD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489" name="Freeform 443"/>
                <p:cNvSpPr>
                  <a:spLocks/>
                </p:cNvSpPr>
                <p:nvPr/>
              </p:nvSpPr>
              <p:spPr bwMode="auto">
                <a:xfrm>
                  <a:off x="8033063" y="2445932"/>
                  <a:ext cx="14244" cy="11870"/>
                </a:xfrm>
                <a:custGeom>
                  <a:avLst/>
                  <a:gdLst>
                    <a:gd name="T0" fmla="*/ 4 w 8"/>
                    <a:gd name="T1" fmla="*/ 0 h 7"/>
                    <a:gd name="T2" fmla="*/ 0 w 8"/>
                    <a:gd name="T3" fmla="*/ 2 h 7"/>
                    <a:gd name="T4" fmla="*/ 3 w 8"/>
                    <a:gd name="T5" fmla="*/ 7 h 7"/>
                    <a:gd name="T6" fmla="*/ 4 w 8"/>
                    <a:gd name="T7" fmla="*/ 7 h 7"/>
                    <a:gd name="T8" fmla="*/ 7 w 8"/>
                    <a:gd name="T9" fmla="*/ 4 h 7"/>
                    <a:gd name="T10" fmla="*/ 5 w 8"/>
                    <a:gd name="T11" fmla="*/ 0 h 7"/>
                    <a:gd name="T12" fmla="*/ 4 w 8"/>
                    <a:gd name="T1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7">
                      <a:moveTo>
                        <a:pt x="4" y="0"/>
                      </a:moveTo>
                      <a:cubicBezTo>
                        <a:pt x="2" y="0"/>
                        <a:pt x="1" y="1"/>
                        <a:pt x="0" y="2"/>
                      </a:cubicBezTo>
                      <a:cubicBezTo>
                        <a:pt x="0" y="4"/>
                        <a:pt x="1" y="6"/>
                        <a:pt x="3" y="7"/>
                      </a:cubicBezTo>
                      <a:cubicBezTo>
                        <a:pt x="3" y="7"/>
                        <a:pt x="3" y="7"/>
                        <a:pt x="4" y="7"/>
                      </a:cubicBezTo>
                      <a:cubicBezTo>
                        <a:pt x="5" y="7"/>
                        <a:pt x="7" y="6"/>
                        <a:pt x="7" y="4"/>
                      </a:cubicBezTo>
                      <a:cubicBezTo>
                        <a:pt x="8" y="2"/>
                        <a:pt x="7" y="0"/>
                        <a:pt x="5" y="0"/>
                      </a:cubicBezTo>
                      <a:cubicBezTo>
                        <a:pt x="5" y="0"/>
                        <a:pt x="4" y="0"/>
                        <a:pt x="4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7A66AD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31" name="Oval 444"/>
            <p:cNvSpPr>
              <a:spLocks noChangeArrowheads="1"/>
            </p:cNvSpPr>
            <p:nvPr/>
          </p:nvSpPr>
          <p:spPr bwMode="auto">
            <a:xfrm>
              <a:off x="7221686" y="2868636"/>
              <a:ext cx="443408" cy="443408"/>
            </a:xfrm>
            <a:prstGeom prst="ellipse">
              <a:avLst/>
            </a:prstGeom>
            <a:solidFill>
              <a:srgbClr val="EC562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32" name="Oval 447"/>
            <p:cNvSpPr>
              <a:spLocks noChangeArrowheads="1"/>
            </p:cNvSpPr>
            <p:nvPr/>
          </p:nvSpPr>
          <p:spPr bwMode="auto">
            <a:xfrm>
              <a:off x="4151188" y="3131541"/>
              <a:ext cx="662168" cy="660206"/>
            </a:xfrm>
            <a:prstGeom prst="ellipse">
              <a:avLst/>
            </a:prstGeom>
            <a:solidFill>
              <a:srgbClr val="30A7DF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grpSp>
          <p:nvGrpSpPr>
            <p:cNvPr id="233" name="Group 232"/>
            <p:cNvGrpSpPr/>
            <p:nvPr/>
          </p:nvGrpSpPr>
          <p:grpSpPr>
            <a:xfrm>
              <a:off x="4388587" y="3387580"/>
              <a:ext cx="252115" cy="158921"/>
              <a:chOff x="6811643" y="3007382"/>
              <a:chExt cx="305059" cy="192294"/>
            </a:xfrm>
          </p:grpSpPr>
          <p:sp>
            <p:nvSpPr>
              <p:cNvPr id="443" name="Freeform 449"/>
              <p:cNvSpPr>
                <a:spLocks/>
              </p:cNvSpPr>
              <p:nvPr/>
            </p:nvSpPr>
            <p:spPr bwMode="auto">
              <a:xfrm>
                <a:off x="6811643" y="3007382"/>
                <a:ext cx="92586" cy="192294"/>
              </a:xfrm>
              <a:custGeom>
                <a:avLst/>
                <a:gdLst>
                  <a:gd name="T0" fmla="*/ 53 w 53"/>
                  <a:gd name="T1" fmla="*/ 82 h 110"/>
                  <a:gd name="T2" fmla="*/ 47 w 53"/>
                  <a:gd name="T3" fmla="*/ 101 h 110"/>
                  <a:gd name="T4" fmla="*/ 36 w 53"/>
                  <a:gd name="T5" fmla="*/ 109 h 110"/>
                  <a:gd name="T6" fmla="*/ 27 w 53"/>
                  <a:gd name="T7" fmla="*/ 110 h 110"/>
                  <a:gd name="T8" fmla="*/ 11 w 53"/>
                  <a:gd name="T9" fmla="*/ 105 h 110"/>
                  <a:gd name="T10" fmla="*/ 3 w 53"/>
                  <a:gd name="T11" fmla="*/ 95 h 110"/>
                  <a:gd name="T12" fmla="*/ 0 w 53"/>
                  <a:gd name="T13" fmla="*/ 80 h 110"/>
                  <a:gd name="T14" fmla="*/ 15 w 53"/>
                  <a:gd name="T15" fmla="*/ 79 h 110"/>
                  <a:gd name="T16" fmla="*/ 20 w 53"/>
                  <a:gd name="T17" fmla="*/ 92 h 110"/>
                  <a:gd name="T18" fmla="*/ 27 w 53"/>
                  <a:gd name="T19" fmla="*/ 95 h 110"/>
                  <a:gd name="T20" fmla="*/ 35 w 53"/>
                  <a:gd name="T21" fmla="*/ 90 h 110"/>
                  <a:gd name="T22" fmla="*/ 37 w 53"/>
                  <a:gd name="T23" fmla="*/ 83 h 110"/>
                  <a:gd name="T24" fmla="*/ 31 w 53"/>
                  <a:gd name="T25" fmla="*/ 70 h 110"/>
                  <a:gd name="T26" fmla="*/ 16 w 53"/>
                  <a:gd name="T27" fmla="*/ 56 h 110"/>
                  <a:gd name="T28" fmla="*/ 5 w 53"/>
                  <a:gd name="T29" fmla="*/ 42 h 110"/>
                  <a:gd name="T30" fmla="*/ 1 w 53"/>
                  <a:gd name="T31" fmla="*/ 27 h 110"/>
                  <a:gd name="T32" fmla="*/ 11 w 53"/>
                  <a:gd name="T33" fmla="*/ 5 h 110"/>
                  <a:gd name="T34" fmla="*/ 26 w 53"/>
                  <a:gd name="T35" fmla="*/ 0 h 110"/>
                  <a:gd name="T36" fmla="*/ 41 w 53"/>
                  <a:gd name="T37" fmla="*/ 4 h 110"/>
                  <a:gd name="T38" fmla="*/ 49 w 53"/>
                  <a:gd name="T39" fmla="*/ 12 h 110"/>
                  <a:gd name="T40" fmla="*/ 52 w 53"/>
                  <a:gd name="T41" fmla="*/ 25 h 110"/>
                  <a:gd name="T42" fmla="*/ 37 w 53"/>
                  <a:gd name="T43" fmla="*/ 28 h 110"/>
                  <a:gd name="T44" fmla="*/ 33 w 53"/>
                  <a:gd name="T45" fmla="*/ 17 h 110"/>
                  <a:gd name="T46" fmla="*/ 27 w 53"/>
                  <a:gd name="T47" fmla="*/ 15 h 110"/>
                  <a:gd name="T48" fmla="*/ 20 w 53"/>
                  <a:gd name="T49" fmla="*/ 19 h 110"/>
                  <a:gd name="T50" fmla="*/ 18 w 53"/>
                  <a:gd name="T51" fmla="*/ 26 h 110"/>
                  <a:gd name="T52" fmla="*/ 24 w 53"/>
                  <a:gd name="T53" fmla="*/ 41 h 110"/>
                  <a:gd name="T54" fmla="*/ 32 w 53"/>
                  <a:gd name="T55" fmla="*/ 48 h 110"/>
                  <a:gd name="T56" fmla="*/ 39 w 53"/>
                  <a:gd name="T57" fmla="*/ 55 h 110"/>
                  <a:gd name="T58" fmla="*/ 48 w 53"/>
                  <a:gd name="T59" fmla="*/ 67 h 110"/>
                  <a:gd name="T60" fmla="*/ 51 w 53"/>
                  <a:gd name="T61" fmla="*/ 72 h 110"/>
                  <a:gd name="T62" fmla="*/ 53 w 53"/>
                  <a:gd name="T63" fmla="*/ 82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3" h="110">
                    <a:moveTo>
                      <a:pt x="53" y="82"/>
                    </a:moveTo>
                    <a:cubicBezTo>
                      <a:pt x="53" y="90"/>
                      <a:pt x="51" y="96"/>
                      <a:pt x="47" y="101"/>
                    </a:cubicBezTo>
                    <a:cubicBezTo>
                      <a:pt x="45" y="105"/>
                      <a:pt x="41" y="107"/>
                      <a:pt x="36" y="109"/>
                    </a:cubicBezTo>
                    <a:cubicBezTo>
                      <a:pt x="34" y="110"/>
                      <a:pt x="31" y="110"/>
                      <a:pt x="27" y="110"/>
                    </a:cubicBezTo>
                    <a:cubicBezTo>
                      <a:pt x="21" y="110"/>
                      <a:pt x="16" y="109"/>
                      <a:pt x="11" y="105"/>
                    </a:cubicBezTo>
                    <a:cubicBezTo>
                      <a:pt x="8" y="103"/>
                      <a:pt x="5" y="99"/>
                      <a:pt x="3" y="95"/>
                    </a:cubicBezTo>
                    <a:cubicBezTo>
                      <a:pt x="1" y="90"/>
                      <a:pt x="0" y="85"/>
                      <a:pt x="0" y="80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6" y="85"/>
                      <a:pt x="17" y="89"/>
                      <a:pt x="20" y="92"/>
                    </a:cubicBezTo>
                    <a:cubicBezTo>
                      <a:pt x="22" y="94"/>
                      <a:pt x="24" y="95"/>
                      <a:pt x="27" y="95"/>
                    </a:cubicBezTo>
                    <a:cubicBezTo>
                      <a:pt x="30" y="95"/>
                      <a:pt x="33" y="93"/>
                      <a:pt x="35" y="90"/>
                    </a:cubicBezTo>
                    <a:cubicBezTo>
                      <a:pt x="36" y="88"/>
                      <a:pt x="37" y="86"/>
                      <a:pt x="37" y="83"/>
                    </a:cubicBezTo>
                    <a:cubicBezTo>
                      <a:pt x="37" y="78"/>
                      <a:pt x="35" y="74"/>
                      <a:pt x="31" y="70"/>
                    </a:cubicBezTo>
                    <a:cubicBezTo>
                      <a:pt x="27" y="66"/>
                      <a:pt x="23" y="62"/>
                      <a:pt x="16" y="56"/>
                    </a:cubicBezTo>
                    <a:cubicBezTo>
                      <a:pt x="11" y="51"/>
                      <a:pt x="7" y="46"/>
                      <a:pt x="5" y="42"/>
                    </a:cubicBezTo>
                    <a:cubicBezTo>
                      <a:pt x="2" y="37"/>
                      <a:pt x="1" y="32"/>
                      <a:pt x="1" y="27"/>
                    </a:cubicBezTo>
                    <a:cubicBezTo>
                      <a:pt x="1" y="17"/>
                      <a:pt x="5" y="10"/>
                      <a:pt x="11" y="5"/>
                    </a:cubicBezTo>
                    <a:cubicBezTo>
                      <a:pt x="15" y="1"/>
                      <a:pt x="20" y="0"/>
                      <a:pt x="26" y="0"/>
                    </a:cubicBezTo>
                    <a:cubicBezTo>
                      <a:pt x="32" y="0"/>
                      <a:pt x="37" y="1"/>
                      <a:pt x="41" y="4"/>
                    </a:cubicBezTo>
                    <a:cubicBezTo>
                      <a:pt x="44" y="6"/>
                      <a:pt x="47" y="9"/>
                      <a:pt x="49" y="12"/>
                    </a:cubicBezTo>
                    <a:cubicBezTo>
                      <a:pt x="51" y="16"/>
                      <a:pt x="52" y="20"/>
                      <a:pt x="52" y="25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6" y="23"/>
                      <a:pt x="35" y="20"/>
                      <a:pt x="33" y="17"/>
                    </a:cubicBezTo>
                    <a:cubicBezTo>
                      <a:pt x="32" y="15"/>
                      <a:pt x="29" y="15"/>
                      <a:pt x="27" y="15"/>
                    </a:cubicBezTo>
                    <a:cubicBezTo>
                      <a:pt x="24" y="15"/>
                      <a:pt x="21" y="16"/>
                      <a:pt x="20" y="19"/>
                    </a:cubicBezTo>
                    <a:cubicBezTo>
                      <a:pt x="19" y="21"/>
                      <a:pt x="18" y="23"/>
                      <a:pt x="18" y="26"/>
                    </a:cubicBezTo>
                    <a:cubicBezTo>
                      <a:pt x="18" y="31"/>
                      <a:pt x="20" y="36"/>
                      <a:pt x="24" y="41"/>
                    </a:cubicBezTo>
                    <a:cubicBezTo>
                      <a:pt x="26" y="43"/>
                      <a:pt x="28" y="46"/>
                      <a:pt x="32" y="48"/>
                    </a:cubicBezTo>
                    <a:cubicBezTo>
                      <a:pt x="35" y="51"/>
                      <a:pt x="38" y="54"/>
                      <a:pt x="39" y="55"/>
                    </a:cubicBezTo>
                    <a:cubicBezTo>
                      <a:pt x="43" y="59"/>
                      <a:pt x="46" y="63"/>
                      <a:pt x="48" y="67"/>
                    </a:cubicBezTo>
                    <a:cubicBezTo>
                      <a:pt x="49" y="69"/>
                      <a:pt x="50" y="70"/>
                      <a:pt x="51" y="72"/>
                    </a:cubicBezTo>
                    <a:cubicBezTo>
                      <a:pt x="52" y="76"/>
                      <a:pt x="53" y="79"/>
                      <a:pt x="53" y="82"/>
                    </a:cubicBezTo>
                    <a:close/>
                  </a:path>
                </a:pathLst>
              </a:custGeom>
              <a:solidFill>
                <a:srgbClr val="30A7DF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44" name="Freeform 450"/>
              <p:cNvSpPr>
                <a:spLocks/>
              </p:cNvSpPr>
              <p:nvPr/>
            </p:nvSpPr>
            <p:spPr bwMode="auto">
              <a:xfrm>
                <a:off x="6927969" y="3008569"/>
                <a:ext cx="80716" cy="188733"/>
              </a:xfrm>
              <a:custGeom>
                <a:avLst/>
                <a:gdLst>
                  <a:gd name="T0" fmla="*/ 0 w 68"/>
                  <a:gd name="T1" fmla="*/ 159 h 159"/>
                  <a:gd name="T2" fmla="*/ 0 w 68"/>
                  <a:gd name="T3" fmla="*/ 0 h 159"/>
                  <a:gd name="T4" fmla="*/ 68 w 68"/>
                  <a:gd name="T5" fmla="*/ 0 h 159"/>
                  <a:gd name="T6" fmla="*/ 68 w 68"/>
                  <a:gd name="T7" fmla="*/ 25 h 159"/>
                  <a:gd name="T8" fmla="*/ 24 w 68"/>
                  <a:gd name="T9" fmla="*/ 25 h 159"/>
                  <a:gd name="T10" fmla="*/ 24 w 68"/>
                  <a:gd name="T11" fmla="*/ 68 h 159"/>
                  <a:gd name="T12" fmla="*/ 56 w 68"/>
                  <a:gd name="T13" fmla="*/ 68 h 159"/>
                  <a:gd name="T14" fmla="*/ 56 w 68"/>
                  <a:gd name="T15" fmla="*/ 91 h 159"/>
                  <a:gd name="T16" fmla="*/ 24 w 68"/>
                  <a:gd name="T17" fmla="*/ 91 h 159"/>
                  <a:gd name="T18" fmla="*/ 24 w 68"/>
                  <a:gd name="T19" fmla="*/ 136 h 159"/>
                  <a:gd name="T20" fmla="*/ 68 w 68"/>
                  <a:gd name="T21" fmla="*/ 136 h 159"/>
                  <a:gd name="T22" fmla="*/ 68 w 68"/>
                  <a:gd name="T23" fmla="*/ 159 h 159"/>
                  <a:gd name="T24" fmla="*/ 0 w 68"/>
                  <a:gd name="T25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" h="159">
                    <a:moveTo>
                      <a:pt x="0" y="159"/>
                    </a:moveTo>
                    <a:lnTo>
                      <a:pt x="0" y="0"/>
                    </a:lnTo>
                    <a:lnTo>
                      <a:pt x="68" y="0"/>
                    </a:lnTo>
                    <a:lnTo>
                      <a:pt x="68" y="25"/>
                    </a:lnTo>
                    <a:lnTo>
                      <a:pt x="24" y="25"/>
                    </a:lnTo>
                    <a:lnTo>
                      <a:pt x="24" y="68"/>
                    </a:lnTo>
                    <a:lnTo>
                      <a:pt x="56" y="68"/>
                    </a:lnTo>
                    <a:lnTo>
                      <a:pt x="56" y="91"/>
                    </a:lnTo>
                    <a:lnTo>
                      <a:pt x="24" y="91"/>
                    </a:lnTo>
                    <a:lnTo>
                      <a:pt x="24" y="136"/>
                    </a:lnTo>
                    <a:lnTo>
                      <a:pt x="68" y="136"/>
                    </a:lnTo>
                    <a:lnTo>
                      <a:pt x="68" y="159"/>
                    </a:lnTo>
                    <a:lnTo>
                      <a:pt x="0" y="159"/>
                    </a:lnTo>
                    <a:close/>
                  </a:path>
                </a:pathLst>
              </a:custGeom>
              <a:solidFill>
                <a:srgbClr val="30A7DF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52" name="Freeform 451"/>
              <p:cNvSpPr>
                <a:spLocks noEditPoints="1"/>
              </p:cNvSpPr>
              <p:nvPr/>
            </p:nvSpPr>
            <p:spPr bwMode="auto">
              <a:xfrm>
                <a:off x="7027677" y="3007382"/>
                <a:ext cx="89025" cy="192294"/>
              </a:xfrm>
              <a:custGeom>
                <a:avLst/>
                <a:gdLst>
                  <a:gd name="T0" fmla="*/ 26 w 51"/>
                  <a:gd name="T1" fmla="*/ 0 h 110"/>
                  <a:gd name="T2" fmla="*/ 44 w 51"/>
                  <a:gd name="T3" fmla="*/ 8 h 110"/>
                  <a:gd name="T4" fmla="*/ 51 w 51"/>
                  <a:gd name="T5" fmla="*/ 26 h 110"/>
                  <a:gd name="T6" fmla="*/ 51 w 51"/>
                  <a:gd name="T7" fmla="*/ 84 h 110"/>
                  <a:gd name="T8" fmla="*/ 44 w 51"/>
                  <a:gd name="T9" fmla="*/ 103 h 110"/>
                  <a:gd name="T10" fmla="*/ 26 w 51"/>
                  <a:gd name="T11" fmla="*/ 110 h 110"/>
                  <a:gd name="T12" fmla="*/ 7 w 51"/>
                  <a:gd name="T13" fmla="*/ 103 h 110"/>
                  <a:gd name="T14" fmla="*/ 0 w 51"/>
                  <a:gd name="T15" fmla="*/ 84 h 110"/>
                  <a:gd name="T16" fmla="*/ 0 w 51"/>
                  <a:gd name="T17" fmla="*/ 26 h 110"/>
                  <a:gd name="T18" fmla="*/ 7 w 51"/>
                  <a:gd name="T19" fmla="*/ 7 h 110"/>
                  <a:gd name="T20" fmla="*/ 26 w 51"/>
                  <a:gd name="T21" fmla="*/ 0 h 110"/>
                  <a:gd name="T22" fmla="*/ 34 w 51"/>
                  <a:gd name="T23" fmla="*/ 25 h 110"/>
                  <a:gd name="T24" fmla="*/ 32 w 51"/>
                  <a:gd name="T25" fmla="*/ 19 h 110"/>
                  <a:gd name="T26" fmla="*/ 25 w 51"/>
                  <a:gd name="T27" fmla="*/ 16 h 110"/>
                  <a:gd name="T28" fmla="*/ 19 w 51"/>
                  <a:gd name="T29" fmla="*/ 19 h 110"/>
                  <a:gd name="T30" fmla="*/ 16 w 51"/>
                  <a:gd name="T31" fmla="*/ 25 h 110"/>
                  <a:gd name="T32" fmla="*/ 16 w 51"/>
                  <a:gd name="T33" fmla="*/ 84 h 110"/>
                  <a:gd name="T34" fmla="*/ 19 w 51"/>
                  <a:gd name="T35" fmla="*/ 91 h 110"/>
                  <a:gd name="T36" fmla="*/ 25 w 51"/>
                  <a:gd name="T37" fmla="*/ 93 h 110"/>
                  <a:gd name="T38" fmla="*/ 32 w 51"/>
                  <a:gd name="T39" fmla="*/ 91 h 110"/>
                  <a:gd name="T40" fmla="*/ 34 w 51"/>
                  <a:gd name="T41" fmla="*/ 84 h 110"/>
                  <a:gd name="T42" fmla="*/ 34 w 51"/>
                  <a:gd name="T43" fmla="*/ 2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110">
                    <a:moveTo>
                      <a:pt x="26" y="0"/>
                    </a:moveTo>
                    <a:cubicBezTo>
                      <a:pt x="33" y="0"/>
                      <a:pt x="39" y="2"/>
                      <a:pt x="44" y="8"/>
                    </a:cubicBezTo>
                    <a:cubicBezTo>
                      <a:pt x="49" y="13"/>
                      <a:pt x="51" y="19"/>
                      <a:pt x="51" y="26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92"/>
                      <a:pt x="49" y="98"/>
                      <a:pt x="44" y="103"/>
                    </a:cubicBezTo>
                    <a:cubicBezTo>
                      <a:pt x="39" y="108"/>
                      <a:pt x="33" y="110"/>
                      <a:pt x="26" y="110"/>
                    </a:cubicBezTo>
                    <a:cubicBezTo>
                      <a:pt x="18" y="110"/>
                      <a:pt x="12" y="108"/>
                      <a:pt x="7" y="103"/>
                    </a:cubicBezTo>
                    <a:cubicBezTo>
                      <a:pt x="2" y="98"/>
                      <a:pt x="0" y="91"/>
                      <a:pt x="0" y="84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9"/>
                      <a:pt x="2" y="12"/>
                      <a:pt x="7" y="7"/>
                    </a:cubicBezTo>
                    <a:cubicBezTo>
                      <a:pt x="13" y="2"/>
                      <a:pt x="19" y="0"/>
                      <a:pt x="26" y="0"/>
                    </a:cubicBezTo>
                    <a:close/>
                    <a:moveTo>
                      <a:pt x="34" y="25"/>
                    </a:moveTo>
                    <a:cubicBezTo>
                      <a:pt x="34" y="23"/>
                      <a:pt x="34" y="21"/>
                      <a:pt x="32" y="19"/>
                    </a:cubicBezTo>
                    <a:cubicBezTo>
                      <a:pt x="30" y="17"/>
                      <a:pt x="28" y="16"/>
                      <a:pt x="25" y="16"/>
                    </a:cubicBezTo>
                    <a:cubicBezTo>
                      <a:pt x="23" y="16"/>
                      <a:pt x="20" y="17"/>
                      <a:pt x="19" y="19"/>
                    </a:cubicBezTo>
                    <a:cubicBezTo>
                      <a:pt x="17" y="21"/>
                      <a:pt x="16" y="23"/>
                      <a:pt x="16" y="25"/>
                    </a:cubicBezTo>
                    <a:cubicBezTo>
                      <a:pt x="16" y="84"/>
                      <a:pt x="16" y="84"/>
                      <a:pt x="16" y="84"/>
                    </a:cubicBezTo>
                    <a:cubicBezTo>
                      <a:pt x="16" y="87"/>
                      <a:pt x="17" y="89"/>
                      <a:pt x="19" y="91"/>
                    </a:cubicBezTo>
                    <a:cubicBezTo>
                      <a:pt x="20" y="93"/>
                      <a:pt x="23" y="93"/>
                      <a:pt x="25" y="93"/>
                    </a:cubicBezTo>
                    <a:cubicBezTo>
                      <a:pt x="28" y="93"/>
                      <a:pt x="30" y="93"/>
                      <a:pt x="32" y="91"/>
                    </a:cubicBezTo>
                    <a:cubicBezTo>
                      <a:pt x="34" y="89"/>
                      <a:pt x="34" y="87"/>
                      <a:pt x="34" y="84"/>
                    </a:cubicBezTo>
                    <a:lnTo>
                      <a:pt x="34" y="25"/>
                    </a:lnTo>
                    <a:close/>
                  </a:path>
                </a:pathLst>
              </a:custGeom>
              <a:solidFill>
                <a:srgbClr val="30A7DF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36" name="Group 235"/>
            <p:cNvGrpSpPr/>
            <p:nvPr/>
          </p:nvGrpSpPr>
          <p:grpSpPr>
            <a:xfrm>
              <a:off x="6703723" y="2275138"/>
              <a:ext cx="283506" cy="584670"/>
              <a:chOff x="9612956" y="1661327"/>
              <a:chExt cx="343042" cy="707450"/>
            </a:xfrm>
          </p:grpSpPr>
          <p:sp>
            <p:nvSpPr>
              <p:cNvPr id="432" name="Freeform 293"/>
              <p:cNvSpPr>
                <a:spLocks/>
              </p:cNvSpPr>
              <p:nvPr/>
            </p:nvSpPr>
            <p:spPr bwMode="auto">
              <a:xfrm>
                <a:off x="9837299" y="2072028"/>
                <a:ext cx="55789" cy="26114"/>
              </a:xfrm>
              <a:custGeom>
                <a:avLst/>
                <a:gdLst>
                  <a:gd name="T0" fmla="*/ 28 w 32"/>
                  <a:gd name="T1" fmla="*/ 0 h 15"/>
                  <a:gd name="T2" fmla="*/ 26 w 32"/>
                  <a:gd name="T3" fmla="*/ 0 h 15"/>
                  <a:gd name="T4" fmla="*/ 3 w 32"/>
                  <a:gd name="T5" fmla="*/ 7 h 15"/>
                  <a:gd name="T6" fmla="*/ 1 w 32"/>
                  <a:gd name="T7" fmla="*/ 12 h 15"/>
                  <a:gd name="T8" fmla="*/ 5 w 32"/>
                  <a:gd name="T9" fmla="*/ 15 h 15"/>
                  <a:gd name="T10" fmla="*/ 6 w 32"/>
                  <a:gd name="T11" fmla="*/ 15 h 15"/>
                  <a:gd name="T12" fmla="*/ 29 w 32"/>
                  <a:gd name="T13" fmla="*/ 8 h 15"/>
                  <a:gd name="T14" fmla="*/ 31 w 32"/>
                  <a:gd name="T15" fmla="*/ 3 h 15"/>
                  <a:gd name="T16" fmla="*/ 31 w 32"/>
                  <a:gd name="T17" fmla="*/ 3 h 15"/>
                  <a:gd name="T18" fmla="*/ 31 w 32"/>
                  <a:gd name="T19" fmla="*/ 3 h 15"/>
                  <a:gd name="T20" fmla="*/ 28 w 32"/>
                  <a:gd name="T2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15">
                    <a:moveTo>
                      <a:pt x="28" y="0"/>
                    </a:moveTo>
                    <a:cubicBezTo>
                      <a:pt x="27" y="0"/>
                      <a:pt x="27" y="0"/>
                      <a:pt x="26" y="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8"/>
                      <a:pt x="0" y="10"/>
                      <a:pt x="1" y="12"/>
                    </a:cubicBezTo>
                    <a:cubicBezTo>
                      <a:pt x="1" y="14"/>
                      <a:pt x="3" y="15"/>
                      <a:pt x="5" y="15"/>
                    </a:cubicBezTo>
                    <a:cubicBezTo>
                      <a:pt x="5" y="15"/>
                      <a:pt x="5" y="15"/>
                      <a:pt x="6" y="15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7"/>
                      <a:pt x="32" y="5"/>
                      <a:pt x="31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1" y="1"/>
                      <a:pt x="29" y="0"/>
                      <a:pt x="28" y="0"/>
                    </a:cubicBezTo>
                  </a:path>
                </a:pathLst>
              </a:custGeom>
              <a:solidFill>
                <a:srgbClr val="747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33" name="Freeform 452"/>
              <p:cNvSpPr>
                <a:spLocks/>
              </p:cNvSpPr>
              <p:nvPr/>
            </p:nvSpPr>
            <p:spPr bwMode="auto">
              <a:xfrm>
                <a:off x="9612956" y="1677945"/>
                <a:ext cx="343042" cy="690832"/>
              </a:xfrm>
              <a:custGeom>
                <a:avLst/>
                <a:gdLst>
                  <a:gd name="T0" fmla="*/ 196 w 196"/>
                  <a:gd name="T1" fmla="*/ 384 h 395"/>
                  <a:gd name="T2" fmla="*/ 186 w 196"/>
                  <a:gd name="T3" fmla="*/ 395 h 395"/>
                  <a:gd name="T4" fmla="*/ 10 w 196"/>
                  <a:gd name="T5" fmla="*/ 395 h 395"/>
                  <a:gd name="T6" fmla="*/ 0 w 196"/>
                  <a:gd name="T7" fmla="*/ 384 h 395"/>
                  <a:gd name="T8" fmla="*/ 0 w 196"/>
                  <a:gd name="T9" fmla="*/ 11 h 395"/>
                  <a:gd name="T10" fmla="*/ 10 w 196"/>
                  <a:gd name="T11" fmla="*/ 0 h 395"/>
                  <a:gd name="T12" fmla="*/ 186 w 196"/>
                  <a:gd name="T13" fmla="*/ 0 h 395"/>
                  <a:gd name="T14" fmla="*/ 196 w 196"/>
                  <a:gd name="T15" fmla="*/ 11 h 395"/>
                  <a:gd name="T16" fmla="*/ 196 w 196"/>
                  <a:gd name="T17" fmla="*/ 384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5">
                    <a:moveTo>
                      <a:pt x="196" y="384"/>
                    </a:moveTo>
                    <a:cubicBezTo>
                      <a:pt x="196" y="390"/>
                      <a:pt x="192" y="395"/>
                      <a:pt x="186" y="395"/>
                    </a:cubicBezTo>
                    <a:cubicBezTo>
                      <a:pt x="10" y="395"/>
                      <a:pt x="10" y="395"/>
                      <a:pt x="10" y="395"/>
                    </a:cubicBezTo>
                    <a:cubicBezTo>
                      <a:pt x="4" y="395"/>
                      <a:pt x="0" y="390"/>
                      <a:pt x="0" y="38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92" y="0"/>
                      <a:pt x="196" y="5"/>
                      <a:pt x="196" y="11"/>
                    </a:cubicBezTo>
                    <a:lnTo>
                      <a:pt x="196" y="384"/>
                    </a:lnTo>
                    <a:close/>
                  </a:path>
                </a:pathLst>
              </a:custGeom>
              <a:solidFill>
                <a:srgbClr val="BB2225">
                  <a:lumMod val="75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34" name="Freeform 453"/>
              <p:cNvSpPr>
                <a:spLocks/>
              </p:cNvSpPr>
              <p:nvPr/>
            </p:nvSpPr>
            <p:spPr bwMode="auto">
              <a:xfrm>
                <a:off x="9612956" y="1661327"/>
                <a:ext cx="343042" cy="689645"/>
              </a:xfrm>
              <a:custGeom>
                <a:avLst/>
                <a:gdLst>
                  <a:gd name="T0" fmla="*/ 196 w 196"/>
                  <a:gd name="T1" fmla="*/ 384 h 395"/>
                  <a:gd name="T2" fmla="*/ 186 w 196"/>
                  <a:gd name="T3" fmla="*/ 395 h 395"/>
                  <a:gd name="T4" fmla="*/ 10 w 196"/>
                  <a:gd name="T5" fmla="*/ 395 h 395"/>
                  <a:gd name="T6" fmla="*/ 0 w 196"/>
                  <a:gd name="T7" fmla="*/ 384 h 395"/>
                  <a:gd name="T8" fmla="*/ 0 w 196"/>
                  <a:gd name="T9" fmla="*/ 11 h 395"/>
                  <a:gd name="T10" fmla="*/ 10 w 196"/>
                  <a:gd name="T11" fmla="*/ 0 h 395"/>
                  <a:gd name="T12" fmla="*/ 186 w 196"/>
                  <a:gd name="T13" fmla="*/ 0 h 395"/>
                  <a:gd name="T14" fmla="*/ 196 w 196"/>
                  <a:gd name="T15" fmla="*/ 11 h 395"/>
                  <a:gd name="T16" fmla="*/ 196 w 196"/>
                  <a:gd name="T17" fmla="*/ 384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5">
                    <a:moveTo>
                      <a:pt x="196" y="384"/>
                    </a:moveTo>
                    <a:cubicBezTo>
                      <a:pt x="196" y="390"/>
                      <a:pt x="192" y="395"/>
                      <a:pt x="186" y="395"/>
                    </a:cubicBezTo>
                    <a:cubicBezTo>
                      <a:pt x="10" y="395"/>
                      <a:pt x="10" y="395"/>
                      <a:pt x="10" y="395"/>
                    </a:cubicBezTo>
                    <a:cubicBezTo>
                      <a:pt x="4" y="395"/>
                      <a:pt x="0" y="390"/>
                      <a:pt x="0" y="38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92" y="0"/>
                      <a:pt x="196" y="5"/>
                      <a:pt x="196" y="11"/>
                    </a:cubicBezTo>
                    <a:lnTo>
                      <a:pt x="196" y="384"/>
                    </a:lnTo>
                    <a:close/>
                  </a:path>
                </a:pathLst>
              </a:custGeom>
              <a:solidFill>
                <a:srgbClr val="BB2225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35" name="Rectangle 455"/>
              <p:cNvSpPr>
                <a:spLocks noChangeArrowheads="1"/>
              </p:cNvSpPr>
              <p:nvPr/>
            </p:nvSpPr>
            <p:spPr bwMode="auto">
              <a:xfrm>
                <a:off x="9633135" y="1743230"/>
                <a:ext cx="303871" cy="524653"/>
              </a:xfrm>
              <a:prstGeom prst="rect">
                <a:avLst/>
              </a:prstGeom>
              <a:solidFill>
                <a:srgbClr val="BB2225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36" name="Freeform 456"/>
              <p:cNvSpPr>
                <a:spLocks/>
              </p:cNvSpPr>
              <p:nvPr/>
            </p:nvSpPr>
            <p:spPr bwMode="auto">
              <a:xfrm>
                <a:off x="9697233" y="1692189"/>
                <a:ext cx="174489" cy="22553"/>
              </a:xfrm>
              <a:custGeom>
                <a:avLst/>
                <a:gdLst>
                  <a:gd name="T0" fmla="*/ 100 w 100"/>
                  <a:gd name="T1" fmla="*/ 6 h 13"/>
                  <a:gd name="T2" fmla="*/ 93 w 100"/>
                  <a:gd name="T3" fmla="*/ 13 h 13"/>
                  <a:gd name="T4" fmla="*/ 7 w 100"/>
                  <a:gd name="T5" fmla="*/ 13 h 13"/>
                  <a:gd name="T6" fmla="*/ 0 w 100"/>
                  <a:gd name="T7" fmla="*/ 6 h 13"/>
                  <a:gd name="T8" fmla="*/ 7 w 100"/>
                  <a:gd name="T9" fmla="*/ 0 h 13"/>
                  <a:gd name="T10" fmla="*/ 93 w 100"/>
                  <a:gd name="T11" fmla="*/ 0 h 13"/>
                  <a:gd name="T12" fmla="*/ 100 w 100"/>
                  <a:gd name="T13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13">
                    <a:moveTo>
                      <a:pt x="100" y="6"/>
                    </a:moveTo>
                    <a:cubicBezTo>
                      <a:pt x="100" y="10"/>
                      <a:pt x="97" y="13"/>
                      <a:pt x="93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7" y="0"/>
                      <a:pt x="100" y="3"/>
                      <a:pt x="100" y="6"/>
                    </a:cubicBezTo>
                    <a:close/>
                  </a:path>
                </a:pathLst>
              </a:custGeom>
              <a:solidFill>
                <a:srgbClr val="BB2225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37" name="Oval 457"/>
              <p:cNvSpPr>
                <a:spLocks noChangeArrowheads="1"/>
              </p:cNvSpPr>
              <p:nvPr/>
            </p:nvSpPr>
            <p:spPr bwMode="auto">
              <a:xfrm>
                <a:off x="9763705" y="2290435"/>
                <a:ext cx="41545" cy="41545"/>
              </a:xfrm>
              <a:prstGeom prst="ellipse">
                <a:avLst/>
              </a:prstGeom>
              <a:solidFill>
                <a:srgbClr val="BB2225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39" name="Oval 458"/>
              <p:cNvSpPr>
                <a:spLocks noChangeArrowheads="1"/>
              </p:cNvSpPr>
              <p:nvPr/>
            </p:nvSpPr>
            <p:spPr bwMode="auto">
              <a:xfrm>
                <a:off x="9767266" y="2293996"/>
                <a:ext cx="34423" cy="34423"/>
              </a:xfrm>
              <a:prstGeom prst="ellipse">
                <a:avLst/>
              </a:prstGeom>
              <a:solidFill>
                <a:srgbClr val="BB2225">
                  <a:lumMod val="5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40" name="Oval 459"/>
              <p:cNvSpPr>
                <a:spLocks noChangeArrowheads="1"/>
              </p:cNvSpPr>
              <p:nvPr/>
            </p:nvSpPr>
            <p:spPr bwMode="auto">
              <a:xfrm>
                <a:off x="9777949" y="2295183"/>
                <a:ext cx="14244" cy="16618"/>
              </a:xfrm>
              <a:prstGeom prst="ellipse">
                <a:avLst/>
              </a:prstGeom>
              <a:solidFill>
                <a:srgbClr val="BB2225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441" name="Freeform 460"/>
              <p:cNvSpPr>
                <a:spLocks/>
              </p:cNvSpPr>
              <p:nvPr/>
            </p:nvSpPr>
            <p:spPr bwMode="auto">
              <a:xfrm>
                <a:off x="9723347" y="1879734"/>
                <a:ext cx="122261" cy="267074"/>
              </a:xfrm>
              <a:custGeom>
                <a:avLst/>
                <a:gdLst>
                  <a:gd name="T0" fmla="*/ 52 w 70"/>
                  <a:gd name="T1" fmla="*/ 29 h 153"/>
                  <a:gd name="T2" fmla="*/ 70 w 70"/>
                  <a:gd name="T3" fmla="*/ 29 h 153"/>
                  <a:gd name="T4" fmla="*/ 70 w 70"/>
                  <a:gd name="T5" fmla="*/ 0 h 153"/>
                  <a:gd name="T6" fmla="*/ 52 w 70"/>
                  <a:gd name="T7" fmla="*/ 0 h 153"/>
                  <a:gd name="T8" fmla="*/ 17 w 70"/>
                  <a:gd name="T9" fmla="*/ 35 h 153"/>
                  <a:gd name="T10" fmla="*/ 17 w 70"/>
                  <a:gd name="T11" fmla="*/ 44 h 153"/>
                  <a:gd name="T12" fmla="*/ 0 w 70"/>
                  <a:gd name="T13" fmla="*/ 44 h 153"/>
                  <a:gd name="T14" fmla="*/ 0 w 70"/>
                  <a:gd name="T15" fmla="*/ 72 h 153"/>
                  <a:gd name="T16" fmla="*/ 17 w 70"/>
                  <a:gd name="T17" fmla="*/ 72 h 153"/>
                  <a:gd name="T18" fmla="*/ 17 w 70"/>
                  <a:gd name="T19" fmla="*/ 153 h 153"/>
                  <a:gd name="T20" fmla="*/ 46 w 70"/>
                  <a:gd name="T21" fmla="*/ 153 h 153"/>
                  <a:gd name="T22" fmla="*/ 46 w 70"/>
                  <a:gd name="T23" fmla="*/ 72 h 153"/>
                  <a:gd name="T24" fmla="*/ 62 w 70"/>
                  <a:gd name="T25" fmla="*/ 72 h 153"/>
                  <a:gd name="T26" fmla="*/ 62 w 70"/>
                  <a:gd name="T27" fmla="*/ 44 h 153"/>
                  <a:gd name="T28" fmla="*/ 46 w 70"/>
                  <a:gd name="T29" fmla="*/ 44 h 153"/>
                  <a:gd name="T30" fmla="*/ 46 w 70"/>
                  <a:gd name="T31" fmla="*/ 35 h 153"/>
                  <a:gd name="T32" fmla="*/ 52 w 70"/>
                  <a:gd name="T33" fmla="*/ 2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" h="153">
                    <a:moveTo>
                      <a:pt x="52" y="29"/>
                    </a:moveTo>
                    <a:cubicBezTo>
                      <a:pt x="70" y="29"/>
                      <a:pt x="70" y="29"/>
                      <a:pt x="70" y="29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33" y="0"/>
                      <a:pt x="17" y="16"/>
                      <a:pt x="17" y="35"/>
                    </a:cubicBezTo>
                    <a:cubicBezTo>
                      <a:pt x="17" y="44"/>
                      <a:pt x="17" y="44"/>
                      <a:pt x="17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17" y="72"/>
                      <a:pt x="17" y="72"/>
                      <a:pt x="17" y="72"/>
                    </a:cubicBezTo>
                    <a:cubicBezTo>
                      <a:pt x="17" y="153"/>
                      <a:pt x="17" y="153"/>
                      <a:pt x="17" y="153"/>
                    </a:cubicBezTo>
                    <a:cubicBezTo>
                      <a:pt x="46" y="153"/>
                      <a:pt x="46" y="153"/>
                      <a:pt x="46" y="153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2" y="44"/>
                      <a:pt x="62" y="44"/>
                      <a:pt x="62" y="44"/>
                    </a:cubicBezTo>
                    <a:cubicBezTo>
                      <a:pt x="46" y="44"/>
                      <a:pt x="46" y="44"/>
                      <a:pt x="46" y="44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32"/>
                      <a:pt x="49" y="29"/>
                      <a:pt x="52" y="29"/>
                    </a:cubicBezTo>
                    <a:close/>
                  </a:path>
                </a:pathLst>
              </a:custGeom>
              <a:solidFill>
                <a:srgbClr val="BB2225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39" name="Group 238"/>
            <p:cNvGrpSpPr/>
            <p:nvPr/>
          </p:nvGrpSpPr>
          <p:grpSpPr>
            <a:xfrm>
              <a:off x="6231867" y="3131541"/>
              <a:ext cx="489514" cy="776944"/>
              <a:chOff x="9042011" y="2697575"/>
              <a:chExt cx="592312" cy="940102"/>
            </a:xfrm>
          </p:grpSpPr>
          <p:sp>
            <p:nvSpPr>
              <p:cNvPr id="246" name="Freeform 461"/>
              <p:cNvSpPr>
                <a:spLocks/>
              </p:cNvSpPr>
              <p:nvPr/>
            </p:nvSpPr>
            <p:spPr bwMode="auto">
              <a:xfrm>
                <a:off x="9042011" y="2727250"/>
                <a:ext cx="592312" cy="910427"/>
              </a:xfrm>
              <a:custGeom>
                <a:avLst/>
                <a:gdLst>
                  <a:gd name="T0" fmla="*/ 339 w 339"/>
                  <a:gd name="T1" fmla="*/ 503 h 521"/>
                  <a:gd name="T2" fmla="*/ 323 w 339"/>
                  <a:gd name="T3" fmla="*/ 521 h 521"/>
                  <a:gd name="T4" fmla="*/ 16 w 339"/>
                  <a:gd name="T5" fmla="*/ 521 h 521"/>
                  <a:gd name="T6" fmla="*/ 0 w 339"/>
                  <a:gd name="T7" fmla="*/ 503 h 521"/>
                  <a:gd name="T8" fmla="*/ 0 w 339"/>
                  <a:gd name="T9" fmla="*/ 17 h 521"/>
                  <a:gd name="T10" fmla="*/ 16 w 339"/>
                  <a:gd name="T11" fmla="*/ 0 h 521"/>
                  <a:gd name="T12" fmla="*/ 323 w 339"/>
                  <a:gd name="T13" fmla="*/ 0 h 521"/>
                  <a:gd name="T14" fmla="*/ 339 w 339"/>
                  <a:gd name="T15" fmla="*/ 17 h 521"/>
                  <a:gd name="T16" fmla="*/ 339 w 339"/>
                  <a:gd name="T17" fmla="*/ 503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9" h="521">
                    <a:moveTo>
                      <a:pt x="339" y="503"/>
                    </a:moveTo>
                    <a:cubicBezTo>
                      <a:pt x="339" y="513"/>
                      <a:pt x="332" y="521"/>
                      <a:pt x="323" y="521"/>
                    </a:cubicBezTo>
                    <a:cubicBezTo>
                      <a:pt x="16" y="521"/>
                      <a:pt x="16" y="521"/>
                      <a:pt x="16" y="521"/>
                    </a:cubicBezTo>
                    <a:cubicBezTo>
                      <a:pt x="7" y="521"/>
                      <a:pt x="0" y="513"/>
                      <a:pt x="0" y="50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7" y="0"/>
                      <a:pt x="16" y="0"/>
                    </a:cubicBezTo>
                    <a:cubicBezTo>
                      <a:pt x="323" y="0"/>
                      <a:pt x="323" y="0"/>
                      <a:pt x="323" y="0"/>
                    </a:cubicBezTo>
                    <a:cubicBezTo>
                      <a:pt x="332" y="0"/>
                      <a:pt x="339" y="8"/>
                      <a:pt x="339" y="17"/>
                    </a:cubicBezTo>
                    <a:cubicBezTo>
                      <a:pt x="339" y="503"/>
                      <a:pt x="339" y="503"/>
                      <a:pt x="339" y="503"/>
                    </a:cubicBezTo>
                  </a:path>
                </a:pathLst>
              </a:custGeom>
              <a:solidFill>
                <a:srgbClr val="FCB616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247" name="Freeform 462"/>
              <p:cNvSpPr>
                <a:spLocks/>
              </p:cNvSpPr>
              <p:nvPr/>
            </p:nvSpPr>
            <p:spPr bwMode="auto">
              <a:xfrm>
                <a:off x="9042011" y="2697575"/>
                <a:ext cx="592312" cy="910427"/>
              </a:xfrm>
              <a:custGeom>
                <a:avLst/>
                <a:gdLst>
                  <a:gd name="T0" fmla="*/ 339 w 339"/>
                  <a:gd name="T1" fmla="*/ 504 h 521"/>
                  <a:gd name="T2" fmla="*/ 323 w 339"/>
                  <a:gd name="T3" fmla="*/ 521 h 521"/>
                  <a:gd name="T4" fmla="*/ 16 w 339"/>
                  <a:gd name="T5" fmla="*/ 521 h 521"/>
                  <a:gd name="T6" fmla="*/ 0 w 339"/>
                  <a:gd name="T7" fmla="*/ 504 h 521"/>
                  <a:gd name="T8" fmla="*/ 0 w 339"/>
                  <a:gd name="T9" fmla="*/ 18 h 521"/>
                  <a:gd name="T10" fmla="*/ 16 w 339"/>
                  <a:gd name="T11" fmla="*/ 0 h 521"/>
                  <a:gd name="T12" fmla="*/ 323 w 339"/>
                  <a:gd name="T13" fmla="*/ 0 h 521"/>
                  <a:gd name="T14" fmla="*/ 339 w 339"/>
                  <a:gd name="T15" fmla="*/ 18 h 521"/>
                  <a:gd name="T16" fmla="*/ 339 w 339"/>
                  <a:gd name="T17" fmla="*/ 504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9" h="521">
                    <a:moveTo>
                      <a:pt x="339" y="504"/>
                    </a:moveTo>
                    <a:cubicBezTo>
                      <a:pt x="339" y="513"/>
                      <a:pt x="332" y="521"/>
                      <a:pt x="323" y="521"/>
                    </a:cubicBezTo>
                    <a:cubicBezTo>
                      <a:pt x="16" y="521"/>
                      <a:pt x="16" y="521"/>
                      <a:pt x="16" y="521"/>
                    </a:cubicBezTo>
                    <a:cubicBezTo>
                      <a:pt x="7" y="521"/>
                      <a:pt x="0" y="513"/>
                      <a:pt x="0" y="50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7" y="0"/>
                      <a:pt x="16" y="0"/>
                    </a:cubicBezTo>
                    <a:cubicBezTo>
                      <a:pt x="323" y="0"/>
                      <a:pt x="323" y="0"/>
                      <a:pt x="323" y="0"/>
                    </a:cubicBezTo>
                    <a:cubicBezTo>
                      <a:pt x="332" y="0"/>
                      <a:pt x="339" y="8"/>
                      <a:pt x="339" y="18"/>
                    </a:cubicBezTo>
                    <a:cubicBezTo>
                      <a:pt x="339" y="504"/>
                      <a:pt x="339" y="504"/>
                      <a:pt x="339" y="504"/>
                    </a:cubicBezTo>
                  </a:path>
                </a:pathLst>
              </a:custGeom>
              <a:solidFill>
                <a:srgbClr val="FCB616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248" name="Rectangle 463"/>
              <p:cNvSpPr>
                <a:spLocks noChangeArrowheads="1"/>
              </p:cNvSpPr>
              <p:nvPr/>
            </p:nvSpPr>
            <p:spPr bwMode="auto">
              <a:xfrm>
                <a:off x="9071685" y="2828145"/>
                <a:ext cx="531775" cy="650474"/>
              </a:xfrm>
              <a:prstGeom prst="rect">
                <a:avLst/>
              </a:prstGeom>
              <a:solidFill>
                <a:srgbClr val="FCB616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249" name="Rectangle 464"/>
              <p:cNvSpPr>
                <a:spLocks noChangeArrowheads="1"/>
              </p:cNvSpPr>
              <p:nvPr/>
            </p:nvSpPr>
            <p:spPr bwMode="auto">
              <a:xfrm>
                <a:off x="9071685" y="2828145"/>
                <a:ext cx="531775" cy="6504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250" name="Freeform 465"/>
              <p:cNvSpPr>
                <a:spLocks/>
              </p:cNvSpPr>
              <p:nvPr/>
            </p:nvSpPr>
            <p:spPr bwMode="auto">
              <a:xfrm>
                <a:off x="9201068" y="2746242"/>
                <a:ext cx="274196" cy="35610"/>
              </a:xfrm>
              <a:custGeom>
                <a:avLst/>
                <a:gdLst>
                  <a:gd name="T0" fmla="*/ 157 w 157"/>
                  <a:gd name="T1" fmla="*/ 10 h 20"/>
                  <a:gd name="T2" fmla="*/ 146 w 157"/>
                  <a:gd name="T3" fmla="*/ 20 h 20"/>
                  <a:gd name="T4" fmla="*/ 10 w 157"/>
                  <a:gd name="T5" fmla="*/ 20 h 20"/>
                  <a:gd name="T6" fmla="*/ 0 w 157"/>
                  <a:gd name="T7" fmla="*/ 10 h 20"/>
                  <a:gd name="T8" fmla="*/ 10 w 157"/>
                  <a:gd name="T9" fmla="*/ 0 h 20"/>
                  <a:gd name="T10" fmla="*/ 146 w 157"/>
                  <a:gd name="T11" fmla="*/ 0 h 20"/>
                  <a:gd name="T12" fmla="*/ 157 w 157"/>
                  <a:gd name="T1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20">
                    <a:moveTo>
                      <a:pt x="157" y="10"/>
                    </a:moveTo>
                    <a:cubicBezTo>
                      <a:pt x="157" y="16"/>
                      <a:pt x="152" y="20"/>
                      <a:pt x="146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4" y="20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52" y="0"/>
                      <a:pt x="157" y="5"/>
                      <a:pt x="157" y="10"/>
                    </a:cubicBezTo>
                    <a:close/>
                  </a:path>
                </a:pathLst>
              </a:custGeom>
              <a:solidFill>
                <a:srgbClr val="FCB616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251" name="Oval 466"/>
              <p:cNvSpPr>
                <a:spLocks noChangeArrowheads="1"/>
              </p:cNvSpPr>
              <p:nvPr/>
            </p:nvSpPr>
            <p:spPr bwMode="auto">
              <a:xfrm>
                <a:off x="9304337" y="3511855"/>
                <a:ext cx="66472" cy="66472"/>
              </a:xfrm>
              <a:prstGeom prst="ellipse">
                <a:avLst/>
              </a:prstGeom>
              <a:solidFill>
                <a:srgbClr val="FCB616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252" name="Oval 467"/>
              <p:cNvSpPr>
                <a:spLocks noChangeArrowheads="1"/>
              </p:cNvSpPr>
              <p:nvPr/>
            </p:nvSpPr>
            <p:spPr bwMode="auto">
              <a:xfrm>
                <a:off x="9312646" y="3521351"/>
                <a:ext cx="51041" cy="49854"/>
              </a:xfrm>
              <a:prstGeom prst="ellipse">
                <a:avLst/>
              </a:prstGeom>
              <a:solidFill>
                <a:srgbClr val="FCB616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grpSp>
            <p:nvGrpSpPr>
              <p:cNvPr id="254" name="Group 253"/>
              <p:cNvGrpSpPr/>
              <p:nvPr/>
            </p:nvGrpSpPr>
            <p:grpSpPr>
              <a:xfrm>
                <a:off x="9106108" y="2974146"/>
                <a:ext cx="453434" cy="321676"/>
                <a:chOff x="9106108" y="2974146"/>
                <a:chExt cx="453434" cy="321676"/>
              </a:xfrm>
              <a:solidFill>
                <a:srgbClr val="FCB616"/>
              </a:solidFill>
            </p:grpSpPr>
            <p:sp>
              <p:nvSpPr>
                <p:cNvPr id="255" name="Freeform 468"/>
                <p:cNvSpPr>
                  <a:spLocks/>
                </p:cNvSpPr>
                <p:nvPr/>
              </p:nvSpPr>
              <p:spPr bwMode="auto">
                <a:xfrm>
                  <a:off x="9150027" y="3143886"/>
                  <a:ext cx="66472" cy="100895"/>
                </a:xfrm>
                <a:custGeom>
                  <a:avLst/>
                  <a:gdLst>
                    <a:gd name="T0" fmla="*/ 38 w 38"/>
                    <a:gd name="T1" fmla="*/ 51 h 58"/>
                    <a:gd name="T2" fmla="*/ 34 w 38"/>
                    <a:gd name="T3" fmla="*/ 56 h 58"/>
                    <a:gd name="T4" fmla="*/ 29 w 38"/>
                    <a:gd name="T5" fmla="*/ 58 h 58"/>
                    <a:gd name="T6" fmla="*/ 23 w 38"/>
                    <a:gd name="T7" fmla="*/ 54 h 58"/>
                    <a:gd name="T8" fmla="*/ 1 w 38"/>
                    <a:gd name="T9" fmla="*/ 9 h 58"/>
                    <a:gd name="T10" fmla="*/ 4 w 38"/>
                    <a:gd name="T11" fmla="*/ 3 h 58"/>
                    <a:gd name="T12" fmla="*/ 16 w 38"/>
                    <a:gd name="T13" fmla="*/ 0 h 58"/>
                    <a:gd name="T14" fmla="*/ 22 w 38"/>
                    <a:gd name="T15" fmla="*/ 4 h 58"/>
                    <a:gd name="T16" fmla="*/ 38 w 38"/>
                    <a:gd name="T17" fmla="*/ 5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8" h="58">
                      <a:moveTo>
                        <a:pt x="38" y="51"/>
                      </a:moveTo>
                      <a:cubicBezTo>
                        <a:pt x="38" y="53"/>
                        <a:pt x="37" y="56"/>
                        <a:pt x="34" y="56"/>
                      </a:cubicBezTo>
                      <a:cubicBezTo>
                        <a:pt x="29" y="58"/>
                        <a:pt x="29" y="58"/>
                        <a:pt x="29" y="58"/>
                      </a:cubicBezTo>
                      <a:cubicBezTo>
                        <a:pt x="26" y="58"/>
                        <a:pt x="24" y="57"/>
                        <a:pt x="23" y="54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0" y="6"/>
                        <a:pt x="2" y="4"/>
                        <a:pt x="4" y="3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9" y="0"/>
                        <a:pt x="21" y="1"/>
                        <a:pt x="22" y="4"/>
                      </a:cubicBezTo>
                      <a:cubicBezTo>
                        <a:pt x="38" y="51"/>
                        <a:pt x="38" y="51"/>
                        <a:pt x="38" y="51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06" name="Rectangle 469"/>
                <p:cNvSpPr>
                  <a:spLocks noChangeArrowheads="1"/>
                </p:cNvSpPr>
                <p:nvPr/>
              </p:nvSpPr>
              <p:spPr bwMode="auto">
                <a:xfrm>
                  <a:off x="9155962" y="3164065"/>
                  <a:ext cx="9496" cy="249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12" name="Freeform 470"/>
                <p:cNvSpPr>
                  <a:spLocks/>
                </p:cNvSpPr>
                <p:nvPr/>
              </p:nvSpPr>
              <p:spPr bwMode="auto">
                <a:xfrm>
                  <a:off x="9155962" y="3164065"/>
                  <a:ext cx="45106" cy="24927"/>
                </a:xfrm>
                <a:custGeom>
                  <a:avLst/>
                  <a:gdLst>
                    <a:gd name="T0" fmla="*/ 0 w 38"/>
                    <a:gd name="T1" fmla="*/ 0 h 21"/>
                    <a:gd name="T2" fmla="*/ 8 w 38"/>
                    <a:gd name="T3" fmla="*/ 21 h 21"/>
                    <a:gd name="T4" fmla="*/ 38 w 38"/>
                    <a:gd name="T5" fmla="*/ 21 h 21"/>
                    <a:gd name="T6" fmla="*/ 33 w 38"/>
                    <a:gd name="T7" fmla="*/ 5 h 21"/>
                    <a:gd name="T8" fmla="*/ 0 w 38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21">
                      <a:moveTo>
                        <a:pt x="0" y="0"/>
                      </a:moveTo>
                      <a:lnTo>
                        <a:pt x="8" y="21"/>
                      </a:lnTo>
                      <a:lnTo>
                        <a:pt x="38" y="21"/>
                      </a:lnTo>
                      <a:lnTo>
                        <a:pt x="33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13" name="Freeform 471"/>
                <p:cNvSpPr>
                  <a:spLocks/>
                </p:cNvSpPr>
                <p:nvPr/>
              </p:nvSpPr>
              <p:spPr bwMode="auto">
                <a:xfrm>
                  <a:off x="9155962" y="3164065"/>
                  <a:ext cx="45106" cy="24927"/>
                </a:xfrm>
                <a:custGeom>
                  <a:avLst/>
                  <a:gdLst>
                    <a:gd name="T0" fmla="*/ 0 w 38"/>
                    <a:gd name="T1" fmla="*/ 0 h 21"/>
                    <a:gd name="T2" fmla="*/ 8 w 38"/>
                    <a:gd name="T3" fmla="*/ 21 h 21"/>
                    <a:gd name="T4" fmla="*/ 38 w 38"/>
                    <a:gd name="T5" fmla="*/ 21 h 21"/>
                    <a:gd name="T6" fmla="*/ 33 w 38"/>
                    <a:gd name="T7" fmla="*/ 5 h 21"/>
                    <a:gd name="T8" fmla="*/ 0 w 38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21">
                      <a:moveTo>
                        <a:pt x="0" y="0"/>
                      </a:moveTo>
                      <a:lnTo>
                        <a:pt x="8" y="21"/>
                      </a:lnTo>
                      <a:lnTo>
                        <a:pt x="38" y="21"/>
                      </a:lnTo>
                      <a:lnTo>
                        <a:pt x="33" y="5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14" name="Rectangle 472"/>
                <p:cNvSpPr>
                  <a:spLocks noChangeArrowheads="1"/>
                </p:cNvSpPr>
                <p:nvPr/>
              </p:nvSpPr>
              <p:spPr bwMode="auto">
                <a:xfrm>
                  <a:off x="9197507" y="3101154"/>
                  <a:ext cx="22553" cy="6528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17" name="Rectangle 473"/>
                <p:cNvSpPr>
                  <a:spLocks noChangeArrowheads="1"/>
                </p:cNvSpPr>
                <p:nvPr/>
              </p:nvSpPr>
              <p:spPr bwMode="auto">
                <a:xfrm>
                  <a:off x="9197507" y="3101154"/>
                  <a:ext cx="22553" cy="6528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18" name="Rectangle 474"/>
                <p:cNvSpPr>
                  <a:spLocks noChangeArrowheads="1"/>
                </p:cNvSpPr>
                <p:nvPr/>
              </p:nvSpPr>
              <p:spPr bwMode="auto">
                <a:xfrm>
                  <a:off x="9205816" y="3140325"/>
                  <a:ext cx="13057" cy="2611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20" name="Rectangle 475"/>
                <p:cNvSpPr>
                  <a:spLocks noChangeArrowheads="1"/>
                </p:cNvSpPr>
                <p:nvPr/>
              </p:nvSpPr>
              <p:spPr bwMode="auto">
                <a:xfrm>
                  <a:off x="9205816" y="3140325"/>
                  <a:ext cx="13057" cy="2611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21" name="Freeform 476"/>
                <p:cNvSpPr>
                  <a:spLocks/>
                </p:cNvSpPr>
                <p:nvPr/>
              </p:nvSpPr>
              <p:spPr bwMode="auto">
                <a:xfrm>
                  <a:off x="9106108" y="3115398"/>
                  <a:ext cx="32049" cy="41545"/>
                </a:xfrm>
                <a:custGeom>
                  <a:avLst/>
                  <a:gdLst>
                    <a:gd name="T0" fmla="*/ 18 w 18"/>
                    <a:gd name="T1" fmla="*/ 24 h 24"/>
                    <a:gd name="T2" fmla="*/ 5 w 18"/>
                    <a:gd name="T3" fmla="*/ 24 h 24"/>
                    <a:gd name="T4" fmla="*/ 0 w 18"/>
                    <a:gd name="T5" fmla="*/ 20 h 24"/>
                    <a:gd name="T6" fmla="*/ 0 w 18"/>
                    <a:gd name="T7" fmla="*/ 5 h 24"/>
                    <a:gd name="T8" fmla="*/ 5 w 18"/>
                    <a:gd name="T9" fmla="*/ 0 h 24"/>
                    <a:gd name="T10" fmla="*/ 18 w 18"/>
                    <a:gd name="T11" fmla="*/ 0 h 24"/>
                    <a:gd name="T12" fmla="*/ 18 w 18"/>
                    <a:gd name="T13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24">
                      <a:moveTo>
                        <a:pt x="18" y="24"/>
                      </a:move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2" y="24"/>
                        <a:pt x="0" y="22"/>
                        <a:pt x="0" y="2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24"/>
                        <a:pt x="18" y="24"/>
                        <a:pt x="18" y="24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25" name="Freeform 477"/>
                <p:cNvSpPr>
                  <a:spLocks/>
                </p:cNvSpPr>
                <p:nvPr/>
              </p:nvSpPr>
              <p:spPr bwMode="auto">
                <a:xfrm>
                  <a:off x="9106108" y="3136764"/>
                  <a:ext cx="32049" cy="20179"/>
                </a:xfrm>
                <a:custGeom>
                  <a:avLst/>
                  <a:gdLst>
                    <a:gd name="T0" fmla="*/ 18 w 18"/>
                    <a:gd name="T1" fmla="*/ 0 h 12"/>
                    <a:gd name="T2" fmla="*/ 0 w 18"/>
                    <a:gd name="T3" fmla="*/ 0 h 12"/>
                    <a:gd name="T4" fmla="*/ 0 w 18"/>
                    <a:gd name="T5" fmla="*/ 8 h 12"/>
                    <a:gd name="T6" fmla="*/ 5 w 18"/>
                    <a:gd name="T7" fmla="*/ 12 h 12"/>
                    <a:gd name="T8" fmla="*/ 18 w 18"/>
                    <a:gd name="T9" fmla="*/ 12 h 12"/>
                    <a:gd name="T10" fmla="*/ 18 w 18"/>
                    <a:gd name="T11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" h="12">
                      <a:moveTo>
                        <a:pt x="18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18" y="0"/>
                        <a:pt x="18" y="0"/>
                        <a:pt x="1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26" name="Freeform 478"/>
                <p:cNvSpPr>
                  <a:spLocks/>
                </p:cNvSpPr>
                <p:nvPr/>
              </p:nvSpPr>
              <p:spPr bwMode="auto">
                <a:xfrm>
                  <a:off x="9138157" y="3096406"/>
                  <a:ext cx="67659" cy="74781"/>
                </a:xfrm>
                <a:custGeom>
                  <a:avLst/>
                  <a:gdLst>
                    <a:gd name="T0" fmla="*/ 57 w 57"/>
                    <a:gd name="T1" fmla="*/ 0 h 63"/>
                    <a:gd name="T2" fmla="*/ 0 w 57"/>
                    <a:gd name="T3" fmla="*/ 7 h 63"/>
                    <a:gd name="T4" fmla="*/ 0 w 57"/>
                    <a:gd name="T5" fmla="*/ 56 h 63"/>
                    <a:gd name="T6" fmla="*/ 57 w 57"/>
                    <a:gd name="T7" fmla="*/ 63 h 63"/>
                    <a:gd name="T8" fmla="*/ 57 w 57"/>
                    <a:gd name="T9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63">
                      <a:moveTo>
                        <a:pt x="57" y="0"/>
                      </a:moveTo>
                      <a:lnTo>
                        <a:pt x="0" y="7"/>
                      </a:lnTo>
                      <a:lnTo>
                        <a:pt x="0" y="56"/>
                      </a:lnTo>
                      <a:lnTo>
                        <a:pt x="57" y="63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28" name="Freeform 479"/>
                <p:cNvSpPr>
                  <a:spLocks/>
                </p:cNvSpPr>
                <p:nvPr/>
              </p:nvSpPr>
              <p:spPr bwMode="auto">
                <a:xfrm>
                  <a:off x="9138157" y="3096406"/>
                  <a:ext cx="67659" cy="74781"/>
                </a:xfrm>
                <a:custGeom>
                  <a:avLst/>
                  <a:gdLst>
                    <a:gd name="T0" fmla="*/ 57 w 57"/>
                    <a:gd name="T1" fmla="*/ 0 h 63"/>
                    <a:gd name="T2" fmla="*/ 0 w 57"/>
                    <a:gd name="T3" fmla="*/ 7 h 63"/>
                    <a:gd name="T4" fmla="*/ 0 w 57"/>
                    <a:gd name="T5" fmla="*/ 56 h 63"/>
                    <a:gd name="T6" fmla="*/ 57 w 57"/>
                    <a:gd name="T7" fmla="*/ 63 h 63"/>
                    <a:gd name="T8" fmla="*/ 57 w 57"/>
                    <a:gd name="T9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63">
                      <a:moveTo>
                        <a:pt x="57" y="0"/>
                      </a:moveTo>
                      <a:lnTo>
                        <a:pt x="0" y="7"/>
                      </a:lnTo>
                      <a:lnTo>
                        <a:pt x="0" y="56"/>
                      </a:lnTo>
                      <a:lnTo>
                        <a:pt x="57" y="63"/>
                      </a:lnTo>
                      <a:lnTo>
                        <a:pt x="57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31" name="Freeform 480"/>
                <p:cNvSpPr>
                  <a:spLocks/>
                </p:cNvSpPr>
                <p:nvPr/>
              </p:nvSpPr>
              <p:spPr bwMode="auto">
                <a:xfrm>
                  <a:off x="9138157" y="3140325"/>
                  <a:ext cx="67659" cy="30862"/>
                </a:xfrm>
                <a:custGeom>
                  <a:avLst/>
                  <a:gdLst>
                    <a:gd name="T0" fmla="*/ 57 w 57"/>
                    <a:gd name="T1" fmla="*/ 0 h 26"/>
                    <a:gd name="T2" fmla="*/ 0 w 57"/>
                    <a:gd name="T3" fmla="*/ 0 h 26"/>
                    <a:gd name="T4" fmla="*/ 0 w 57"/>
                    <a:gd name="T5" fmla="*/ 19 h 26"/>
                    <a:gd name="T6" fmla="*/ 57 w 57"/>
                    <a:gd name="T7" fmla="*/ 26 h 26"/>
                    <a:gd name="T8" fmla="*/ 57 w 57"/>
                    <a:gd name="T9" fmla="*/ 22 h 26"/>
                    <a:gd name="T10" fmla="*/ 57 w 57"/>
                    <a:gd name="T11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7" h="26">
                      <a:moveTo>
                        <a:pt x="57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57" y="26"/>
                      </a:lnTo>
                      <a:lnTo>
                        <a:pt x="57" y="22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32" name="Freeform 481"/>
                <p:cNvSpPr>
                  <a:spLocks/>
                </p:cNvSpPr>
                <p:nvPr/>
              </p:nvSpPr>
              <p:spPr bwMode="auto">
                <a:xfrm>
                  <a:off x="9138157" y="3140325"/>
                  <a:ext cx="67659" cy="30862"/>
                </a:xfrm>
                <a:custGeom>
                  <a:avLst/>
                  <a:gdLst>
                    <a:gd name="T0" fmla="*/ 57 w 57"/>
                    <a:gd name="T1" fmla="*/ 0 h 26"/>
                    <a:gd name="T2" fmla="*/ 0 w 57"/>
                    <a:gd name="T3" fmla="*/ 0 h 26"/>
                    <a:gd name="T4" fmla="*/ 0 w 57"/>
                    <a:gd name="T5" fmla="*/ 19 h 26"/>
                    <a:gd name="T6" fmla="*/ 57 w 57"/>
                    <a:gd name="T7" fmla="*/ 26 h 26"/>
                    <a:gd name="T8" fmla="*/ 57 w 57"/>
                    <a:gd name="T9" fmla="*/ 22 h 26"/>
                    <a:gd name="T10" fmla="*/ 57 w 57"/>
                    <a:gd name="T11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7" h="26">
                      <a:moveTo>
                        <a:pt x="57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57" y="26"/>
                      </a:lnTo>
                      <a:lnTo>
                        <a:pt x="57" y="22"/>
                      </a:lnTo>
                      <a:lnTo>
                        <a:pt x="57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34" name="Freeform 482"/>
                <p:cNvSpPr>
                  <a:spLocks/>
                </p:cNvSpPr>
                <p:nvPr/>
              </p:nvSpPr>
              <p:spPr bwMode="auto">
                <a:xfrm>
                  <a:off x="9218873" y="3048927"/>
                  <a:ext cx="102082" cy="170928"/>
                </a:xfrm>
                <a:custGeom>
                  <a:avLst/>
                  <a:gdLst>
                    <a:gd name="T0" fmla="*/ 3 w 59"/>
                    <a:gd name="T1" fmla="*/ 68 h 98"/>
                    <a:gd name="T2" fmla="*/ 59 w 59"/>
                    <a:gd name="T3" fmla="*/ 98 h 98"/>
                    <a:gd name="T4" fmla="*/ 59 w 59"/>
                    <a:gd name="T5" fmla="*/ 0 h 98"/>
                    <a:gd name="T6" fmla="*/ 3 w 59"/>
                    <a:gd name="T7" fmla="*/ 30 h 98"/>
                    <a:gd name="T8" fmla="*/ 0 w 59"/>
                    <a:gd name="T9" fmla="*/ 30 h 98"/>
                    <a:gd name="T10" fmla="*/ 0 w 59"/>
                    <a:gd name="T11" fmla="*/ 68 h 98"/>
                    <a:gd name="T12" fmla="*/ 3 w 59"/>
                    <a:gd name="T13" fmla="*/ 68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9" h="98">
                      <a:moveTo>
                        <a:pt x="3" y="68"/>
                      </a:moveTo>
                      <a:cubicBezTo>
                        <a:pt x="26" y="68"/>
                        <a:pt x="47" y="80"/>
                        <a:pt x="59" y="98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47" y="18"/>
                        <a:pt x="26" y="30"/>
                        <a:pt x="3" y="30"/>
                      </a:cubicBezTo>
                      <a:cubicBezTo>
                        <a:pt x="2" y="30"/>
                        <a:pt x="1" y="30"/>
                        <a:pt x="0" y="30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1" y="68"/>
                        <a:pt x="2" y="68"/>
                        <a:pt x="3" y="6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36" name="Freeform 483"/>
                <p:cNvSpPr>
                  <a:spLocks/>
                </p:cNvSpPr>
                <p:nvPr/>
              </p:nvSpPr>
              <p:spPr bwMode="auto">
                <a:xfrm>
                  <a:off x="9218873" y="3137951"/>
                  <a:ext cx="96147" cy="72407"/>
                </a:xfrm>
                <a:custGeom>
                  <a:avLst/>
                  <a:gdLst>
                    <a:gd name="T0" fmla="*/ 55 w 55"/>
                    <a:gd name="T1" fmla="*/ 0 h 41"/>
                    <a:gd name="T2" fmla="*/ 0 w 55"/>
                    <a:gd name="T3" fmla="*/ 0 h 41"/>
                    <a:gd name="T4" fmla="*/ 0 w 55"/>
                    <a:gd name="T5" fmla="*/ 17 h 41"/>
                    <a:gd name="T6" fmla="*/ 3 w 55"/>
                    <a:gd name="T7" fmla="*/ 17 h 41"/>
                    <a:gd name="T8" fmla="*/ 55 w 55"/>
                    <a:gd name="T9" fmla="*/ 41 h 41"/>
                    <a:gd name="T10" fmla="*/ 55 w 55"/>
                    <a:gd name="T11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5" h="41">
                      <a:moveTo>
                        <a:pt x="5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" y="17"/>
                        <a:pt x="2" y="17"/>
                        <a:pt x="3" y="17"/>
                      </a:cubicBezTo>
                      <a:cubicBezTo>
                        <a:pt x="24" y="17"/>
                        <a:pt x="43" y="26"/>
                        <a:pt x="55" y="41"/>
                      </a:cubicBezTo>
                      <a:cubicBezTo>
                        <a:pt x="55" y="0"/>
                        <a:pt x="55" y="0"/>
                        <a:pt x="55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39" name="Freeform 484"/>
                <p:cNvSpPr>
                  <a:spLocks/>
                </p:cNvSpPr>
                <p:nvPr/>
              </p:nvSpPr>
              <p:spPr bwMode="auto">
                <a:xfrm>
                  <a:off x="9315020" y="3040618"/>
                  <a:ext cx="18992" cy="186359"/>
                </a:xfrm>
                <a:custGeom>
                  <a:avLst/>
                  <a:gdLst>
                    <a:gd name="T0" fmla="*/ 11 w 11"/>
                    <a:gd name="T1" fmla="*/ 101 h 107"/>
                    <a:gd name="T2" fmla="*/ 6 w 11"/>
                    <a:gd name="T3" fmla="*/ 107 h 107"/>
                    <a:gd name="T4" fmla="*/ 0 w 11"/>
                    <a:gd name="T5" fmla="*/ 101 h 107"/>
                    <a:gd name="T6" fmla="*/ 0 w 11"/>
                    <a:gd name="T7" fmla="*/ 6 h 107"/>
                    <a:gd name="T8" fmla="*/ 6 w 11"/>
                    <a:gd name="T9" fmla="*/ 0 h 107"/>
                    <a:gd name="T10" fmla="*/ 11 w 11"/>
                    <a:gd name="T11" fmla="*/ 6 h 107"/>
                    <a:gd name="T12" fmla="*/ 11 w 11"/>
                    <a:gd name="T13" fmla="*/ 101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107">
                      <a:moveTo>
                        <a:pt x="11" y="101"/>
                      </a:moveTo>
                      <a:cubicBezTo>
                        <a:pt x="11" y="104"/>
                        <a:pt x="9" y="107"/>
                        <a:pt x="6" y="107"/>
                      </a:cubicBezTo>
                      <a:cubicBezTo>
                        <a:pt x="2" y="107"/>
                        <a:pt x="0" y="104"/>
                        <a:pt x="0" y="101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6" y="0"/>
                      </a:cubicBezTo>
                      <a:cubicBezTo>
                        <a:pt x="9" y="0"/>
                        <a:pt x="11" y="3"/>
                        <a:pt x="11" y="6"/>
                      </a:cubicBezTo>
                      <a:cubicBezTo>
                        <a:pt x="11" y="101"/>
                        <a:pt x="11" y="101"/>
                        <a:pt x="11" y="101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40" name="Freeform 485"/>
                <p:cNvSpPr>
                  <a:spLocks/>
                </p:cNvSpPr>
                <p:nvPr/>
              </p:nvSpPr>
              <p:spPr bwMode="auto">
                <a:xfrm>
                  <a:off x="9315020" y="3136764"/>
                  <a:ext cx="18992" cy="90212"/>
                </a:xfrm>
                <a:custGeom>
                  <a:avLst/>
                  <a:gdLst>
                    <a:gd name="T0" fmla="*/ 11 w 11"/>
                    <a:gd name="T1" fmla="*/ 0 h 52"/>
                    <a:gd name="T2" fmla="*/ 0 w 11"/>
                    <a:gd name="T3" fmla="*/ 0 h 52"/>
                    <a:gd name="T4" fmla="*/ 0 w 11"/>
                    <a:gd name="T5" fmla="*/ 46 h 52"/>
                    <a:gd name="T6" fmla="*/ 6 w 11"/>
                    <a:gd name="T7" fmla="*/ 52 h 52"/>
                    <a:gd name="T8" fmla="*/ 11 w 11"/>
                    <a:gd name="T9" fmla="*/ 46 h 52"/>
                    <a:gd name="T10" fmla="*/ 11 w 11"/>
                    <a:gd name="T11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52">
                      <a:moveTo>
                        <a:pt x="1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49"/>
                        <a:pt x="2" y="52"/>
                        <a:pt x="6" y="52"/>
                      </a:cubicBezTo>
                      <a:cubicBezTo>
                        <a:pt x="9" y="52"/>
                        <a:pt x="11" y="49"/>
                        <a:pt x="11" y="46"/>
                      </a:cubicBezTo>
                      <a:cubicBezTo>
                        <a:pt x="11" y="0"/>
                        <a:pt x="11" y="0"/>
                        <a:pt x="1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43" name="Freeform 486"/>
                <p:cNvSpPr>
                  <a:spLocks/>
                </p:cNvSpPr>
                <p:nvPr/>
              </p:nvSpPr>
              <p:spPr bwMode="auto">
                <a:xfrm>
                  <a:off x="9364874" y="3080975"/>
                  <a:ext cx="36797" cy="105643"/>
                </a:xfrm>
                <a:custGeom>
                  <a:avLst/>
                  <a:gdLst>
                    <a:gd name="T0" fmla="*/ 21 w 21"/>
                    <a:gd name="T1" fmla="*/ 31 h 61"/>
                    <a:gd name="T2" fmla="*/ 8 w 21"/>
                    <a:gd name="T3" fmla="*/ 0 h 61"/>
                    <a:gd name="T4" fmla="*/ 0 w 21"/>
                    <a:gd name="T5" fmla="*/ 8 h 61"/>
                    <a:gd name="T6" fmla="*/ 10 w 21"/>
                    <a:gd name="T7" fmla="*/ 31 h 61"/>
                    <a:gd name="T8" fmla="*/ 0 w 21"/>
                    <a:gd name="T9" fmla="*/ 54 h 61"/>
                    <a:gd name="T10" fmla="*/ 8 w 21"/>
                    <a:gd name="T11" fmla="*/ 61 h 61"/>
                    <a:gd name="T12" fmla="*/ 21 w 21"/>
                    <a:gd name="T13" fmla="*/ 3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61">
                      <a:moveTo>
                        <a:pt x="21" y="31"/>
                      </a:moveTo>
                      <a:cubicBezTo>
                        <a:pt x="21" y="19"/>
                        <a:pt x="16" y="8"/>
                        <a:pt x="8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7" y="14"/>
                        <a:pt x="10" y="22"/>
                        <a:pt x="10" y="31"/>
                      </a:cubicBezTo>
                      <a:cubicBezTo>
                        <a:pt x="10" y="40"/>
                        <a:pt x="7" y="48"/>
                        <a:pt x="0" y="54"/>
                      </a:cubicBezTo>
                      <a:cubicBezTo>
                        <a:pt x="8" y="61"/>
                        <a:pt x="8" y="61"/>
                        <a:pt x="8" y="61"/>
                      </a:cubicBezTo>
                      <a:cubicBezTo>
                        <a:pt x="16" y="54"/>
                        <a:pt x="21" y="43"/>
                        <a:pt x="21" y="31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46" name="Freeform 487"/>
                <p:cNvSpPr>
                  <a:spLocks/>
                </p:cNvSpPr>
                <p:nvPr/>
              </p:nvSpPr>
              <p:spPr bwMode="auto">
                <a:xfrm>
                  <a:off x="9394549" y="3033496"/>
                  <a:ext cx="68846" cy="200602"/>
                </a:xfrm>
                <a:custGeom>
                  <a:avLst/>
                  <a:gdLst>
                    <a:gd name="T0" fmla="*/ 39 w 39"/>
                    <a:gd name="T1" fmla="*/ 58 h 115"/>
                    <a:gd name="T2" fmla="*/ 14 w 39"/>
                    <a:gd name="T3" fmla="*/ 0 h 115"/>
                    <a:gd name="T4" fmla="*/ 0 w 39"/>
                    <a:gd name="T5" fmla="*/ 15 h 115"/>
                    <a:gd name="T6" fmla="*/ 18 w 39"/>
                    <a:gd name="T7" fmla="*/ 58 h 115"/>
                    <a:gd name="T8" fmla="*/ 0 w 39"/>
                    <a:gd name="T9" fmla="*/ 101 h 115"/>
                    <a:gd name="T10" fmla="*/ 14 w 39"/>
                    <a:gd name="T11" fmla="*/ 115 h 115"/>
                    <a:gd name="T12" fmla="*/ 39 w 39"/>
                    <a:gd name="T13" fmla="*/ 58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9" h="115">
                      <a:moveTo>
                        <a:pt x="39" y="58"/>
                      </a:moveTo>
                      <a:cubicBezTo>
                        <a:pt x="39" y="35"/>
                        <a:pt x="29" y="15"/>
                        <a:pt x="14" y="0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26"/>
                        <a:pt x="18" y="41"/>
                        <a:pt x="18" y="58"/>
                      </a:cubicBezTo>
                      <a:cubicBezTo>
                        <a:pt x="18" y="75"/>
                        <a:pt x="11" y="90"/>
                        <a:pt x="0" y="101"/>
                      </a:cubicBezTo>
                      <a:cubicBezTo>
                        <a:pt x="14" y="115"/>
                        <a:pt x="14" y="115"/>
                        <a:pt x="14" y="115"/>
                      </a:cubicBezTo>
                      <a:cubicBezTo>
                        <a:pt x="29" y="101"/>
                        <a:pt x="39" y="80"/>
                        <a:pt x="39" y="5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47" name="Freeform 488"/>
                <p:cNvSpPr>
                  <a:spLocks/>
                </p:cNvSpPr>
                <p:nvPr/>
              </p:nvSpPr>
              <p:spPr bwMode="auto">
                <a:xfrm>
                  <a:off x="9449151" y="2974146"/>
                  <a:ext cx="110391" cy="321676"/>
                </a:xfrm>
                <a:custGeom>
                  <a:avLst/>
                  <a:gdLst>
                    <a:gd name="T0" fmla="*/ 63 w 63"/>
                    <a:gd name="T1" fmla="*/ 92 h 184"/>
                    <a:gd name="T2" fmla="*/ 24 w 63"/>
                    <a:gd name="T3" fmla="*/ 0 h 184"/>
                    <a:gd name="T4" fmla="*/ 0 w 63"/>
                    <a:gd name="T5" fmla="*/ 23 h 184"/>
                    <a:gd name="T6" fmla="*/ 30 w 63"/>
                    <a:gd name="T7" fmla="*/ 92 h 184"/>
                    <a:gd name="T8" fmla="*/ 0 w 63"/>
                    <a:gd name="T9" fmla="*/ 160 h 184"/>
                    <a:gd name="T10" fmla="*/ 24 w 63"/>
                    <a:gd name="T11" fmla="*/ 184 h 184"/>
                    <a:gd name="T12" fmla="*/ 63 w 63"/>
                    <a:gd name="T13" fmla="*/ 92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" h="184">
                      <a:moveTo>
                        <a:pt x="63" y="92"/>
                      </a:moveTo>
                      <a:cubicBezTo>
                        <a:pt x="63" y="56"/>
                        <a:pt x="48" y="23"/>
                        <a:pt x="24" y="0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19" y="40"/>
                        <a:pt x="30" y="65"/>
                        <a:pt x="30" y="92"/>
                      </a:cubicBezTo>
                      <a:cubicBezTo>
                        <a:pt x="30" y="119"/>
                        <a:pt x="19" y="143"/>
                        <a:pt x="0" y="160"/>
                      </a:cubicBezTo>
                      <a:cubicBezTo>
                        <a:pt x="24" y="184"/>
                        <a:pt x="24" y="184"/>
                        <a:pt x="24" y="184"/>
                      </a:cubicBezTo>
                      <a:cubicBezTo>
                        <a:pt x="48" y="160"/>
                        <a:pt x="63" y="128"/>
                        <a:pt x="63" y="92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48" name="Freeform 489"/>
                <p:cNvSpPr>
                  <a:spLocks/>
                </p:cNvSpPr>
                <p:nvPr/>
              </p:nvSpPr>
              <p:spPr bwMode="auto">
                <a:xfrm>
                  <a:off x="9367248" y="3136764"/>
                  <a:ext cx="15431" cy="36797"/>
                </a:xfrm>
                <a:custGeom>
                  <a:avLst/>
                  <a:gdLst>
                    <a:gd name="T0" fmla="*/ 9 w 9"/>
                    <a:gd name="T1" fmla="*/ 0 h 21"/>
                    <a:gd name="T2" fmla="*/ 9 w 9"/>
                    <a:gd name="T3" fmla="*/ 0 h 21"/>
                    <a:gd name="T4" fmla="*/ 0 w 9"/>
                    <a:gd name="T5" fmla="*/ 21 h 21"/>
                    <a:gd name="T6" fmla="*/ 9 w 9"/>
                    <a:gd name="T7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" h="21">
                      <a:moveTo>
                        <a:pt x="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8"/>
                        <a:pt x="5" y="16"/>
                        <a:pt x="0" y="21"/>
                      </a:cubicBezTo>
                      <a:cubicBezTo>
                        <a:pt x="5" y="16"/>
                        <a:pt x="9" y="8"/>
                        <a:pt x="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49" name="Freeform 490"/>
                <p:cNvSpPr>
                  <a:spLocks/>
                </p:cNvSpPr>
                <p:nvPr/>
              </p:nvSpPr>
              <p:spPr bwMode="auto">
                <a:xfrm>
                  <a:off x="9364874" y="3136764"/>
                  <a:ext cx="36797" cy="49854"/>
                </a:xfrm>
                <a:custGeom>
                  <a:avLst/>
                  <a:gdLst>
                    <a:gd name="T0" fmla="*/ 21 w 21"/>
                    <a:gd name="T1" fmla="*/ 0 h 29"/>
                    <a:gd name="T2" fmla="*/ 10 w 21"/>
                    <a:gd name="T3" fmla="*/ 0 h 29"/>
                    <a:gd name="T4" fmla="*/ 1 w 21"/>
                    <a:gd name="T5" fmla="*/ 21 h 29"/>
                    <a:gd name="T6" fmla="*/ 0 w 21"/>
                    <a:gd name="T7" fmla="*/ 22 h 29"/>
                    <a:gd name="T8" fmla="*/ 0 w 21"/>
                    <a:gd name="T9" fmla="*/ 22 h 29"/>
                    <a:gd name="T10" fmla="*/ 8 w 21"/>
                    <a:gd name="T11" fmla="*/ 29 h 29"/>
                    <a:gd name="T12" fmla="*/ 21 w 21"/>
                    <a:gd name="T13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29">
                      <a:moveTo>
                        <a:pt x="21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8"/>
                        <a:pt x="6" y="16"/>
                        <a:pt x="1" y="21"/>
                      </a:cubicBezTo>
                      <a:cubicBezTo>
                        <a:pt x="1" y="22"/>
                        <a:pt x="1" y="22"/>
                        <a:pt x="0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16" y="22"/>
                        <a:pt x="21" y="11"/>
                        <a:pt x="2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51" name="Freeform 491"/>
                <p:cNvSpPr>
                  <a:spLocks noEditPoints="1"/>
                </p:cNvSpPr>
                <p:nvPr/>
              </p:nvSpPr>
              <p:spPr bwMode="auto">
                <a:xfrm>
                  <a:off x="9394549" y="3136764"/>
                  <a:ext cx="32049" cy="71220"/>
                </a:xfrm>
                <a:custGeom>
                  <a:avLst/>
                  <a:gdLst>
                    <a:gd name="T0" fmla="*/ 0 w 18"/>
                    <a:gd name="T1" fmla="*/ 41 h 41"/>
                    <a:gd name="T2" fmla="*/ 0 w 18"/>
                    <a:gd name="T3" fmla="*/ 41 h 41"/>
                    <a:gd name="T4" fmla="*/ 0 w 18"/>
                    <a:gd name="T5" fmla="*/ 41 h 41"/>
                    <a:gd name="T6" fmla="*/ 0 w 18"/>
                    <a:gd name="T7" fmla="*/ 41 h 41"/>
                    <a:gd name="T8" fmla="*/ 0 w 18"/>
                    <a:gd name="T9" fmla="*/ 41 h 41"/>
                    <a:gd name="T10" fmla="*/ 0 w 18"/>
                    <a:gd name="T11" fmla="*/ 41 h 41"/>
                    <a:gd name="T12" fmla="*/ 0 w 18"/>
                    <a:gd name="T13" fmla="*/ 41 h 41"/>
                    <a:gd name="T14" fmla="*/ 0 w 18"/>
                    <a:gd name="T15" fmla="*/ 41 h 41"/>
                    <a:gd name="T16" fmla="*/ 0 w 18"/>
                    <a:gd name="T17" fmla="*/ 41 h 41"/>
                    <a:gd name="T18" fmla="*/ 18 w 18"/>
                    <a:gd name="T19" fmla="*/ 0 h 41"/>
                    <a:gd name="T20" fmla="*/ 18 w 18"/>
                    <a:gd name="T21" fmla="*/ 0 h 41"/>
                    <a:gd name="T22" fmla="*/ 0 w 18"/>
                    <a:gd name="T23" fmla="*/ 41 h 41"/>
                    <a:gd name="T24" fmla="*/ 18 w 18"/>
                    <a:gd name="T25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" h="41">
                      <a:moveTo>
                        <a:pt x="0" y="41"/>
                      </a:move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moveTo>
                        <a:pt x="0" y="41"/>
                      </a:move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moveTo>
                        <a:pt x="0" y="41"/>
                      </a:move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moveTo>
                        <a:pt x="18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16"/>
                        <a:pt x="11" y="31"/>
                        <a:pt x="0" y="41"/>
                      </a:cubicBezTo>
                      <a:cubicBezTo>
                        <a:pt x="11" y="31"/>
                        <a:pt x="18" y="16"/>
                        <a:pt x="1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78" name="Freeform 492"/>
                <p:cNvSpPr>
                  <a:spLocks/>
                </p:cNvSpPr>
                <p:nvPr/>
              </p:nvSpPr>
              <p:spPr bwMode="auto">
                <a:xfrm>
                  <a:off x="9394549" y="3136764"/>
                  <a:ext cx="68846" cy="97334"/>
                </a:xfrm>
                <a:custGeom>
                  <a:avLst/>
                  <a:gdLst>
                    <a:gd name="T0" fmla="*/ 39 w 39"/>
                    <a:gd name="T1" fmla="*/ 0 h 56"/>
                    <a:gd name="T2" fmla="*/ 18 w 39"/>
                    <a:gd name="T3" fmla="*/ 0 h 56"/>
                    <a:gd name="T4" fmla="*/ 0 w 39"/>
                    <a:gd name="T5" fmla="*/ 41 h 56"/>
                    <a:gd name="T6" fmla="*/ 0 w 39"/>
                    <a:gd name="T7" fmla="*/ 41 h 56"/>
                    <a:gd name="T8" fmla="*/ 0 w 39"/>
                    <a:gd name="T9" fmla="*/ 41 h 56"/>
                    <a:gd name="T10" fmla="*/ 0 w 39"/>
                    <a:gd name="T11" fmla="*/ 41 h 56"/>
                    <a:gd name="T12" fmla="*/ 0 w 39"/>
                    <a:gd name="T13" fmla="*/ 41 h 56"/>
                    <a:gd name="T14" fmla="*/ 0 w 39"/>
                    <a:gd name="T15" fmla="*/ 41 h 56"/>
                    <a:gd name="T16" fmla="*/ 0 w 39"/>
                    <a:gd name="T17" fmla="*/ 41 h 56"/>
                    <a:gd name="T18" fmla="*/ 0 w 39"/>
                    <a:gd name="T19" fmla="*/ 42 h 56"/>
                    <a:gd name="T20" fmla="*/ 0 w 39"/>
                    <a:gd name="T21" fmla="*/ 42 h 56"/>
                    <a:gd name="T22" fmla="*/ 14 w 39"/>
                    <a:gd name="T23" fmla="*/ 56 h 56"/>
                    <a:gd name="T24" fmla="*/ 39 w 39"/>
                    <a:gd name="T25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" h="56">
                      <a:moveTo>
                        <a:pt x="39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16"/>
                        <a:pt x="11" y="3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14" y="56"/>
                        <a:pt x="14" y="56"/>
                        <a:pt x="14" y="56"/>
                      </a:cubicBezTo>
                      <a:cubicBezTo>
                        <a:pt x="29" y="42"/>
                        <a:pt x="39" y="22"/>
                        <a:pt x="3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379" name="Freeform 493"/>
                <p:cNvSpPr>
                  <a:spLocks noEditPoints="1"/>
                </p:cNvSpPr>
                <p:nvPr/>
              </p:nvSpPr>
              <p:spPr bwMode="auto">
                <a:xfrm>
                  <a:off x="9450338" y="3136764"/>
                  <a:ext cx="51041" cy="116326"/>
                </a:xfrm>
                <a:custGeom>
                  <a:avLst/>
                  <a:gdLst>
                    <a:gd name="T0" fmla="*/ 0 w 29"/>
                    <a:gd name="T1" fmla="*/ 67 h 67"/>
                    <a:gd name="T2" fmla="*/ 0 w 29"/>
                    <a:gd name="T3" fmla="*/ 67 h 67"/>
                    <a:gd name="T4" fmla="*/ 0 w 29"/>
                    <a:gd name="T5" fmla="*/ 67 h 67"/>
                    <a:gd name="T6" fmla="*/ 0 w 29"/>
                    <a:gd name="T7" fmla="*/ 67 h 67"/>
                    <a:gd name="T8" fmla="*/ 0 w 29"/>
                    <a:gd name="T9" fmla="*/ 67 h 67"/>
                    <a:gd name="T10" fmla="*/ 0 w 29"/>
                    <a:gd name="T11" fmla="*/ 67 h 67"/>
                    <a:gd name="T12" fmla="*/ 0 w 29"/>
                    <a:gd name="T13" fmla="*/ 66 h 67"/>
                    <a:gd name="T14" fmla="*/ 0 w 29"/>
                    <a:gd name="T15" fmla="*/ 66 h 67"/>
                    <a:gd name="T16" fmla="*/ 0 w 29"/>
                    <a:gd name="T17" fmla="*/ 66 h 67"/>
                    <a:gd name="T18" fmla="*/ 0 w 29"/>
                    <a:gd name="T19" fmla="*/ 66 h 67"/>
                    <a:gd name="T20" fmla="*/ 0 w 29"/>
                    <a:gd name="T21" fmla="*/ 66 h 67"/>
                    <a:gd name="T22" fmla="*/ 0 w 29"/>
                    <a:gd name="T23" fmla="*/ 66 h 67"/>
                    <a:gd name="T24" fmla="*/ 0 w 29"/>
                    <a:gd name="T25" fmla="*/ 66 h 67"/>
                    <a:gd name="T26" fmla="*/ 0 w 29"/>
                    <a:gd name="T27" fmla="*/ 66 h 67"/>
                    <a:gd name="T28" fmla="*/ 0 w 29"/>
                    <a:gd name="T29" fmla="*/ 66 h 67"/>
                    <a:gd name="T30" fmla="*/ 0 w 29"/>
                    <a:gd name="T31" fmla="*/ 66 h 67"/>
                    <a:gd name="T32" fmla="*/ 0 w 29"/>
                    <a:gd name="T33" fmla="*/ 66 h 67"/>
                    <a:gd name="T34" fmla="*/ 0 w 29"/>
                    <a:gd name="T35" fmla="*/ 66 h 67"/>
                    <a:gd name="T36" fmla="*/ 1 w 29"/>
                    <a:gd name="T37" fmla="*/ 66 h 67"/>
                    <a:gd name="T38" fmla="*/ 0 w 29"/>
                    <a:gd name="T39" fmla="*/ 66 h 67"/>
                    <a:gd name="T40" fmla="*/ 1 w 29"/>
                    <a:gd name="T41" fmla="*/ 66 h 67"/>
                    <a:gd name="T42" fmla="*/ 1 w 29"/>
                    <a:gd name="T43" fmla="*/ 66 h 67"/>
                    <a:gd name="T44" fmla="*/ 1 w 29"/>
                    <a:gd name="T45" fmla="*/ 66 h 67"/>
                    <a:gd name="T46" fmla="*/ 1 w 29"/>
                    <a:gd name="T47" fmla="*/ 66 h 67"/>
                    <a:gd name="T48" fmla="*/ 29 w 29"/>
                    <a:gd name="T49" fmla="*/ 0 h 67"/>
                    <a:gd name="T50" fmla="*/ 29 w 29"/>
                    <a:gd name="T51" fmla="*/ 0 h 67"/>
                    <a:gd name="T52" fmla="*/ 1 w 29"/>
                    <a:gd name="T53" fmla="*/ 66 h 67"/>
                    <a:gd name="T54" fmla="*/ 29 w 29"/>
                    <a:gd name="T55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9" h="67">
                      <a:moveTo>
                        <a:pt x="0" y="67"/>
                      </a:move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0" y="67"/>
                        <a:pt x="0" y="67"/>
                        <a:pt x="0" y="67"/>
                      </a:cubicBezTo>
                      <a:moveTo>
                        <a:pt x="0" y="67"/>
                      </a:move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0" y="67"/>
                        <a:pt x="0" y="67"/>
                        <a:pt x="0" y="67"/>
                      </a:cubicBezTo>
                      <a:moveTo>
                        <a:pt x="0" y="66"/>
                      </a:moveTo>
                      <a:cubicBezTo>
                        <a:pt x="0" y="66"/>
                        <a:pt x="0" y="66"/>
                        <a:pt x="0" y="66"/>
                      </a:cubicBezTo>
                      <a:cubicBezTo>
                        <a:pt x="0" y="66"/>
                        <a:pt x="0" y="66"/>
                        <a:pt x="0" y="66"/>
                      </a:cubicBezTo>
                      <a:moveTo>
                        <a:pt x="0" y="66"/>
                      </a:moveTo>
                      <a:cubicBezTo>
                        <a:pt x="0" y="66"/>
                        <a:pt x="0" y="66"/>
                        <a:pt x="0" y="66"/>
                      </a:cubicBezTo>
                      <a:cubicBezTo>
                        <a:pt x="0" y="66"/>
                        <a:pt x="0" y="66"/>
                        <a:pt x="0" y="66"/>
                      </a:cubicBezTo>
                      <a:moveTo>
                        <a:pt x="0" y="66"/>
                      </a:moveTo>
                      <a:cubicBezTo>
                        <a:pt x="0" y="66"/>
                        <a:pt x="0" y="66"/>
                        <a:pt x="0" y="66"/>
                      </a:cubicBezTo>
                      <a:cubicBezTo>
                        <a:pt x="0" y="66"/>
                        <a:pt x="0" y="66"/>
                        <a:pt x="0" y="66"/>
                      </a:cubicBezTo>
                      <a:moveTo>
                        <a:pt x="0" y="66"/>
                      </a:moveTo>
                      <a:cubicBezTo>
                        <a:pt x="0" y="66"/>
                        <a:pt x="0" y="66"/>
                        <a:pt x="0" y="66"/>
                      </a:cubicBezTo>
                      <a:cubicBezTo>
                        <a:pt x="0" y="66"/>
                        <a:pt x="0" y="66"/>
                        <a:pt x="0" y="66"/>
                      </a:cubicBezTo>
                      <a:moveTo>
                        <a:pt x="1" y="66"/>
                      </a:moveTo>
                      <a:cubicBezTo>
                        <a:pt x="1" y="66"/>
                        <a:pt x="0" y="66"/>
                        <a:pt x="0" y="66"/>
                      </a:cubicBezTo>
                      <a:cubicBezTo>
                        <a:pt x="0" y="66"/>
                        <a:pt x="1" y="66"/>
                        <a:pt x="1" y="66"/>
                      </a:cubicBezTo>
                      <a:moveTo>
                        <a:pt x="1" y="66"/>
                      </a:move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moveTo>
                        <a:pt x="29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26"/>
                        <a:pt x="18" y="49"/>
                        <a:pt x="1" y="66"/>
                      </a:cubicBezTo>
                      <a:cubicBezTo>
                        <a:pt x="18" y="49"/>
                        <a:pt x="29" y="26"/>
                        <a:pt x="2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  <p:sp>
              <p:nvSpPr>
                <p:cNvPr id="431" name="Freeform 494"/>
                <p:cNvSpPr>
                  <a:spLocks/>
                </p:cNvSpPr>
                <p:nvPr/>
              </p:nvSpPr>
              <p:spPr bwMode="auto">
                <a:xfrm>
                  <a:off x="9449151" y="3136764"/>
                  <a:ext cx="110391" cy="159058"/>
                </a:xfrm>
                <a:custGeom>
                  <a:avLst/>
                  <a:gdLst>
                    <a:gd name="T0" fmla="*/ 63 w 63"/>
                    <a:gd name="T1" fmla="*/ 0 h 91"/>
                    <a:gd name="T2" fmla="*/ 30 w 63"/>
                    <a:gd name="T3" fmla="*/ 0 h 91"/>
                    <a:gd name="T4" fmla="*/ 2 w 63"/>
                    <a:gd name="T5" fmla="*/ 66 h 91"/>
                    <a:gd name="T6" fmla="*/ 2 w 63"/>
                    <a:gd name="T7" fmla="*/ 66 h 91"/>
                    <a:gd name="T8" fmla="*/ 2 w 63"/>
                    <a:gd name="T9" fmla="*/ 66 h 91"/>
                    <a:gd name="T10" fmla="*/ 2 w 63"/>
                    <a:gd name="T11" fmla="*/ 66 h 91"/>
                    <a:gd name="T12" fmla="*/ 1 w 63"/>
                    <a:gd name="T13" fmla="*/ 66 h 91"/>
                    <a:gd name="T14" fmla="*/ 1 w 63"/>
                    <a:gd name="T15" fmla="*/ 66 h 91"/>
                    <a:gd name="T16" fmla="*/ 1 w 63"/>
                    <a:gd name="T17" fmla="*/ 66 h 91"/>
                    <a:gd name="T18" fmla="*/ 1 w 63"/>
                    <a:gd name="T19" fmla="*/ 66 h 91"/>
                    <a:gd name="T20" fmla="*/ 1 w 63"/>
                    <a:gd name="T21" fmla="*/ 66 h 91"/>
                    <a:gd name="T22" fmla="*/ 1 w 63"/>
                    <a:gd name="T23" fmla="*/ 66 h 91"/>
                    <a:gd name="T24" fmla="*/ 1 w 63"/>
                    <a:gd name="T25" fmla="*/ 66 h 91"/>
                    <a:gd name="T26" fmla="*/ 1 w 63"/>
                    <a:gd name="T27" fmla="*/ 66 h 91"/>
                    <a:gd name="T28" fmla="*/ 1 w 63"/>
                    <a:gd name="T29" fmla="*/ 66 h 91"/>
                    <a:gd name="T30" fmla="*/ 1 w 63"/>
                    <a:gd name="T31" fmla="*/ 67 h 91"/>
                    <a:gd name="T32" fmla="*/ 1 w 63"/>
                    <a:gd name="T33" fmla="*/ 67 h 91"/>
                    <a:gd name="T34" fmla="*/ 1 w 63"/>
                    <a:gd name="T35" fmla="*/ 67 h 91"/>
                    <a:gd name="T36" fmla="*/ 1 w 63"/>
                    <a:gd name="T37" fmla="*/ 67 h 91"/>
                    <a:gd name="T38" fmla="*/ 0 w 63"/>
                    <a:gd name="T39" fmla="*/ 67 h 91"/>
                    <a:gd name="T40" fmla="*/ 0 w 63"/>
                    <a:gd name="T41" fmla="*/ 67 h 91"/>
                    <a:gd name="T42" fmla="*/ 24 w 63"/>
                    <a:gd name="T43" fmla="*/ 91 h 91"/>
                    <a:gd name="T44" fmla="*/ 63 w 63"/>
                    <a:gd name="T45" fmla="*/ 0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63" h="91">
                      <a:moveTo>
                        <a:pt x="63" y="0"/>
                      </a:move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26"/>
                        <a:pt x="19" y="49"/>
                        <a:pt x="2" y="66"/>
                      </a:cubicBezTo>
                      <a:cubicBezTo>
                        <a:pt x="2" y="66"/>
                        <a:pt x="2" y="66"/>
                        <a:pt x="2" y="66"/>
                      </a:cubicBezTo>
                      <a:cubicBezTo>
                        <a:pt x="2" y="66"/>
                        <a:pt x="2" y="66"/>
                        <a:pt x="2" y="66"/>
                      </a:cubicBezTo>
                      <a:cubicBezTo>
                        <a:pt x="2" y="66"/>
                        <a:pt x="2" y="66"/>
                        <a:pt x="2" y="66"/>
                      </a:cubicBezTo>
                      <a:cubicBezTo>
                        <a:pt x="2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1" y="67"/>
                        <a:pt x="1" y="67"/>
                        <a:pt x="1" y="67"/>
                      </a:cubicBezTo>
                      <a:cubicBezTo>
                        <a:pt x="1" y="67"/>
                        <a:pt x="1" y="67"/>
                        <a:pt x="1" y="67"/>
                      </a:cubicBezTo>
                      <a:cubicBezTo>
                        <a:pt x="1" y="67"/>
                        <a:pt x="1" y="67"/>
                        <a:pt x="1" y="67"/>
                      </a:cubicBezTo>
                      <a:cubicBezTo>
                        <a:pt x="1" y="67"/>
                        <a:pt x="1" y="67"/>
                        <a:pt x="1" y="67"/>
                      </a:cubicBezTo>
                      <a:cubicBezTo>
                        <a:pt x="1" y="67"/>
                        <a:pt x="1" y="67"/>
                        <a:pt x="0" y="67"/>
                      </a:cubicBez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24" y="91"/>
                        <a:pt x="24" y="91"/>
                        <a:pt x="24" y="91"/>
                      </a:cubicBezTo>
                      <a:cubicBezTo>
                        <a:pt x="48" y="68"/>
                        <a:pt x="63" y="35"/>
                        <a:pt x="6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42" name="Oval 495"/>
            <p:cNvSpPr>
              <a:spLocks noChangeArrowheads="1"/>
            </p:cNvSpPr>
            <p:nvPr/>
          </p:nvSpPr>
          <p:spPr bwMode="auto">
            <a:xfrm>
              <a:off x="5868901" y="2462507"/>
              <a:ext cx="436541" cy="436541"/>
            </a:xfrm>
            <a:prstGeom prst="ellipse">
              <a:avLst/>
            </a:prstGeom>
            <a:solidFill>
              <a:srgbClr val="7A66AD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45" name="Freeform 244"/>
            <p:cNvSpPr>
              <a:spLocks/>
            </p:cNvSpPr>
            <p:nvPr/>
          </p:nvSpPr>
          <p:spPr bwMode="auto">
            <a:xfrm>
              <a:off x="5935608" y="2559625"/>
              <a:ext cx="305088" cy="244267"/>
            </a:xfrm>
            <a:custGeom>
              <a:avLst/>
              <a:gdLst>
                <a:gd name="connsiteX0" fmla="*/ 369156 w 369156"/>
                <a:gd name="connsiteY0" fmla="*/ 257014 h 295563"/>
                <a:gd name="connsiteX1" fmla="*/ 369156 w 369156"/>
                <a:gd name="connsiteY1" fmla="*/ 258766 h 295563"/>
                <a:gd name="connsiteX2" fmla="*/ 368808 w 369156"/>
                <a:gd name="connsiteY2" fmla="*/ 257915 h 295563"/>
                <a:gd name="connsiteX3" fmla="*/ 0 w 369156"/>
                <a:gd name="connsiteY3" fmla="*/ 257014 h 295563"/>
                <a:gd name="connsiteX4" fmla="*/ 348 w 369156"/>
                <a:gd name="connsiteY4" fmla="*/ 257915 h 295563"/>
                <a:gd name="connsiteX5" fmla="*/ 0 w 369156"/>
                <a:gd name="connsiteY5" fmla="*/ 258766 h 295563"/>
                <a:gd name="connsiteX6" fmla="*/ 0 w 369156"/>
                <a:gd name="connsiteY6" fmla="*/ 257014 h 295563"/>
                <a:gd name="connsiteX7" fmla="*/ 29675 w 369156"/>
                <a:gd name="connsiteY7" fmla="*/ 246896 h 295563"/>
                <a:gd name="connsiteX8" fmla="*/ 29675 w 369156"/>
                <a:gd name="connsiteY8" fmla="*/ 270636 h 295563"/>
                <a:gd name="connsiteX9" fmla="*/ 339481 w 369156"/>
                <a:gd name="connsiteY9" fmla="*/ 270636 h 295563"/>
                <a:gd name="connsiteX10" fmla="*/ 339481 w 369156"/>
                <a:gd name="connsiteY10" fmla="*/ 246896 h 295563"/>
                <a:gd name="connsiteX11" fmla="*/ 36741 w 369156"/>
                <a:gd name="connsiteY11" fmla="*/ 221969 h 295563"/>
                <a:gd name="connsiteX12" fmla="*/ 332415 w 369156"/>
                <a:gd name="connsiteY12" fmla="*/ 221969 h 295563"/>
                <a:gd name="connsiteX13" fmla="*/ 358659 w 369156"/>
                <a:gd name="connsiteY13" fmla="*/ 233140 h 295563"/>
                <a:gd name="connsiteX14" fmla="*/ 368808 w 369156"/>
                <a:gd name="connsiteY14" fmla="*/ 257915 h 295563"/>
                <a:gd name="connsiteX15" fmla="*/ 358659 w 369156"/>
                <a:gd name="connsiteY15" fmla="*/ 284174 h 295563"/>
                <a:gd name="connsiteX16" fmla="*/ 332415 w 369156"/>
                <a:gd name="connsiteY16" fmla="*/ 295563 h 295563"/>
                <a:gd name="connsiteX17" fmla="*/ 36741 w 369156"/>
                <a:gd name="connsiteY17" fmla="*/ 295563 h 295563"/>
                <a:gd name="connsiteX18" fmla="*/ 10497 w 369156"/>
                <a:gd name="connsiteY18" fmla="*/ 284174 h 295563"/>
                <a:gd name="connsiteX19" fmla="*/ 348 w 369156"/>
                <a:gd name="connsiteY19" fmla="*/ 257915 h 295563"/>
                <a:gd name="connsiteX20" fmla="*/ 10497 w 369156"/>
                <a:gd name="connsiteY20" fmla="*/ 233140 h 295563"/>
                <a:gd name="connsiteX21" fmla="*/ 36741 w 369156"/>
                <a:gd name="connsiteY21" fmla="*/ 221969 h 295563"/>
                <a:gd name="connsiteX22" fmla="*/ 48667 w 369156"/>
                <a:gd name="connsiteY22" fmla="*/ 30862 h 295563"/>
                <a:gd name="connsiteX23" fmla="*/ 48667 w 369156"/>
                <a:gd name="connsiteY23" fmla="*/ 174489 h 295563"/>
                <a:gd name="connsiteX24" fmla="*/ 319302 w 369156"/>
                <a:gd name="connsiteY24" fmla="*/ 174489 h 295563"/>
                <a:gd name="connsiteX25" fmla="*/ 319302 w 369156"/>
                <a:gd name="connsiteY25" fmla="*/ 30862 h 295563"/>
                <a:gd name="connsiteX26" fmla="*/ 61181 w 369156"/>
                <a:gd name="connsiteY26" fmla="*/ 0 h 295563"/>
                <a:gd name="connsiteX27" fmla="*/ 307975 w 369156"/>
                <a:gd name="connsiteY27" fmla="*/ 0 h 295563"/>
                <a:gd name="connsiteX28" fmla="*/ 339481 w 369156"/>
                <a:gd name="connsiteY28" fmla="*/ 31506 h 295563"/>
                <a:gd name="connsiteX29" fmla="*/ 339481 w 369156"/>
                <a:gd name="connsiteY29" fmla="*/ 175031 h 295563"/>
                <a:gd name="connsiteX30" fmla="*/ 307975 w 369156"/>
                <a:gd name="connsiteY30" fmla="*/ 206537 h 295563"/>
                <a:gd name="connsiteX31" fmla="*/ 61181 w 369156"/>
                <a:gd name="connsiteY31" fmla="*/ 206537 h 295563"/>
                <a:gd name="connsiteX32" fmla="*/ 29675 w 369156"/>
                <a:gd name="connsiteY32" fmla="*/ 175031 h 295563"/>
                <a:gd name="connsiteX33" fmla="*/ 29675 w 369156"/>
                <a:gd name="connsiteY33" fmla="*/ 31506 h 295563"/>
                <a:gd name="connsiteX34" fmla="*/ 61181 w 369156"/>
                <a:gd name="connsiteY34" fmla="*/ 0 h 295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69156" h="295563">
                  <a:moveTo>
                    <a:pt x="369156" y="257014"/>
                  </a:moveTo>
                  <a:lnTo>
                    <a:pt x="369156" y="258766"/>
                  </a:lnTo>
                  <a:lnTo>
                    <a:pt x="368808" y="257915"/>
                  </a:lnTo>
                  <a:close/>
                  <a:moveTo>
                    <a:pt x="0" y="257014"/>
                  </a:moveTo>
                  <a:lnTo>
                    <a:pt x="348" y="257915"/>
                  </a:lnTo>
                  <a:lnTo>
                    <a:pt x="0" y="258766"/>
                  </a:lnTo>
                  <a:cubicBezTo>
                    <a:pt x="0" y="258766"/>
                    <a:pt x="0" y="258766"/>
                    <a:pt x="0" y="257014"/>
                  </a:cubicBezTo>
                  <a:close/>
                  <a:moveTo>
                    <a:pt x="29675" y="246896"/>
                  </a:moveTo>
                  <a:lnTo>
                    <a:pt x="29675" y="270636"/>
                  </a:lnTo>
                  <a:lnTo>
                    <a:pt x="339481" y="270636"/>
                  </a:lnTo>
                  <a:lnTo>
                    <a:pt x="339481" y="246896"/>
                  </a:lnTo>
                  <a:close/>
                  <a:moveTo>
                    <a:pt x="36741" y="221969"/>
                  </a:moveTo>
                  <a:cubicBezTo>
                    <a:pt x="332415" y="221969"/>
                    <a:pt x="332415" y="221969"/>
                    <a:pt x="332415" y="221969"/>
                  </a:cubicBezTo>
                  <a:cubicBezTo>
                    <a:pt x="342913" y="221969"/>
                    <a:pt x="352098" y="226350"/>
                    <a:pt x="358659" y="233140"/>
                  </a:cubicBezTo>
                  <a:lnTo>
                    <a:pt x="368808" y="257915"/>
                  </a:lnTo>
                  <a:lnTo>
                    <a:pt x="358659" y="284174"/>
                  </a:lnTo>
                  <a:cubicBezTo>
                    <a:pt x="352098" y="291183"/>
                    <a:pt x="342913" y="295563"/>
                    <a:pt x="332415" y="295563"/>
                  </a:cubicBezTo>
                  <a:cubicBezTo>
                    <a:pt x="36741" y="295563"/>
                    <a:pt x="36741" y="295563"/>
                    <a:pt x="36741" y="295563"/>
                  </a:cubicBezTo>
                  <a:cubicBezTo>
                    <a:pt x="26244" y="295563"/>
                    <a:pt x="17058" y="291183"/>
                    <a:pt x="10497" y="284174"/>
                  </a:cubicBezTo>
                  <a:lnTo>
                    <a:pt x="348" y="257915"/>
                  </a:lnTo>
                  <a:lnTo>
                    <a:pt x="10497" y="233140"/>
                  </a:lnTo>
                  <a:cubicBezTo>
                    <a:pt x="17058" y="226350"/>
                    <a:pt x="26244" y="221969"/>
                    <a:pt x="36741" y="221969"/>
                  </a:cubicBezTo>
                  <a:close/>
                  <a:moveTo>
                    <a:pt x="48667" y="30862"/>
                  </a:moveTo>
                  <a:lnTo>
                    <a:pt x="48667" y="174489"/>
                  </a:lnTo>
                  <a:lnTo>
                    <a:pt x="319302" y="174489"/>
                  </a:lnTo>
                  <a:lnTo>
                    <a:pt x="319302" y="30862"/>
                  </a:lnTo>
                  <a:close/>
                  <a:moveTo>
                    <a:pt x="61181" y="0"/>
                  </a:moveTo>
                  <a:cubicBezTo>
                    <a:pt x="307975" y="0"/>
                    <a:pt x="307975" y="0"/>
                    <a:pt x="307975" y="0"/>
                  </a:cubicBezTo>
                  <a:cubicBezTo>
                    <a:pt x="325478" y="0"/>
                    <a:pt x="339481" y="14003"/>
                    <a:pt x="339481" y="31506"/>
                  </a:cubicBezTo>
                  <a:lnTo>
                    <a:pt x="339481" y="175031"/>
                  </a:lnTo>
                  <a:cubicBezTo>
                    <a:pt x="339481" y="192535"/>
                    <a:pt x="325478" y="206537"/>
                    <a:pt x="307975" y="206537"/>
                  </a:cubicBezTo>
                  <a:cubicBezTo>
                    <a:pt x="61181" y="206537"/>
                    <a:pt x="61181" y="206537"/>
                    <a:pt x="61181" y="206537"/>
                  </a:cubicBezTo>
                  <a:cubicBezTo>
                    <a:pt x="43678" y="206537"/>
                    <a:pt x="29675" y="192535"/>
                    <a:pt x="29675" y="175031"/>
                  </a:cubicBezTo>
                  <a:cubicBezTo>
                    <a:pt x="29675" y="31506"/>
                    <a:pt x="29675" y="31506"/>
                    <a:pt x="29675" y="31506"/>
                  </a:cubicBezTo>
                  <a:cubicBezTo>
                    <a:pt x="29675" y="14003"/>
                    <a:pt x="43678" y="0"/>
                    <a:pt x="61181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258" name="Freeform 54">
              <a:extLst>
                <a:ext uri="{FF2B5EF4-FFF2-40B4-BE49-F238E27FC236}">
                  <a16:creationId xmlns:a16="http://schemas.microsoft.com/office/drawing/2014/main" id="{A00F0A9B-96B0-41A8-9A1E-557C1F57252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938551" y="4799795"/>
              <a:ext cx="253096" cy="312508"/>
            </a:xfrm>
            <a:custGeom>
              <a:avLst/>
              <a:gdLst>
                <a:gd name="T0" fmla="*/ 318630 w 208"/>
                <a:gd name="T1" fmla="*/ 417512 h 256"/>
                <a:gd name="T2" fmla="*/ 19508 w 208"/>
                <a:gd name="T3" fmla="*/ 417512 h 256"/>
                <a:gd name="T4" fmla="*/ 0 w 208"/>
                <a:gd name="T5" fmla="*/ 397941 h 256"/>
                <a:gd name="T6" fmla="*/ 0 w 208"/>
                <a:gd name="T7" fmla="*/ 228327 h 256"/>
                <a:gd name="T8" fmla="*/ 19508 w 208"/>
                <a:gd name="T9" fmla="*/ 208756 h 256"/>
                <a:gd name="T10" fmla="*/ 52021 w 208"/>
                <a:gd name="T11" fmla="*/ 208756 h 256"/>
                <a:gd name="T12" fmla="*/ 52021 w 208"/>
                <a:gd name="T13" fmla="*/ 117425 h 256"/>
                <a:gd name="T14" fmla="*/ 169069 w 208"/>
                <a:gd name="T15" fmla="*/ 0 h 256"/>
                <a:gd name="T16" fmla="*/ 286117 w 208"/>
                <a:gd name="T17" fmla="*/ 117425 h 256"/>
                <a:gd name="T18" fmla="*/ 286117 w 208"/>
                <a:gd name="T19" fmla="*/ 208756 h 256"/>
                <a:gd name="T20" fmla="*/ 318630 w 208"/>
                <a:gd name="T21" fmla="*/ 208756 h 256"/>
                <a:gd name="T22" fmla="*/ 338138 w 208"/>
                <a:gd name="T23" fmla="*/ 228327 h 256"/>
                <a:gd name="T24" fmla="*/ 338138 w 208"/>
                <a:gd name="T25" fmla="*/ 397941 h 256"/>
                <a:gd name="T26" fmla="*/ 318630 w 208"/>
                <a:gd name="T27" fmla="*/ 417512 h 256"/>
                <a:gd name="T28" fmla="*/ 149561 w 208"/>
                <a:gd name="T29" fmla="*/ 321289 h 256"/>
                <a:gd name="T30" fmla="*/ 149561 w 208"/>
                <a:gd name="T31" fmla="*/ 358799 h 256"/>
                <a:gd name="T32" fmla="*/ 169069 w 208"/>
                <a:gd name="T33" fmla="*/ 378370 h 256"/>
                <a:gd name="T34" fmla="*/ 188577 w 208"/>
                <a:gd name="T35" fmla="*/ 358799 h 256"/>
                <a:gd name="T36" fmla="*/ 188577 w 208"/>
                <a:gd name="T37" fmla="*/ 321289 h 256"/>
                <a:gd name="T38" fmla="*/ 208085 w 208"/>
                <a:gd name="T39" fmla="*/ 287040 h 256"/>
                <a:gd name="T40" fmla="*/ 169069 w 208"/>
                <a:gd name="T41" fmla="*/ 247898 h 256"/>
                <a:gd name="T42" fmla="*/ 130053 w 208"/>
                <a:gd name="T43" fmla="*/ 287040 h 256"/>
                <a:gd name="T44" fmla="*/ 149561 w 208"/>
                <a:gd name="T45" fmla="*/ 321289 h 256"/>
                <a:gd name="T46" fmla="*/ 247101 w 208"/>
                <a:gd name="T47" fmla="*/ 117425 h 256"/>
                <a:gd name="T48" fmla="*/ 169069 w 208"/>
                <a:gd name="T49" fmla="*/ 39142 h 256"/>
                <a:gd name="T50" fmla="*/ 91037 w 208"/>
                <a:gd name="T51" fmla="*/ 117425 h 256"/>
                <a:gd name="T52" fmla="*/ 91037 w 208"/>
                <a:gd name="T53" fmla="*/ 208756 h 256"/>
                <a:gd name="T54" fmla="*/ 247101 w 208"/>
                <a:gd name="T55" fmla="*/ 208756 h 256"/>
                <a:gd name="T56" fmla="*/ 247101 w 208"/>
                <a:gd name="T57" fmla="*/ 117425 h 2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08" h="256">
                  <a:moveTo>
                    <a:pt x="196" y="256"/>
                  </a:moveTo>
                  <a:cubicBezTo>
                    <a:pt x="12" y="256"/>
                    <a:pt x="12" y="256"/>
                    <a:pt x="12" y="256"/>
                  </a:cubicBezTo>
                  <a:cubicBezTo>
                    <a:pt x="5" y="256"/>
                    <a:pt x="0" y="251"/>
                    <a:pt x="0" y="244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33"/>
                    <a:pt x="5" y="128"/>
                    <a:pt x="1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2" y="32"/>
                    <a:pt x="64" y="0"/>
                    <a:pt x="104" y="0"/>
                  </a:cubicBezTo>
                  <a:cubicBezTo>
                    <a:pt x="144" y="0"/>
                    <a:pt x="176" y="32"/>
                    <a:pt x="176" y="72"/>
                  </a:cubicBezTo>
                  <a:cubicBezTo>
                    <a:pt x="176" y="128"/>
                    <a:pt x="176" y="128"/>
                    <a:pt x="176" y="128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203" y="128"/>
                    <a:pt x="208" y="133"/>
                    <a:pt x="208" y="140"/>
                  </a:cubicBezTo>
                  <a:cubicBezTo>
                    <a:pt x="208" y="244"/>
                    <a:pt x="208" y="244"/>
                    <a:pt x="208" y="244"/>
                  </a:cubicBezTo>
                  <a:cubicBezTo>
                    <a:pt x="208" y="251"/>
                    <a:pt x="203" y="256"/>
                    <a:pt x="196" y="256"/>
                  </a:cubicBezTo>
                  <a:moveTo>
                    <a:pt x="92" y="197"/>
                  </a:moveTo>
                  <a:cubicBezTo>
                    <a:pt x="92" y="220"/>
                    <a:pt x="92" y="220"/>
                    <a:pt x="92" y="220"/>
                  </a:cubicBezTo>
                  <a:cubicBezTo>
                    <a:pt x="92" y="227"/>
                    <a:pt x="97" y="232"/>
                    <a:pt x="104" y="232"/>
                  </a:cubicBezTo>
                  <a:cubicBezTo>
                    <a:pt x="111" y="232"/>
                    <a:pt x="116" y="227"/>
                    <a:pt x="116" y="220"/>
                  </a:cubicBezTo>
                  <a:cubicBezTo>
                    <a:pt x="116" y="197"/>
                    <a:pt x="116" y="197"/>
                    <a:pt x="116" y="197"/>
                  </a:cubicBezTo>
                  <a:cubicBezTo>
                    <a:pt x="123" y="193"/>
                    <a:pt x="128" y="185"/>
                    <a:pt x="128" y="176"/>
                  </a:cubicBezTo>
                  <a:cubicBezTo>
                    <a:pt x="128" y="163"/>
                    <a:pt x="117" y="152"/>
                    <a:pt x="104" y="152"/>
                  </a:cubicBezTo>
                  <a:cubicBezTo>
                    <a:pt x="91" y="152"/>
                    <a:pt x="80" y="163"/>
                    <a:pt x="80" y="176"/>
                  </a:cubicBezTo>
                  <a:cubicBezTo>
                    <a:pt x="80" y="185"/>
                    <a:pt x="85" y="193"/>
                    <a:pt x="92" y="197"/>
                  </a:cubicBezTo>
                  <a:moveTo>
                    <a:pt x="152" y="72"/>
                  </a:moveTo>
                  <a:cubicBezTo>
                    <a:pt x="152" y="45"/>
                    <a:pt x="131" y="24"/>
                    <a:pt x="104" y="24"/>
                  </a:cubicBezTo>
                  <a:cubicBezTo>
                    <a:pt x="77" y="24"/>
                    <a:pt x="56" y="45"/>
                    <a:pt x="56" y="72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52" y="128"/>
                    <a:pt x="152" y="128"/>
                    <a:pt x="152" y="128"/>
                  </a:cubicBezTo>
                  <a:lnTo>
                    <a:pt x="152" y="7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59" name="Freeform 27">
              <a:extLst>
                <a:ext uri="{FF2B5EF4-FFF2-40B4-BE49-F238E27FC236}">
                  <a16:creationId xmlns:a16="http://schemas.microsoft.com/office/drawing/2014/main" id="{0561B349-F099-4F12-AB96-B22452DF9AD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76597" y="3255969"/>
              <a:ext cx="411350" cy="411350"/>
            </a:xfrm>
            <a:custGeom>
              <a:avLst/>
              <a:gdLst>
                <a:gd name="T0" fmla="*/ 360685 w 256"/>
                <a:gd name="T1" fmla="*/ 250205 h 256"/>
                <a:gd name="T2" fmla="*/ 346063 w 256"/>
                <a:gd name="T3" fmla="*/ 285948 h 256"/>
                <a:gd name="T4" fmla="*/ 359060 w 256"/>
                <a:gd name="T5" fmla="*/ 349312 h 256"/>
                <a:gd name="T6" fmla="*/ 349312 w 256"/>
                <a:gd name="T7" fmla="*/ 360685 h 256"/>
                <a:gd name="T8" fmla="*/ 285948 w 256"/>
                <a:gd name="T9" fmla="*/ 344438 h 256"/>
                <a:gd name="T10" fmla="*/ 246955 w 256"/>
                <a:gd name="T11" fmla="*/ 360685 h 256"/>
                <a:gd name="T12" fmla="*/ 250205 w 256"/>
                <a:gd name="T13" fmla="*/ 360685 h 256"/>
                <a:gd name="T14" fmla="*/ 212837 w 256"/>
                <a:gd name="T15" fmla="*/ 415925 h 256"/>
                <a:gd name="T16" fmla="*/ 203088 w 256"/>
                <a:gd name="T17" fmla="*/ 415925 h 256"/>
                <a:gd name="T18" fmla="*/ 165720 w 256"/>
                <a:gd name="T19" fmla="*/ 359060 h 256"/>
                <a:gd name="T20" fmla="*/ 128352 w 256"/>
                <a:gd name="T21" fmla="*/ 342813 h 256"/>
                <a:gd name="T22" fmla="*/ 129977 w 256"/>
                <a:gd name="T23" fmla="*/ 346063 h 256"/>
                <a:gd name="T24" fmla="*/ 64988 w 256"/>
                <a:gd name="T25" fmla="*/ 359060 h 256"/>
                <a:gd name="T26" fmla="*/ 56865 w 256"/>
                <a:gd name="T27" fmla="*/ 350937 h 256"/>
                <a:gd name="T28" fmla="*/ 71487 w 256"/>
                <a:gd name="T29" fmla="*/ 284324 h 256"/>
                <a:gd name="T30" fmla="*/ 56865 w 256"/>
                <a:gd name="T31" fmla="*/ 250205 h 256"/>
                <a:gd name="T32" fmla="*/ 0 w 256"/>
                <a:gd name="T33" fmla="*/ 212837 h 256"/>
                <a:gd name="T34" fmla="*/ 0 w 256"/>
                <a:gd name="T35" fmla="*/ 203088 h 256"/>
                <a:gd name="T36" fmla="*/ 56865 w 256"/>
                <a:gd name="T37" fmla="*/ 165720 h 256"/>
                <a:gd name="T38" fmla="*/ 71487 w 256"/>
                <a:gd name="T39" fmla="*/ 129977 h 256"/>
                <a:gd name="T40" fmla="*/ 55240 w 256"/>
                <a:gd name="T41" fmla="*/ 64988 h 256"/>
                <a:gd name="T42" fmla="*/ 64988 w 256"/>
                <a:gd name="T43" fmla="*/ 56865 h 256"/>
                <a:gd name="T44" fmla="*/ 129977 w 256"/>
                <a:gd name="T45" fmla="*/ 69862 h 256"/>
                <a:gd name="T46" fmla="*/ 165720 w 256"/>
                <a:gd name="T47" fmla="*/ 55240 h 256"/>
                <a:gd name="T48" fmla="*/ 203088 w 256"/>
                <a:gd name="T49" fmla="*/ 0 h 256"/>
                <a:gd name="T50" fmla="*/ 212837 w 256"/>
                <a:gd name="T51" fmla="*/ 0 h 256"/>
                <a:gd name="T52" fmla="*/ 250205 w 256"/>
                <a:gd name="T53" fmla="*/ 55240 h 256"/>
                <a:gd name="T54" fmla="*/ 285948 w 256"/>
                <a:gd name="T55" fmla="*/ 69862 h 256"/>
                <a:gd name="T56" fmla="*/ 350937 w 256"/>
                <a:gd name="T57" fmla="*/ 55240 h 256"/>
                <a:gd name="T58" fmla="*/ 360685 w 256"/>
                <a:gd name="T59" fmla="*/ 64988 h 256"/>
                <a:gd name="T60" fmla="*/ 346063 w 256"/>
                <a:gd name="T61" fmla="*/ 129977 h 256"/>
                <a:gd name="T62" fmla="*/ 360685 w 256"/>
                <a:gd name="T63" fmla="*/ 165720 h 256"/>
                <a:gd name="T64" fmla="*/ 415925 w 256"/>
                <a:gd name="T65" fmla="*/ 203088 h 256"/>
                <a:gd name="T66" fmla="*/ 415925 w 256"/>
                <a:gd name="T67" fmla="*/ 212837 h 256"/>
                <a:gd name="T68" fmla="*/ 360685 w 256"/>
                <a:gd name="T69" fmla="*/ 250205 h 256"/>
                <a:gd name="T70" fmla="*/ 207963 w 256"/>
                <a:gd name="T71" fmla="*/ 90984 h 256"/>
                <a:gd name="T72" fmla="*/ 90984 w 256"/>
                <a:gd name="T73" fmla="*/ 207963 h 256"/>
                <a:gd name="T74" fmla="*/ 207963 w 256"/>
                <a:gd name="T75" fmla="*/ 324941 h 256"/>
                <a:gd name="T76" fmla="*/ 324941 w 256"/>
                <a:gd name="T77" fmla="*/ 207963 h 256"/>
                <a:gd name="T78" fmla="*/ 207963 w 256"/>
                <a:gd name="T79" fmla="*/ 90984 h 256"/>
                <a:gd name="T80" fmla="*/ 207963 w 256"/>
                <a:gd name="T81" fmla="*/ 285948 h 256"/>
                <a:gd name="T82" fmla="*/ 129977 w 256"/>
                <a:gd name="T83" fmla="*/ 207963 h 256"/>
                <a:gd name="T84" fmla="*/ 207963 w 256"/>
                <a:gd name="T85" fmla="*/ 129977 h 256"/>
                <a:gd name="T86" fmla="*/ 285948 w 256"/>
                <a:gd name="T87" fmla="*/ 207963 h 256"/>
                <a:gd name="T88" fmla="*/ 207963 w 256"/>
                <a:gd name="T89" fmla="*/ 285948 h 256"/>
                <a:gd name="T90" fmla="*/ 207963 w 256"/>
                <a:gd name="T91" fmla="*/ 168970 h 256"/>
                <a:gd name="T92" fmla="*/ 168970 w 256"/>
                <a:gd name="T93" fmla="*/ 207963 h 256"/>
                <a:gd name="T94" fmla="*/ 207963 w 256"/>
                <a:gd name="T95" fmla="*/ 246955 h 256"/>
                <a:gd name="T96" fmla="*/ 246955 w 256"/>
                <a:gd name="T97" fmla="*/ 207963 h 256"/>
                <a:gd name="T98" fmla="*/ 207963 w 256"/>
                <a:gd name="T99" fmla="*/ 168970 h 25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56" h="256">
                  <a:moveTo>
                    <a:pt x="222" y="154"/>
                  </a:moveTo>
                  <a:cubicBezTo>
                    <a:pt x="220" y="162"/>
                    <a:pt x="217" y="169"/>
                    <a:pt x="213" y="176"/>
                  </a:cubicBezTo>
                  <a:cubicBezTo>
                    <a:pt x="213" y="177"/>
                    <a:pt x="234" y="203"/>
                    <a:pt x="221" y="215"/>
                  </a:cubicBezTo>
                  <a:cubicBezTo>
                    <a:pt x="215" y="222"/>
                    <a:pt x="215" y="222"/>
                    <a:pt x="215" y="222"/>
                  </a:cubicBezTo>
                  <a:cubicBezTo>
                    <a:pt x="205" y="231"/>
                    <a:pt x="182" y="216"/>
                    <a:pt x="176" y="212"/>
                  </a:cubicBezTo>
                  <a:cubicBezTo>
                    <a:pt x="169" y="217"/>
                    <a:pt x="161" y="220"/>
                    <a:pt x="152" y="222"/>
                  </a:cubicBezTo>
                  <a:cubicBezTo>
                    <a:pt x="154" y="222"/>
                    <a:pt x="154" y="222"/>
                    <a:pt x="154" y="222"/>
                  </a:cubicBezTo>
                  <a:cubicBezTo>
                    <a:pt x="154" y="222"/>
                    <a:pt x="150" y="256"/>
                    <a:pt x="131" y="256"/>
                  </a:cubicBezTo>
                  <a:cubicBezTo>
                    <a:pt x="125" y="256"/>
                    <a:pt x="125" y="256"/>
                    <a:pt x="125" y="256"/>
                  </a:cubicBezTo>
                  <a:cubicBezTo>
                    <a:pt x="111" y="256"/>
                    <a:pt x="103" y="227"/>
                    <a:pt x="102" y="221"/>
                  </a:cubicBezTo>
                  <a:cubicBezTo>
                    <a:pt x="94" y="219"/>
                    <a:pt x="86" y="216"/>
                    <a:pt x="79" y="211"/>
                  </a:cubicBezTo>
                  <a:cubicBezTo>
                    <a:pt x="80" y="213"/>
                    <a:pt x="80" y="213"/>
                    <a:pt x="80" y="213"/>
                  </a:cubicBezTo>
                  <a:cubicBezTo>
                    <a:pt x="80" y="213"/>
                    <a:pt x="53" y="234"/>
                    <a:pt x="40" y="221"/>
                  </a:cubicBezTo>
                  <a:cubicBezTo>
                    <a:pt x="35" y="216"/>
                    <a:pt x="35" y="216"/>
                    <a:pt x="35" y="216"/>
                  </a:cubicBezTo>
                  <a:cubicBezTo>
                    <a:pt x="25" y="206"/>
                    <a:pt x="41" y="180"/>
                    <a:pt x="44" y="175"/>
                  </a:cubicBezTo>
                  <a:cubicBezTo>
                    <a:pt x="40" y="169"/>
                    <a:pt x="37" y="162"/>
                    <a:pt x="35" y="154"/>
                  </a:cubicBezTo>
                  <a:cubicBezTo>
                    <a:pt x="29" y="153"/>
                    <a:pt x="0" y="145"/>
                    <a:pt x="0" y="131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08"/>
                    <a:pt x="28" y="103"/>
                    <a:pt x="35" y="102"/>
                  </a:cubicBezTo>
                  <a:cubicBezTo>
                    <a:pt x="37" y="94"/>
                    <a:pt x="40" y="87"/>
                    <a:pt x="44" y="80"/>
                  </a:cubicBezTo>
                  <a:cubicBezTo>
                    <a:pt x="41" y="76"/>
                    <a:pt x="24" y="50"/>
                    <a:pt x="34" y="40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51" y="23"/>
                    <a:pt x="75" y="39"/>
                    <a:pt x="80" y="43"/>
                  </a:cubicBezTo>
                  <a:cubicBezTo>
                    <a:pt x="87" y="39"/>
                    <a:pt x="94" y="36"/>
                    <a:pt x="102" y="34"/>
                  </a:cubicBezTo>
                  <a:cubicBezTo>
                    <a:pt x="104" y="27"/>
                    <a:pt x="112" y="0"/>
                    <a:pt x="12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47" y="0"/>
                    <a:pt x="153" y="26"/>
                    <a:pt x="154" y="34"/>
                  </a:cubicBezTo>
                  <a:cubicBezTo>
                    <a:pt x="162" y="36"/>
                    <a:pt x="169" y="39"/>
                    <a:pt x="176" y="43"/>
                  </a:cubicBezTo>
                  <a:cubicBezTo>
                    <a:pt x="182" y="39"/>
                    <a:pt x="206" y="24"/>
                    <a:pt x="216" y="34"/>
                  </a:cubicBezTo>
                  <a:cubicBezTo>
                    <a:pt x="222" y="40"/>
                    <a:pt x="222" y="40"/>
                    <a:pt x="222" y="40"/>
                  </a:cubicBezTo>
                  <a:cubicBezTo>
                    <a:pt x="233" y="51"/>
                    <a:pt x="217" y="74"/>
                    <a:pt x="213" y="80"/>
                  </a:cubicBezTo>
                  <a:cubicBezTo>
                    <a:pt x="217" y="87"/>
                    <a:pt x="220" y="94"/>
                    <a:pt x="222" y="102"/>
                  </a:cubicBezTo>
                  <a:cubicBezTo>
                    <a:pt x="224" y="102"/>
                    <a:pt x="256" y="107"/>
                    <a:pt x="256" y="125"/>
                  </a:cubicBezTo>
                  <a:cubicBezTo>
                    <a:pt x="256" y="131"/>
                    <a:pt x="256" y="131"/>
                    <a:pt x="256" y="131"/>
                  </a:cubicBezTo>
                  <a:cubicBezTo>
                    <a:pt x="256" y="144"/>
                    <a:pt x="229" y="152"/>
                    <a:pt x="222" y="154"/>
                  </a:cubicBezTo>
                  <a:moveTo>
                    <a:pt x="128" y="56"/>
                  </a:moveTo>
                  <a:cubicBezTo>
                    <a:pt x="88" y="56"/>
                    <a:pt x="56" y="88"/>
                    <a:pt x="56" y="128"/>
                  </a:cubicBezTo>
                  <a:cubicBezTo>
                    <a:pt x="56" y="168"/>
                    <a:pt x="88" y="200"/>
                    <a:pt x="128" y="200"/>
                  </a:cubicBezTo>
                  <a:cubicBezTo>
                    <a:pt x="168" y="200"/>
                    <a:pt x="200" y="168"/>
                    <a:pt x="200" y="128"/>
                  </a:cubicBezTo>
                  <a:cubicBezTo>
                    <a:pt x="200" y="88"/>
                    <a:pt x="168" y="56"/>
                    <a:pt x="128" y="56"/>
                  </a:cubicBezTo>
                  <a:moveTo>
                    <a:pt x="128" y="176"/>
                  </a:moveTo>
                  <a:cubicBezTo>
                    <a:pt x="101" y="176"/>
                    <a:pt x="80" y="155"/>
                    <a:pt x="80" y="128"/>
                  </a:cubicBezTo>
                  <a:cubicBezTo>
                    <a:pt x="80" y="101"/>
                    <a:pt x="101" y="80"/>
                    <a:pt x="128" y="80"/>
                  </a:cubicBezTo>
                  <a:cubicBezTo>
                    <a:pt x="155" y="80"/>
                    <a:pt x="176" y="101"/>
                    <a:pt x="176" y="128"/>
                  </a:cubicBezTo>
                  <a:cubicBezTo>
                    <a:pt x="176" y="155"/>
                    <a:pt x="155" y="176"/>
                    <a:pt x="128" y="176"/>
                  </a:cubicBezTo>
                  <a:moveTo>
                    <a:pt x="128" y="104"/>
                  </a:moveTo>
                  <a:cubicBezTo>
                    <a:pt x="115" y="104"/>
                    <a:pt x="104" y="115"/>
                    <a:pt x="104" y="128"/>
                  </a:cubicBezTo>
                  <a:cubicBezTo>
                    <a:pt x="104" y="141"/>
                    <a:pt x="115" y="152"/>
                    <a:pt x="128" y="152"/>
                  </a:cubicBezTo>
                  <a:cubicBezTo>
                    <a:pt x="141" y="152"/>
                    <a:pt x="152" y="141"/>
                    <a:pt x="152" y="128"/>
                  </a:cubicBezTo>
                  <a:cubicBezTo>
                    <a:pt x="152" y="115"/>
                    <a:pt x="141" y="104"/>
                    <a:pt x="128" y="10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0" name="Freeform 100">
              <a:extLst>
                <a:ext uri="{FF2B5EF4-FFF2-40B4-BE49-F238E27FC236}">
                  <a16:creationId xmlns:a16="http://schemas.microsoft.com/office/drawing/2014/main" id="{BDF3DD1C-06BD-4925-A5C3-EA026E30229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151195" y="2759435"/>
              <a:ext cx="316031" cy="302955"/>
            </a:xfrm>
            <a:custGeom>
              <a:avLst/>
              <a:gdLst>
                <a:gd name="T0" fmla="*/ 216444 w 67"/>
                <a:gd name="T1" fmla="*/ 168945 h 64"/>
                <a:gd name="T2" fmla="*/ 199266 w 67"/>
                <a:gd name="T3" fmla="*/ 151706 h 64"/>
                <a:gd name="T4" fmla="*/ 185524 w 67"/>
                <a:gd name="T5" fmla="*/ 165497 h 64"/>
                <a:gd name="T6" fmla="*/ 216444 w 67"/>
                <a:gd name="T7" fmla="*/ 196528 h 64"/>
                <a:gd name="T8" fmla="*/ 219880 w 67"/>
                <a:gd name="T9" fmla="*/ 206872 h 64"/>
                <a:gd name="T10" fmla="*/ 202702 w 67"/>
                <a:gd name="T11" fmla="*/ 220663 h 64"/>
                <a:gd name="T12" fmla="*/ 192395 w 67"/>
                <a:gd name="T13" fmla="*/ 217215 h 64"/>
                <a:gd name="T14" fmla="*/ 99633 w 67"/>
                <a:gd name="T15" fmla="*/ 124123 h 64"/>
                <a:gd name="T16" fmla="*/ 51534 w 67"/>
                <a:gd name="T17" fmla="*/ 144810 h 64"/>
                <a:gd name="T18" fmla="*/ 0 w 67"/>
                <a:gd name="T19" fmla="*/ 93092 h 64"/>
                <a:gd name="T20" fmla="*/ 89326 w 67"/>
                <a:gd name="T21" fmla="*/ 0 h 64"/>
                <a:gd name="T22" fmla="*/ 140861 w 67"/>
                <a:gd name="T23" fmla="*/ 51718 h 64"/>
                <a:gd name="T24" fmla="*/ 123683 w 67"/>
                <a:gd name="T25" fmla="*/ 103436 h 64"/>
                <a:gd name="T26" fmla="*/ 171781 w 67"/>
                <a:gd name="T27" fmla="*/ 151706 h 64"/>
                <a:gd name="T28" fmla="*/ 185524 w 67"/>
                <a:gd name="T29" fmla="*/ 137914 h 64"/>
                <a:gd name="T30" fmla="*/ 168346 w 67"/>
                <a:gd name="T31" fmla="*/ 120675 h 64"/>
                <a:gd name="T32" fmla="*/ 185524 w 67"/>
                <a:gd name="T33" fmla="*/ 106884 h 64"/>
                <a:gd name="T34" fmla="*/ 188959 w 67"/>
                <a:gd name="T35" fmla="*/ 106884 h 64"/>
                <a:gd name="T36" fmla="*/ 230187 w 67"/>
                <a:gd name="T37" fmla="*/ 151706 h 64"/>
                <a:gd name="T38" fmla="*/ 216444 w 67"/>
                <a:gd name="T39" fmla="*/ 168945 h 64"/>
                <a:gd name="T40" fmla="*/ 85891 w 67"/>
                <a:gd name="T41" fmla="*/ 27583 h 64"/>
                <a:gd name="T42" fmla="*/ 61841 w 67"/>
                <a:gd name="T43" fmla="*/ 55166 h 64"/>
                <a:gd name="T44" fmla="*/ 65277 w 67"/>
                <a:gd name="T45" fmla="*/ 65509 h 64"/>
                <a:gd name="T46" fmla="*/ 51534 w 67"/>
                <a:gd name="T47" fmla="*/ 62061 h 64"/>
                <a:gd name="T48" fmla="*/ 24049 w 67"/>
                <a:gd name="T49" fmla="*/ 89644 h 64"/>
                <a:gd name="T50" fmla="*/ 51534 w 67"/>
                <a:gd name="T51" fmla="*/ 117227 h 64"/>
                <a:gd name="T52" fmla="*/ 79019 w 67"/>
                <a:gd name="T53" fmla="*/ 89644 h 64"/>
                <a:gd name="T54" fmla="*/ 75584 w 67"/>
                <a:gd name="T55" fmla="*/ 79301 h 64"/>
                <a:gd name="T56" fmla="*/ 85891 w 67"/>
                <a:gd name="T57" fmla="*/ 82749 h 64"/>
                <a:gd name="T58" fmla="*/ 113376 w 67"/>
                <a:gd name="T59" fmla="*/ 55166 h 64"/>
                <a:gd name="T60" fmla="*/ 85891 w 67"/>
                <a:gd name="T61" fmla="*/ 27583 h 6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2" name="Freeform 174">
              <a:extLst>
                <a:ext uri="{FF2B5EF4-FFF2-40B4-BE49-F238E27FC236}">
                  <a16:creationId xmlns:a16="http://schemas.microsoft.com/office/drawing/2014/main" id="{7420F4C7-C62B-4937-9AC8-8F57D091EFE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289739" y="2983189"/>
              <a:ext cx="307302" cy="214303"/>
            </a:xfrm>
            <a:custGeom>
              <a:avLst/>
              <a:gdLst>
                <a:gd name="T0" fmla="*/ 220617 w 70"/>
                <a:gd name="T1" fmla="*/ 68684 h 49"/>
                <a:gd name="T2" fmla="*/ 120650 w 70"/>
                <a:gd name="T3" fmla="*/ 30908 h 49"/>
                <a:gd name="T4" fmla="*/ 24130 w 70"/>
                <a:gd name="T5" fmla="*/ 68684 h 49"/>
                <a:gd name="T6" fmla="*/ 20683 w 70"/>
                <a:gd name="T7" fmla="*/ 68684 h 49"/>
                <a:gd name="T8" fmla="*/ 0 w 70"/>
                <a:gd name="T9" fmla="*/ 48079 h 49"/>
                <a:gd name="T10" fmla="*/ 3447 w 70"/>
                <a:gd name="T11" fmla="*/ 44644 h 49"/>
                <a:gd name="T12" fmla="*/ 120650 w 70"/>
                <a:gd name="T13" fmla="*/ 0 h 49"/>
                <a:gd name="T14" fmla="*/ 241300 w 70"/>
                <a:gd name="T15" fmla="*/ 44644 h 49"/>
                <a:gd name="T16" fmla="*/ 241300 w 70"/>
                <a:gd name="T17" fmla="*/ 48079 h 49"/>
                <a:gd name="T18" fmla="*/ 220617 w 70"/>
                <a:gd name="T19" fmla="*/ 68684 h 49"/>
                <a:gd name="T20" fmla="*/ 220617 w 70"/>
                <a:gd name="T21" fmla="*/ 68684 h 49"/>
                <a:gd name="T22" fmla="*/ 186146 w 70"/>
                <a:gd name="T23" fmla="*/ 103026 h 49"/>
                <a:gd name="T24" fmla="*/ 120650 w 70"/>
                <a:gd name="T25" fmla="*/ 75552 h 49"/>
                <a:gd name="T26" fmla="*/ 55154 w 70"/>
                <a:gd name="T27" fmla="*/ 103026 h 49"/>
                <a:gd name="T28" fmla="*/ 34471 w 70"/>
                <a:gd name="T29" fmla="*/ 82420 h 49"/>
                <a:gd name="T30" fmla="*/ 34471 w 70"/>
                <a:gd name="T31" fmla="*/ 78986 h 49"/>
                <a:gd name="T32" fmla="*/ 120650 w 70"/>
                <a:gd name="T33" fmla="*/ 44644 h 49"/>
                <a:gd name="T34" fmla="*/ 206829 w 70"/>
                <a:gd name="T35" fmla="*/ 78986 h 49"/>
                <a:gd name="T36" fmla="*/ 210276 w 70"/>
                <a:gd name="T37" fmla="*/ 82420 h 49"/>
                <a:gd name="T38" fmla="*/ 189593 w 70"/>
                <a:gd name="T39" fmla="*/ 103026 h 49"/>
                <a:gd name="T40" fmla="*/ 186146 w 70"/>
                <a:gd name="T41" fmla="*/ 103026 h 49"/>
                <a:gd name="T42" fmla="*/ 120650 w 70"/>
                <a:gd name="T43" fmla="*/ 123631 h 49"/>
                <a:gd name="T44" fmla="*/ 89626 w 70"/>
                <a:gd name="T45" fmla="*/ 137367 h 49"/>
                <a:gd name="T46" fmla="*/ 68943 w 70"/>
                <a:gd name="T47" fmla="*/ 116762 h 49"/>
                <a:gd name="T48" fmla="*/ 68943 w 70"/>
                <a:gd name="T49" fmla="*/ 113328 h 49"/>
                <a:gd name="T50" fmla="*/ 120650 w 70"/>
                <a:gd name="T51" fmla="*/ 92723 h 49"/>
                <a:gd name="T52" fmla="*/ 175804 w 70"/>
                <a:gd name="T53" fmla="*/ 113328 h 49"/>
                <a:gd name="T54" fmla="*/ 175804 w 70"/>
                <a:gd name="T55" fmla="*/ 116762 h 49"/>
                <a:gd name="T56" fmla="*/ 155121 w 70"/>
                <a:gd name="T57" fmla="*/ 137367 h 49"/>
                <a:gd name="T58" fmla="*/ 120650 w 70"/>
                <a:gd name="T59" fmla="*/ 123631 h 49"/>
                <a:gd name="T60" fmla="*/ 99967 w 70"/>
                <a:gd name="T61" fmla="*/ 147670 h 49"/>
                <a:gd name="T62" fmla="*/ 120650 w 70"/>
                <a:gd name="T63" fmla="*/ 140802 h 49"/>
                <a:gd name="T64" fmla="*/ 141333 w 70"/>
                <a:gd name="T65" fmla="*/ 147670 h 49"/>
                <a:gd name="T66" fmla="*/ 120650 w 70"/>
                <a:gd name="T67" fmla="*/ 168275 h 49"/>
                <a:gd name="T68" fmla="*/ 99967 w 70"/>
                <a:gd name="T69" fmla="*/ 147670 h 4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0" h="49">
                  <a:moveTo>
                    <a:pt x="64" y="20"/>
                  </a:moveTo>
                  <a:cubicBezTo>
                    <a:pt x="55" y="13"/>
                    <a:pt x="46" y="9"/>
                    <a:pt x="35" y="9"/>
                  </a:cubicBezTo>
                  <a:cubicBezTo>
                    <a:pt x="24" y="9"/>
                    <a:pt x="15" y="13"/>
                    <a:pt x="7" y="20"/>
                  </a:cubicBezTo>
                  <a:cubicBezTo>
                    <a:pt x="7" y="20"/>
                    <a:pt x="7" y="20"/>
                    <a:pt x="6" y="20"/>
                  </a:cubicBezTo>
                  <a:cubicBezTo>
                    <a:pt x="5" y="20"/>
                    <a:pt x="0" y="15"/>
                    <a:pt x="0" y="14"/>
                  </a:cubicBezTo>
                  <a:cubicBezTo>
                    <a:pt x="0" y="14"/>
                    <a:pt x="0" y="14"/>
                    <a:pt x="1" y="13"/>
                  </a:cubicBezTo>
                  <a:cubicBezTo>
                    <a:pt x="10" y="4"/>
                    <a:pt x="23" y="0"/>
                    <a:pt x="35" y="0"/>
                  </a:cubicBezTo>
                  <a:cubicBezTo>
                    <a:pt x="48" y="0"/>
                    <a:pt x="61" y="4"/>
                    <a:pt x="70" y="13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5"/>
                    <a:pt x="65" y="20"/>
                    <a:pt x="64" y="20"/>
                  </a:cubicBezTo>
                  <a:cubicBezTo>
                    <a:pt x="64" y="20"/>
                    <a:pt x="64" y="20"/>
                    <a:pt x="64" y="20"/>
                  </a:cubicBezTo>
                  <a:close/>
                  <a:moveTo>
                    <a:pt x="54" y="30"/>
                  </a:moveTo>
                  <a:cubicBezTo>
                    <a:pt x="48" y="25"/>
                    <a:pt x="43" y="22"/>
                    <a:pt x="35" y="22"/>
                  </a:cubicBezTo>
                  <a:cubicBezTo>
                    <a:pt x="25" y="22"/>
                    <a:pt x="16" y="30"/>
                    <a:pt x="16" y="30"/>
                  </a:cubicBezTo>
                  <a:cubicBezTo>
                    <a:pt x="15" y="30"/>
                    <a:pt x="10" y="25"/>
                    <a:pt x="10" y="24"/>
                  </a:cubicBezTo>
                  <a:cubicBezTo>
                    <a:pt x="10" y="24"/>
                    <a:pt x="10" y="23"/>
                    <a:pt x="10" y="23"/>
                  </a:cubicBezTo>
                  <a:cubicBezTo>
                    <a:pt x="17" y="17"/>
                    <a:pt x="26" y="13"/>
                    <a:pt x="35" y="13"/>
                  </a:cubicBezTo>
                  <a:cubicBezTo>
                    <a:pt x="44" y="13"/>
                    <a:pt x="54" y="17"/>
                    <a:pt x="60" y="23"/>
                  </a:cubicBezTo>
                  <a:cubicBezTo>
                    <a:pt x="61" y="23"/>
                    <a:pt x="61" y="24"/>
                    <a:pt x="61" y="24"/>
                  </a:cubicBezTo>
                  <a:cubicBezTo>
                    <a:pt x="61" y="25"/>
                    <a:pt x="56" y="30"/>
                    <a:pt x="55" y="30"/>
                  </a:cubicBezTo>
                  <a:cubicBezTo>
                    <a:pt x="54" y="30"/>
                    <a:pt x="54" y="30"/>
                    <a:pt x="54" y="30"/>
                  </a:cubicBezTo>
                  <a:close/>
                  <a:moveTo>
                    <a:pt x="35" y="36"/>
                  </a:moveTo>
                  <a:cubicBezTo>
                    <a:pt x="30" y="36"/>
                    <a:pt x="26" y="40"/>
                    <a:pt x="26" y="40"/>
                  </a:cubicBezTo>
                  <a:cubicBezTo>
                    <a:pt x="25" y="40"/>
                    <a:pt x="20" y="35"/>
                    <a:pt x="20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4" y="29"/>
                    <a:pt x="30" y="27"/>
                    <a:pt x="35" y="27"/>
                  </a:cubicBezTo>
                  <a:cubicBezTo>
                    <a:pt x="41" y="27"/>
                    <a:pt x="47" y="29"/>
                    <a:pt x="51" y="33"/>
                  </a:cubicBezTo>
                  <a:cubicBezTo>
                    <a:pt x="51" y="33"/>
                    <a:pt x="51" y="33"/>
                    <a:pt x="51" y="34"/>
                  </a:cubicBezTo>
                  <a:cubicBezTo>
                    <a:pt x="51" y="35"/>
                    <a:pt x="46" y="40"/>
                    <a:pt x="45" y="40"/>
                  </a:cubicBezTo>
                  <a:cubicBezTo>
                    <a:pt x="44" y="40"/>
                    <a:pt x="41" y="36"/>
                    <a:pt x="35" y="36"/>
                  </a:cubicBezTo>
                  <a:close/>
                  <a:moveTo>
                    <a:pt x="29" y="43"/>
                  </a:moveTo>
                  <a:cubicBezTo>
                    <a:pt x="29" y="42"/>
                    <a:pt x="34" y="41"/>
                    <a:pt x="35" y="41"/>
                  </a:cubicBezTo>
                  <a:cubicBezTo>
                    <a:pt x="37" y="41"/>
                    <a:pt x="41" y="42"/>
                    <a:pt x="41" y="43"/>
                  </a:cubicBezTo>
                  <a:cubicBezTo>
                    <a:pt x="41" y="44"/>
                    <a:pt x="36" y="49"/>
                    <a:pt x="35" y="49"/>
                  </a:cubicBezTo>
                  <a:cubicBezTo>
                    <a:pt x="34" y="49"/>
                    <a:pt x="29" y="44"/>
                    <a:pt x="29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3130B36C-291B-4B33-BD19-DF19A3DD99F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017668" y="5356426"/>
              <a:ext cx="307121" cy="237568"/>
              <a:chOff x="3727889" y="-113301"/>
              <a:chExt cx="548381" cy="424189"/>
            </a:xfrm>
            <a:solidFill>
              <a:schemeClr val="accent6"/>
            </a:solidFill>
          </p:grpSpPr>
          <p:sp>
            <p:nvSpPr>
              <p:cNvPr id="264" name="Oval 43">
                <a:extLst>
                  <a:ext uri="{FF2B5EF4-FFF2-40B4-BE49-F238E27FC236}">
                    <a16:creationId xmlns:a16="http://schemas.microsoft.com/office/drawing/2014/main" id="{C12BC627-D4BF-4A7D-A032-0930F01E07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4500" y="47987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265" name="Freeform 44">
                <a:extLst>
                  <a:ext uri="{FF2B5EF4-FFF2-40B4-BE49-F238E27FC236}">
                    <a16:creationId xmlns:a16="http://schemas.microsoft.com/office/drawing/2014/main" id="{FE41DED4-BBF3-4949-A567-A43977852A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2402" y="-20560"/>
                <a:ext cx="98386" cy="238707"/>
              </a:xfrm>
              <a:custGeom>
                <a:avLst/>
                <a:gdLst>
                  <a:gd name="T0" fmla="*/ 34 w 52"/>
                  <a:gd name="T1" fmla="*/ 61 h 125"/>
                  <a:gd name="T2" fmla="*/ 0 w 52"/>
                  <a:gd name="T3" fmla="*/ 112 h 125"/>
                  <a:gd name="T4" fmla="*/ 15 w 52"/>
                  <a:gd name="T5" fmla="*/ 125 h 125"/>
                  <a:gd name="T6" fmla="*/ 52 w 52"/>
                  <a:gd name="T7" fmla="*/ 61 h 125"/>
                  <a:gd name="T8" fmla="*/ 18 w 52"/>
                  <a:gd name="T9" fmla="*/ 0 h 125"/>
                  <a:gd name="T10" fmla="*/ 4 w 52"/>
                  <a:gd name="T11" fmla="*/ 12 h 125"/>
                  <a:gd name="T12" fmla="*/ 34 w 52"/>
                  <a:gd name="T13" fmla="*/ 6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34" y="61"/>
                    </a:moveTo>
                    <a:cubicBezTo>
                      <a:pt x="34" y="84"/>
                      <a:pt x="20" y="104"/>
                      <a:pt x="0" y="112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37" y="113"/>
                      <a:pt x="52" y="89"/>
                      <a:pt x="52" y="61"/>
                    </a:cubicBezTo>
                    <a:cubicBezTo>
                      <a:pt x="52" y="35"/>
                      <a:pt x="39" y="13"/>
                      <a:pt x="18" y="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2" y="21"/>
                      <a:pt x="34" y="40"/>
                      <a:pt x="3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266" name="Freeform 45">
                <a:extLst>
                  <a:ext uri="{FF2B5EF4-FFF2-40B4-BE49-F238E27FC236}">
                    <a16:creationId xmlns:a16="http://schemas.microsoft.com/office/drawing/2014/main" id="{824F13EA-AFCC-4053-A465-DE0067B14C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3208" y="-62495"/>
                <a:ext cx="114515" cy="322577"/>
              </a:xfrm>
              <a:custGeom>
                <a:avLst/>
                <a:gdLst>
                  <a:gd name="T0" fmla="*/ 40 w 60"/>
                  <a:gd name="T1" fmla="*/ 83 h 169"/>
                  <a:gd name="T2" fmla="*/ 0 w 60"/>
                  <a:gd name="T3" fmla="*/ 155 h 169"/>
                  <a:gd name="T4" fmla="*/ 15 w 60"/>
                  <a:gd name="T5" fmla="*/ 169 h 169"/>
                  <a:gd name="T6" fmla="*/ 60 w 60"/>
                  <a:gd name="T7" fmla="*/ 83 h 169"/>
                  <a:gd name="T8" fmla="*/ 19 w 60"/>
                  <a:gd name="T9" fmla="*/ 0 h 169"/>
                  <a:gd name="T10" fmla="*/ 3 w 60"/>
                  <a:gd name="T11" fmla="*/ 14 h 169"/>
                  <a:gd name="T12" fmla="*/ 40 w 60"/>
                  <a:gd name="T13" fmla="*/ 8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69">
                    <a:moveTo>
                      <a:pt x="40" y="83"/>
                    </a:moveTo>
                    <a:cubicBezTo>
                      <a:pt x="40" y="114"/>
                      <a:pt x="24" y="140"/>
                      <a:pt x="0" y="155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42" y="150"/>
                      <a:pt x="60" y="119"/>
                      <a:pt x="60" y="83"/>
                    </a:cubicBezTo>
                    <a:cubicBezTo>
                      <a:pt x="60" y="49"/>
                      <a:pt x="44" y="19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5" y="29"/>
                      <a:pt x="40" y="54"/>
                      <a:pt x="40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267" name="Freeform 46">
                <a:extLst>
                  <a:ext uri="{FF2B5EF4-FFF2-40B4-BE49-F238E27FC236}">
                    <a16:creationId xmlns:a16="http://schemas.microsoft.com/office/drawing/2014/main" id="{F1210E53-A1F4-4A68-9E05-B91EC0872C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3207" y="-113301"/>
                <a:ext cx="133063" cy="424189"/>
              </a:xfrm>
              <a:custGeom>
                <a:avLst/>
                <a:gdLst>
                  <a:gd name="T0" fmla="*/ 49 w 70"/>
                  <a:gd name="T1" fmla="*/ 110 h 223"/>
                  <a:gd name="T2" fmla="*/ 0 w 70"/>
                  <a:gd name="T3" fmla="*/ 209 h 223"/>
                  <a:gd name="T4" fmla="*/ 16 w 70"/>
                  <a:gd name="T5" fmla="*/ 223 h 223"/>
                  <a:gd name="T6" fmla="*/ 70 w 70"/>
                  <a:gd name="T7" fmla="*/ 110 h 223"/>
                  <a:gd name="T8" fmla="*/ 19 w 70"/>
                  <a:gd name="T9" fmla="*/ 0 h 223"/>
                  <a:gd name="T10" fmla="*/ 3 w 70"/>
                  <a:gd name="T11" fmla="*/ 14 h 223"/>
                  <a:gd name="T12" fmla="*/ 49 w 70"/>
                  <a:gd name="T13" fmla="*/ 11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49" y="110"/>
                    </a:moveTo>
                    <a:cubicBezTo>
                      <a:pt x="49" y="151"/>
                      <a:pt x="30" y="186"/>
                      <a:pt x="0" y="209"/>
                    </a:cubicBezTo>
                    <a:cubicBezTo>
                      <a:pt x="16" y="223"/>
                      <a:pt x="16" y="223"/>
                      <a:pt x="16" y="223"/>
                    </a:cubicBezTo>
                    <a:cubicBezTo>
                      <a:pt x="49" y="197"/>
                      <a:pt x="70" y="156"/>
                      <a:pt x="70" y="110"/>
                    </a:cubicBezTo>
                    <a:cubicBezTo>
                      <a:pt x="70" y="66"/>
                      <a:pt x="50" y="26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1" y="37"/>
                      <a:pt x="49" y="71"/>
                      <a:pt x="4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268" name="Oval 47">
                <a:extLst>
                  <a:ext uri="{FF2B5EF4-FFF2-40B4-BE49-F238E27FC236}">
                    <a16:creationId xmlns:a16="http://schemas.microsoft.com/office/drawing/2014/main" id="{70BC8118-6038-4502-B368-E8DEB7CAAD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887" y="52019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269" name="Freeform 48">
                <a:extLst>
                  <a:ext uri="{FF2B5EF4-FFF2-40B4-BE49-F238E27FC236}">
                    <a16:creationId xmlns:a16="http://schemas.microsoft.com/office/drawing/2014/main" id="{C91D5324-5183-427C-AC4C-029843F10F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3371" y="-20560"/>
                <a:ext cx="98386" cy="238707"/>
              </a:xfrm>
              <a:custGeom>
                <a:avLst/>
                <a:gdLst>
                  <a:gd name="T0" fmla="*/ 18 w 52"/>
                  <a:gd name="T1" fmla="*/ 64 h 125"/>
                  <a:gd name="T2" fmla="*/ 52 w 52"/>
                  <a:gd name="T3" fmla="*/ 13 h 125"/>
                  <a:gd name="T4" fmla="*/ 38 w 52"/>
                  <a:gd name="T5" fmla="*/ 0 h 125"/>
                  <a:gd name="T6" fmla="*/ 0 w 52"/>
                  <a:gd name="T7" fmla="*/ 64 h 125"/>
                  <a:gd name="T8" fmla="*/ 34 w 52"/>
                  <a:gd name="T9" fmla="*/ 125 h 125"/>
                  <a:gd name="T10" fmla="*/ 48 w 52"/>
                  <a:gd name="T11" fmla="*/ 113 h 125"/>
                  <a:gd name="T12" fmla="*/ 18 w 52"/>
                  <a:gd name="T13" fmla="*/ 6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18" y="64"/>
                    </a:moveTo>
                    <a:cubicBezTo>
                      <a:pt x="18" y="41"/>
                      <a:pt x="32" y="21"/>
                      <a:pt x="52" y="1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5" y="12"/>
                      <a:pt x="0" y="36"/>
                      <a:pt x="0" y="64"/>
                    </a:cubicBezTo>
                    <a:cubicBezTo>
                      <a:pt x="0" y="90"/>
                      <a:pt x="14" y="113"/>
                      <a:pt x="34" y="125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0" y="104"/>
                      <a:pt x="18" y="85"/>
                      <a:pt x="1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270" name="Freeform 49">
                <a:extLst>
                  <a:ext uri="{FF2B5EF4-FFF2-40B4-BE49-F238E27FC236}">
                    <a16:creationId xmlns:a16="http://schemas.microsoft.com/office/drawing/2014/main" id="{1350B53B-A06B-46F0-B1AB-13498A0156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6437" y="-62495"/>
                <a:ext cx="116128" cy="322577"/>
              </a:xfrm>
              <a:custGeom>
                <a:avLst/>
                <a:gdLst>
                  <a:gd name="T0" fmla="*/ 20 w 61"/>
                  <a:gd name="T1" fmla="*/ 86 h 169"/>
                  <a:gd name="T2" fmla="*/ 61 w 61"/>
                  <a:gd name="T3" fmla="*/ 14 h 169"/>
                  <a:gd name="T4" fmla="*/ 45 w 61"/>
                  <a:gd name="T5" fmla="*/ 0 h 169"/>
                  <a:gd name="T6" fmla="*/ 0 w 61"/>
                  <a:gd name="T7" fmla="*/ 86 h 169"/>
                  <a:gd name="T8" fmla="*/ 42 w 61"/>
                  <a:gd name="T9" fmla="*/ 169 h 169"/>
                  <a:gd name="T10" fmla="*/ 57 w 61"/>
                  <a:gd name="T11" fmla="*/ 155 h 169"/>
                  <a:gd name="T12" fmla="*/ 20 w 61"/>
                  <a:gd name="T13" fmla="*/ 8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69">
                    <a:moveTo>
                      <a:pt x="20" y="86"/>
                    </a:moveTo>
                    <a:cubicBezTo>
                      <a:pt x="20" y="55"/>
                      <a:pt x="36" y="29"/>
                      <a:pt x="61" y="1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8" y="19"/>
                      <a:pt x="0" y="50"/>
                      <a:pt x="0" y="86"/>
                    </a:cubicBezTo>
                    <a:cubicBezTo>
                      <a:pt x="0" y="120"/>
                      <a:pt x="16" y="150"/>
                      <a:pt x="42" y="169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35" y="140"/>
                      <a:pt x="20" y="115"/>
                      <a:pt x="20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  <p:sp>
            <p:nvSpPr>
              <p:cNvPr id="271" name="Freeform 50">
                <a:extLst>
                  <a:ext uri="{FF2B5EF4-FFF2-40B4-BE49-F238E27FC236}">
                    <a16:creationId xmlns:a16="http://schemas.microsoft.com/office/drawing/2014/main" id="{E0D7A3A1-89D3-4B13-8E4C-EB902D42D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7889" y="-113301"/>
                <a:ext cx="133063" cy="424189"/>
              </a:xfrm>
              <a:custGeom>
                <a:avLst/>
                <a:gdLst>
                  <a:gd name="T0" fmla="*/ 21 w 70"/>
                  <a:gd name="T1" fmla="*/ 113 h 223"/>
                  <a:gd name="T2" fmla="*/ 70 w 70"/>
                  <a:gd name="T3" fmla="*/ 14 h 223"/>
                  <a:gd name="T4" fmla="*/ 54 w 70"/>
                  <a:gd name="T5" fmla="*/ 0 h 223"/>
                  <a:gd name="T6" fmla="*/ 0 w 70"/>
                  <a:gd name="T7" fmla="*/ 113 h 223"/>
                  <a:gd name="T8" fmla="*/ 51 w 70"/>
                  <a:gd name="T9" fmla="*/ 223 h 223"/>
                  <a:gd name="T10" fmla="*/ 67 w 70"/>
                  <a:gd name="T11" fmla="*/ 209 h 223"/>
                  <a:gd name="T12" fmla="*/ 21 w 70"/>
                  <a:gd name="T13" fmla="*/ 11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21" y="113"/>
                    </a:moveTo>
                    <a:cubicBezTo>
                      <a:pt x="21" y="73"/>
                      <a:pt x="40" y="37"/>
                      <a:pt x="70" y="1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1" y="26"/>
                      <a:pt x="0" y="67"/>
                      <a:pt x="0" y="113"/>
                    </a:cubicBezTo>
                    <a:cubicBezTo>
                      <a:pt x="0" y="157"/>
                      <a:pt x="20" y="197"/>
                      <a:pt x="51" y="223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39" y="186"/>
                      <a:pt x="21" y="152"/>
                      <a:pt x="21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242484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F0B51F3B-90C4-401A-8600-0F8DC899BC7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6526" y="2590637"/>
            <a:ext cx="5146893" cy="366810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41EE1BD-B880-414C-B7AA-4EA845604711}"/>
              </a:ext>
            </a:extLst>
          </p:cNvPr>
          <p:cNvSpPr txBox="1"/>
          <p:nvPr/>
        </p:nvSpPr>
        <p:spPr bwMode="auto">
          <a:xfrm>
            <a:off x="10471909" y="6320990"/>
            <a:ext cx="1698321" cy="246221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rgbClr val="4472C4"/>
              </a:buClr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https://www.acrylicwifi.com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46472" y="100773"/>
            <a:ext cx="10393680" cy="7820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Creating an Inventory of Wireless Devices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88A0DEF5-A373-412F-9A02-77C0F9B8A4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408077"/>
              </p:ext>
            </p:extLst>
          </p:nvPr>
        </p:nvGraphicFramePr>
        <p:xfrm>
          <a:off x="5649683" y="2560157"/>
          <a:ext cx="6393451" cy="373035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66725">
                  <a:extLst>
                    <a:ext uri="{9D8B030D-6E8A-4147-A177-3AD203B41FA5}">
                      <a16:colId xmlns:a16="http://schemas.microsoft.com/office/drawing/2014/main" val="2791481169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591001317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323368743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1207771014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484473570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3264363447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3517446309"/>
                    </a:ext>
                  </a:extLst>
                </a:gridCol>
                <a:gridCol w="830851">
                  <a:extLst>
                    <a:ext uri="{9D8B030D-6E8A-4147-A177-3AD203B41FA5}">
                      <a16:colId xmlns:a16="http://schemas.microsoft.com/office/drawing/2014/main" val="164283937"/>
                    </a:ext>
                  </a:extLst>
                </a:gridCol>
              </a:tblGrid>
              <a:tr h="97880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#</a:t>
                      </a:r>
                      <a:endParaRPr lang="en-IN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Make</a:t>
                      </a:r>
                      <a:endParaRPr lang="en-IN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Model</a:t>
                      </a:r>
                      <a:endParaRPr lang="en-IN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Operating System</a:t>
                      </a:r>
                      <a:endParaRPr lang="en-IN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Strongest Authentication Mode</a:t>
                      </a:r>
                      <a:endParaRPr lang="en-IN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Best Firmware Level</a:t>
                      </a:r>
                      <a:endParaRPr lang="en-IN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802.11 Radio Type</a:t>
                      </a:r>
                      <a:endParaRPr lang="en-IN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Maximum Output Power</a:t>
                      </a:r>
                      <a:endParaRPr lang="en-IN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7326514"/>
                  </a:ext>
                </a:extLst>
              </a:tr>
              <a:tr h="550309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A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Intermec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CK31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Win CE .NET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WPA2/802.1x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4.20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b/g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17 dBm</a:t>
                      </a:r>
                      <a:endParaRPr lang="en-IN" sz="11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1744643"/>
                  </a:ext>
                </a:extLst>
              </a:tr>
              <a:tr h="550309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B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Symbol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9090G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Windows Mobile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WPA2/802.1x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5.1.70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a/b/g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20 dBm</a:t>
                      </a:r>
                      <a:endParaRPr lang="en-IN" sz="11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784795"/>
                  </a:ext>
                </a:extLst>
              </a:tr>
              <a:tr h="550309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C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Vocollect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Talkman T5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Proprietary Voice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WPA-PSK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4.20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b only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12 dBm</a:t>
                      </a:r>
                      <a:endParaRPr lang="en-IN" sz="11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6570485"/>
                  </a:ext>
                </a:extLst>
              </a:tr>
              <a:tr h="550309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D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Symbol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6846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MS-DOS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WEP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-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b only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20 dBm</a:t>
                      </a:r>
                      <a:endParaRPr lang="en-IN" sz="11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4235396"/>
                  </a:ext>
                </a:extLst>
              </a:tr>
              <a:tr h="550309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E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XybernautAtigo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S310LX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Windows XP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WPA2/802.1x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5.0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a/b/g</a:t>
                      </a:r>
                      <a:endParaRPr lang="en-IN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20 dBm</a:t>
                      </a:r>
                      <a:endParaRPr lang="en-IN" sz="11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482724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BC25746-918E-421B-92F6-89EFDBA0E6CD}"/>
              </a:ext>
            </a:extLst>
          </p:cNvPr>
          <p:cNvSpPr/>
          <p:nvPr/>
        </p:nvSpPr>
        <p:spPr>
          <a:xfrm>
            <a:off x="8551850" y="2573073"/>
            <a:ext cx="1179354" cy="9296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7B77EB-8604-48F6-8C01-889DF4790486}"/>
              </a:ext>
            </a:extLst>
          </p:cNvPr>
          <p:cNvSpPr/>
          <p:nvPr/>
        </p:nvSpPr>
        <p:spPr>
          <a:xfrm>
            <a:off x="11215857" y="2573073"/>
            <a:ext cx="823742" cy="9296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D108E4A-88B8-42BE-9597-B00F3221FBCE}"/>
              </a:ext>
            </a:extLst>
          </p:cNvPr>
          <p:cNvSpPr/>
          <p:nvPr/>
        </p:nvSpPr>
        <p:spPr bwMode="auto">
          <a:xfrm rot="16200000">
            <a:off x="6144508" y="-3751649"/>
            <a:ext cx="1282281" cy="107691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 anchor="ctr"/>
          <a:lstStyle/>
          <a:p>
            <a:pPr algn="ctr" defTabSz="457200">
              <a:defRPr/>
            </a:pPr>
            <a:endParaRPr lang="en-US" sz="7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52DAC5-7E0F-4D72-8DF4-BC5C235E6EF0}"/>
              </a:ext>
            </a:extLst>
          </p:cNvPr>
          <p:cNvSpPr/>
          <p:nvPr/>
        </p:nvSpPr>
        <p:spPr>
          <a:xfrm>
            <a:off x="1401068" y="1094325"/>
            <a:ext cx="10287000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50838" marR="0" lvl="0" indent="-350838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3B38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Identify and document all the client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devices according to the make/models/applications, encryption, firmware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3B38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wireless channel, etc.</a:t>
            </a:r>
          </a:p>
          <a:p>
            <a:pPr marL="350838" marR="0" lvl="0" indent="-350838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helps the network defenders to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manage and monitor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wireless devices in the network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64ED444-3CB3-4C02-B7EE-5271843D51B2}"/>
              </a:ext>
            </a:extLst>
          </p:cNvPr>
          <p:cNvGrpSpPr>
            <a:grpSpLocks noChangeAspect="1"/>
          </p:cNvGrpSpPr>
          <p:nvPr/>
        </p:nvGrpSpPr>
        <p:grpSpPr>
          <a:xfrm>
            <a:off x="312204" y="1220911"/>
            <a:ext cx="823833" cy="824047"/>
            <a:chOff x="10914389" y="3398630"/>
            <a:chExt cx="2545697" cy="2546360"/>
          </a:xfrm>
          <a:solidFill>
            <a:schemeClr val="accent2">
              <a:lumMod val="75000"/>
            </a:schemeClr>
          </a:solidFill>
        </p:grpSpPr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200F78D4-3561-4469-8C7E-D6B6623494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14389" y="3398630"/>
              <a:ext cx="2545697" cy="2546360"/>
            </a:xfrm>
            <a:custGeom>
              <a:avLst/>
              <a:gdLst>
                <a:gd name="T0" fmla="*/ 512 w 1024"/>
                <a:gd name="T1" fmla="*/ 0 h 1024"/>
                <a:gd name="T2" fmla="*/ 0 w 1024"/>
                <a:gd name="T3" fmla="*/ 512 h 1024"/>
                <a:gd name="T4" fmla="*/ 512 w 1024"/>
                <a:gd name="T5" fmla="*/ 1024 h 1024"/>
                <a:gd name="T6" fmla="*/ 1024 w 1024"/>
                <a:gd name="T7" fmla="*/ 512 h 1024"/>
                <a:gd name="T8" fmla="*/ 512 w 1024"/>
                <a:gd name="T9" fmla="*/ 0 h 1024"/>
                <a:gd name="T10" fmla="*/ 512 w 1024"/>
                <a:gd name="T11" fmla="*/ 951 h 1024"/>
                <a:gd name="T12" fmla="*/ 73 w 1024"/>
                <a:gd name="T13" fmla="*/ 512 h 1024"/>
                <a:gd name="T14" fmla="*/ 512 w 1024"/>
                <a:gd name="T15" fmla="*/ 73 h 1024"/>
                <a:gd name="T16" fmla="*/ 951 w 1024"/>
                <a:gd name="T17" fmla="*/ 512 h 1024"/>
                <a:gd name="T18" fmla="*/ 512 w 1024"/>
                <a:gd name="T19" fmla="*/ 951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4" h="1024">
                  <a:moveTo>
                    <a:pt x="512" y="0"/>
                  </a:moveTo>
                  <a:cubicBezTo>
                    <a:pt x="229" y="0"/>
                    <a:pt x="0" y="229"/>
                    <a:pt x="0" y="512"/>
                  </a:cubicBezTo>
                  <a:cubicBezTo>
                    <a:pt x="0" y="795"/>
                    <a:pt x="229" y="1024"/>
                    <a:pt x="512" y="1024"/>
                  </a:cubicBezTo>
                  <a:cubicBezTo>
                    <a:pt x="795" y="1024"/>
                    <a:pt x="1024" y="795"/>
                    <a:pt x="1024" y="512"/>
                  </a:cubicBezTo>
                  <a:cubicBezTo>
                    <a:pt x="1024" y="229"/>
                    <a:pt x="795" y="0"/>
                    <a:pt x="512" y="0"/>
                  </a:cubicBezTo>
                  <a:close/>
                  <a:moveTo>
                    <a:pt x="512" y="951"/>
                  </a:moveTo>
                  <a:cubicBezTo>
                    <a:pt x="270" y="951"/>
                    <a:pt x="73" y="754"/>
                    <a:pt x="73" y="512"/>
                  </a:cubicBezTo>
                  <a:cubicBezTo>
                    <a:pt x="73" y="270"/>
                    <a:pt x="270" y="73"/>
                    <a:pt x="512" y="73"/>
                  </a:cubicBezTo>
                  <a:cubicBezTo>
                    <a:pt x="754" y="73"/>
                    <a:pt x="951" y="270"/>
                    <a:pt x="951" y="512"/>
                  </a:cubicBezTo>
                  <a:cubicBezTo>
                    <a:pt x="951" y="754"/>
                    <a:pt x="754" y="951"/>
                    <a:pt x="512" y="9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2" tIns="45711" rIns="91422" bIns="45711"/>
            <a:lstStyle/>
            <a:p>
              <a:pPr defTabSz="914217">
                <a:defRPr/>
              </a:pPr>
              <a:endParaRPr lang="id-ID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5592A1D-2F40-47BC-B121-881303C01DE8}"/>
                </a:ext>
              </a:extLst>
            </p:cNvPr>
            <p:cNvGrpSpPr/>
            <p:nvPr/>
          </p:nvGrpSpPr>
          <p:grpSpPr>
            <a:xfrm>
              <a:off x="11795226" y="4278110"/>
              <a:ext cx="787195" cy="787400"/>
              <a:chOff x="6350" y="4763"/>
              <a:chExt cx="2898775" cy="2898776"/>
            </a:xfrm>
            <a:grpFill/>
          </p:grpSpPr>
          <p:sp>
            <p:nvSpPr>
              <p:cNvPr id="21" name="Freeform 131">
                <a:extLst>
                  <a:ext uri="{FF2B5EF4-FFF2-40B4-BE49-F238E27FC236}">
                    <a16:creationId xmlns:a16="http://schemas.microsoft.com/office/drawing/2014/main" id="{68088E5F-A03E-40C7-996E-86D45CBA0C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" y="4763"/>
                <a:ext cx="727075" cy="723900"/>
              </a:xfrm>
              <a:custGeom>
                <a:avLst/>
                <a:gdLst>
                  <a:gd name="T0" fmla="*/ 168 w 193"/>
                  <a:gd name="T1" fmla="*/ 0 h 192"/>
                  <a:gd name="T2" fmla="*/ 24 w 193"/>
                  <a:gd name="T3" fmla="*/ 0 h 192"/>
                  <a:gd name="T4" fmla="*/ 0 w 193"/>
                  <a:gd name="T5" fmla="*/ 24 h 192"/>
                  <a:gd name="T6" fmla="*/ 0 w 193"/>
                  <a:gd name="T7" fmla="*/ 168 h 192"/>
                  <a:gd name="T8" fmla="*/ 24 w 193"/>
                  <a:gd name="T9" fmla="*/ 192 h 192"/>
                  <a:gd name="T10" fmla="*/ 168 w 193"/>
                  <a:gd name="T11" fmla="*/ 192 h 192"/>
                  <a:gd name="T12" fmla="*/ 193 w 193"/>
                  <a:gd name="T13" fmla="*/ 168 h 192"/>
                  <a:gd name="T14" fmla="*/ 193 w 193"/>
                  <a:gd name="T15" fmla="*/ 24 h 192"/>
                  <a:gd name="T16" fmla="*/ 168 w 193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3" h="192">
                    <a:moveTo>
                      <a:pt x="168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2"/>
                      <a:pt x="11" y="192"/>
                      <a:pt x="24" y="192"/>
                    </a:cubicBezTo>
                    <a:cubicBezTo>
                      <a:pt x="168" y="192"/>
                      <a:pt x="168" y="192"/>
                      <a:pt x="168" y="192"/>
                    </a:cubicBezTo>
                    <a:cubicBezTo>
                      <a:pt x="182" y="192"/>
                      <a:pt x="193" y="182"/>
                      <a:pt x="193" y="168"/>
                    </a:cubicBezTo>
                    <a:cubicBezTo>
                      <a:pt x="193" y="24"/>
                      <a:pt x="193" y="24"/>
                      <a:pt x="193" y="24"/>
                    </a:cubicBezTo>
                    <a:cubicBezTo>
                      <a:pt x="193" y="11"/>
                      <a:pt x="182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217">
                  <a:defRPr/>
                </a:pPr>
                <a:endParaRPr lang="id-ID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2" name="Freeform 132">
                <a:extLst>
                  <a:ext uri="{FF2B5EF4-FFF2-40B4-BE49-F238E27FC236}">
                    <a16:creationId xmlns:a16="http://schemas.microsoft.com/office/drawing/2014/main" id="{EC6E577E-AD7A-4E3E-AFFE-57CA104A4D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" y="1093788"/>
                <a:ext cx="727075" cy="722313"/>
              </a:xfrm>
              <a:custGeom>
                <a:avLst/>
                <a:gdLst>
                  <a:gd name="T0" fmla="*/ 168 w 193"/>
                  <a:gd name="T1" fmla="*/ 0 h 192"/>
                  <a:gd name="T2" fmla="*/ 24 w 193"/>
                  <a:gd name="T3" fmla="*/ 0 h 192"/>
                  <a:gd name="T4" fmla="*/ 0 w 193"/>
                  <a:gd name="T5" fmla="*/ 24 h 192"/>
                  <a:gd name="T6" fmla="*/ 0 w 193"/>
                  <a:gd name="T7" fmla="*/ 168 h 192"/>
                  <a:gd name="T8" fmla="*/ 24 w 193"/>
                  <a:gd name="T9" fmla="*/ 192 h 192"/>
                  <a:gd name="T10" fmla="*/ 168 w 193"/>
                  <a:gd name="T11" fmla="*/ 192 h 192"/>
                  <a:gd name="T12" fmla="*/ 193 w 193"/>
                  <a:gd name="T13" fmla="*/ 168 h 192"/>
                  <a:gd name="T14" fmla="*/ 193 w 193"/>
                  <a:gd name="T15" fmla="*/ 24 h 192"/>
                  <a:gd name="T16" fmla="*/ 168 w 193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3" h="192">
                    <a:moveTo>
                      <a:pt x="168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1"/>
                      <a:pt x="11" y="192"/>
                      <a:pt x="24" y="192"/>
                    </a:cubicBezTo>
                    <a:cubicBezTo>
                      <a:pt x="168" y="192"/>
                      <a:pt x="168" y="192"/>
                      <a:pt x="168" y="192"/>
                    </a:cubicBezTo>
                    <a:cubicBezTo>
                      <a:pt x="182" y="192"/>
                      <a:pt x="193" y="181"/>
                      <a:pt x="193" y="168"/>
                    </a:cubicBezTo>
                    <a:cubicBezTo>
                      <a:pt x="193" y="24"/>
                      <a:pt x="193" y="24"/>
                      <a:pt x="193" y="24"/>
                    </a:cubicBezTo>
                    <a:cubicBezTo>
                      <a:pt x="193" y="11"/>
                      <a:pt x="182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217">
                  <a:defRPr/>
                </a:pPr>
                <a:endParaRPr lang="id-ID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3" name="Freeform 162">
                <a:extLst>
                  <a:ext uri="{FF2B5EF4-FFF2-40B4-BE49-F238E27FC236}">
                    <a16:creationId xmlns:a16="http://schemas.microsoft.com/office/drawing/2014/main" id="{696FD2B6-E3A3-4FE8-AD6F-D061880790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" y="2178051"/>
                <a:ext cx="727075" cy="725488"/>
              </a:xfrm>
              <a:custGeom>
                <a:avLst/>
                <a:gdLst>
                  <a:gd name="T0" fmla="*/ 168 w 193"/>
                  <a:gd name="T1" fmla="*/ 0 h 193"/>
                  <a:gd name="T2" fmla="*/ 24 w 193"/>
                  <a:gd name="T3" fmla="*/ 0 h 193"/>
                  <a:gd name="T4" fmla="*/ 0 w 193"/>
                  <a:gd name="T5" fmla="*/ 25 h 193"/>
                  <a:gd name="T6" fmla="*/ 0 w 193"/>
                  <a:gd name="T7" fmla="*/ 169 h 193"/>
                  <a:gd name="T8" fmla="*/ 24 w 193"/>
                  <a:gd name="T9" fmla="*/ 193 h 193"/>
                  <a:gd name="T10" fmla="*/ 168 w 193"/>
                  <a:gd name="T11" fmla="*/ 193 h 193"/>
                  <a:gd name="T12" fmla="*/ 193 w 193"/>
                  <a:gd name="T13" fmla="*/ 169 h 193"/>
                  <a:gd name="T14" fmla="*/ 193 w 193"/>
                  <a:gd name="T15" fmla="*/ 25 h 193"/>
                  <a:gd name="T16" fmla="*/ 168 w 193"/>
                  <a:gd name="T1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3" h="193">
                    <a:moveTo>
                      <a:pt x="168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5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82"/>
                      <a:pt x="11" y="193"/>
                      <a:pt x="24" y="193"/>
                    </a:cubicBezTo>
                    <a:cubicBezTo>
                      <a:pt x="168" y="193"/>
                      <a:pt x="168" y="193"/>
                      <a:pt x="168" y="193"/>
                    </a:cubicBezTo>
                    <a:cubicBezTo>
                      <a:pt x="182" y="193"/>
                      <a:pt x="193" y="182"/>
                      <a:pt x="193" y="169"/>
                    </a:cubicBezTo>
                    <a:cubicBezTo>
                      <a:pt x="193" y="25"/>
                      <a:pt x="193" y="25"/>
                      <a:pt x="193" y="25"/>
                    </a:cubicBezTo>
                    <a:cubicBezTo>
                      <a:pt x="193" y="11"/>
                      <a:pt x="182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217">
                  <a:defRPr/>
                </a:pPr>
                <a:endParaRPr lang="id-ID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id="{6818259D-DBB0-43EB-991C-077444401C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5375" y="4763"/>
                <a:ext cx="1809750" cy="723900"/>
              </a:xfrm>
              <a:custGeom>
                <a:avLst/>
                <a:gdLst>
                  <a:gd name="T0" fmla="*/ 457 w 481"/>
                  <a:gd name="T1" fmla="*/ 0 h 192"/>
                  <a:gd name="T2" fmla="*/ 24 w 481"/>
                  <a:gd name="T3" fmla="*/ 0 h 192"/>
                  <a:gd name="T4" fmla="*/ 0 w 481"/>
                  <a:gd name="T5" fmla="*/ 24 h 192"/>
                  <a:gd name="T6" fmla="*/ 0 w 481"/>
                  <a:gd name="T7" fmla="*/ 168 h 192"/>
                  <a:gd name="T8" fmla="*/ 24 w 481"/>
                  <a:gd name="T9" fmla="*/ 192 h 192"/>
                  <a:gd name="T10" fmla="*/ 457 w 481"/>
                  <a:gd name="T11" fmla="*/ 192 h 192"/>
                  <a:gd name="T12" fmla="*/ 481 w 481"/>
                  <a:gd name="T13" fmla="*/ 168 h 192"/>
                  <a:gd name="T14" fmla="*/ 481 w 481"/>
                  <a:gd name="T15" fmla="*/ 24 h 192"/>
                  <a:gd name="T16" fmla="*/ 457 w 481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1" h="192">
                    <a:moveTo>
                      <a:pt x="45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2"/>
                      <a:pt x="11" y="192"/>
                      <a:pt x="24" y="192"/>
                    </a:cubicBezTo>
                    <a:cubicBezTo>
                      <a:pt x="457" y="192"/>
                      <a:pt x="457" y="192"/>
                      <a:pt x="457" y="192"/>
                    </a:cubicBezTo>
                    <a:cubicBezTo>
                      <a:pt x="470" y="192"/>
                      <a:pt x="481" y="182"/>
                      <a:pt x="481" y="168"/>
                    </a:cubicBezTo>
                    <a:cubicBezTo>
                      <a:pt x="481" y="24"/>
                      <a:pt x="481" y="24"/>
                      <a:pt x="481" y="24"/>
                    </a:cubicBezTo>
                    <a:cubicBezTo>
                      <a:pt x="481" y="11"/>
                      <a:pt x="470" y="0"/>
                      <a:pt x="4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217">
                  <a:defRPr/>
                </a:pPr>
                <a:endParaRPr lang="id-ID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5" name="Freeform 9">
                <a:extLst>
                  <a:ext uri="{FF2B5EF4-FFF2-40B4-BE49-F238E27FC236}">
                    <a16:creationId xmlns:a16="http://schemas.microsoft.com/office/drawing/2014/main" id="{7ECE304A-D14E-484A-80C0-BAB635177C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5375" y="1093788"/>
                <a:ext cx="1809750" cy="722313"/>
              </a:xfrm>
              <a:custGeom>
                <a:avLst/>
                <a:gdLst>
                  <a:gd name="T0" fmla="*/ 457 w 481"/>
                  <a:gd name="T1" fmla="*/ 0 h 192"/>
                  <a:gd name="T2" fmla="*/ 24 w 481"/>
                  <a:gd name="T3" fmla="*/ 0 h 192"/>
                  <a:gd name="T4" fmla="*/ 0 w 481"/>
                  <a:gd name="T5" fmla="*/ 24 h 192"/>
                  <a:gd name="T6" fmla="*/ 0 w 481"/>
                  <a:gd name="T7" fmla="*/ 168 h 192"/>
                  <a:gd name="T8" fmla="*/ 24 w 481"/>
                  <a:gd name="T9" fmla="*/ 192 h 192"/>
                  <a:gd name="T10" fmla="*/ 457 w 481"/>
                  <a:gd name="T11" fmla="*/ 192 h 192"/>
                  <a:gd name="T12" fmla="*/ 481 w 481"/>
                  <a:gd name="T13" fmla="*/ 168 h 192"/>
                  <a:gd name="T14" fmla="*/ 481 w 481"/>
                  <a:gd name="T15" fmla="*/ 24 h 192"/>
                  <a:gd name="T16" fmla="*/ 457 w 481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1" h="192">
                    <a:moveTo>
                      <a:pt x="45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1"/>
                      <a:pt x="11" y="192"/>
                      <a:pt x="24" y="192"/>
                    </a:cubicBezTo>
                    <a:cubicBezTo>
                      <a:pt x="457" y="192"/>
                      <a:pt x="457" y="192"/>
                      <a:pt x="457" y="192"/>
                    </a:cubicBezTo>
                    <a:cubicBezTo>
                      <a:pt x="470" y="192"/>
                      <a:pt x="481" y="181"/>
                      <a:pt x="481" y="168"/>
                    </a:cubicBezTo>
                    <a:cubicBezTo>
                      <a:pt x="481" y="24"/>
                      <a:pt x="481" y="24"/>
                      <a:pt x="481" y="24"/>
                    </a:cubicBezTo>
                    <a:cubicBezTo>
                      <a:pt x="481" y="11"/>
                      <a:pt x="470" y="0"/>
                      <a:pt x="4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217">
                  <a:defRPr/>
                </a:pPr>
                <a:endParaRPr lang="id-ID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0" name="Freeform 10">
                <a:extLst>
                  <a:ext uri="{FF2B5EF4-FFF2-40B4-BE49-F238E27FC236}">
                    <a16:creationId xmlns:a16="http://schemas.microsoft.com/office/drawing/2014/main" id="{29E89E3C-2638-4DAB-915F-CBCAE00EF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5375" y="2178051"/>
                <a:ext cx="1809750" cy="725488"/>
              </a:xfrm>
              <a:custGeom>
                <a:avLst/>
                <a:gdLst>
                  <a:gd name="T0" fmla="*/ 457 w 481"/>
                  <a:gd name="T1" fmla="*/ 0 h 193"/>
                  <a:gd name="T2" fmla="*/ 24 w 481"/>
                  <a:gd name="T3" fmla="*/ 0 h 193"/>
                  <a:gd name="T4" fmla="*/ 0 w 481"/>
                  <a:gd name="T5" fmla="*/ 25 h 193"/>
                  <a:gd name="T6" fmla="*/ 0 w 481"/>
                  <a:gd name="T7" fmla="*/ 169 h 193"/>
                  <a:gd name="T8" fmla="*/ 24 w 481"/>
                  <a:gd name="T9" fmla="*/ 193 h 193"/>
                  <a:gd name="T10" fmla="*/ 457 w 481"/>
                  <a:gd name="T11" fmla="*/ 193 h 193"/>
                  <a:gd name="T12" fmla="*/ 481 w 481"/>
                  <a:gd name="T13" fmla="*/ 169 h 193"/>
                  <a:gd name="T14" fmla="*/ 481 w 481"/>
                  <a:gd name="T15" fmla="*/ 25 h 193"/>
                  <a:gd name="T16" fmla="*/ 457 w 481"/>
                  <a:gd name="T1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1" h="193">
                    <a:moveTo>
                      <a:pt x="457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5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82"/>
                      <a:pt x="11" y="193"/>
                      <a:pt x="24" y="193"/>
                    </a:cubicBezTo>
                    <a:cubicBezTo>
                      <a:pt x="457" y="193"/>
                      <a:pt x="457" y="193"/>
                      <a:pt x="457" y="193"/>
                    </a:cubicBezTo>
                    <a:cubicBezTo>
                      <a:pt x="470" y="193"/>
                      <a:pt x="481" y="182"/>
                      <a:pt x="481" y="169"/>
                    </a:cubicBezTo>
                    <a:cubicBezTo>
                      <a:pt x="481" y="25"/>
                      <a:pt x="481" y="25"/>
                      <a:pt x="481" y="25"/>
                    </a:cubicBezTo>
                    <a:cubicBezTo>
                      <a:pt x="481" y="11"/>
                      <a:pt x="470" y="0"/>
                      <a:pt x="4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217">
                  <a:defRPr/>
                </a:pPr>
                <a:endParaRPr lang="id-ID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556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92F1B3B-1AE8-4672-A70F-7E3C9725FB66}"/>
              </a:ext>
            </a:extLst>
          </p:cNvPr>
          <p:cNvSpPr/>
          <p:nvPr/>
        </p:nvSpPr>
        <p:spPr>
          <a:xfrm flipH="1">
            <a:off x="-2" y="995780"/>
            <a:ext cx="6095997" cy="5561567"/>
          </a:xfrm>
          <a:prstGeom prst="rect">
            <a:avLst/>
          </a:prstGeom>
          <a:gradFill>
            <a:gsLst>
              <a:gs pos="100000">
                <a:schemeClr val="accent4">
                  <a:lumMod val="60000"/>
                  <a:lumOff val="40000"/>
                </a:schemeClr>
              </a:gs>
              <a:gs pos="30000">
                <a:schemeClr val="accent4">
                  <a:lumMod val="20000"/>
                  <a:lumOff val="80000"/>
                </a:scheme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kern="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E922C9-F868-4FB6-B531-D98AF15EDA43}"/>
              </a:ext>
            </a:extLst>
          </p:cNvPr>
          <p:cNvSpPr>
            <a:spLocks noChangeAspect="1"/>
          </p:cNvSpPr>
          <p:nvPr/>
        </p:nvSpPr>
        <p:spPr>
          <a:xfrm>
            <a:off x="152399" y="1203259"/>
            <a:ext cx="5943593" cy="51783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2900" indent="-342900">
              <a:spcBef>
                <a:spcPts val="1500"/>
              </a:spcBef>
              <a:buFont typeface="Wingdings" panose="05000000000000000000" pitchFamily="2" charset="2"/>
              <a:buChar char="q"/>
              <a:defRPr/>
            </a:pPr>
            <a:r>
              <a:rPr lang="en-US" sz="2000" dirty="0"/>
              <a:t>Guidelines for AP mounting:</a:t>
            </a:r>
          </a:p>
          <a:p>
            <a:pPr marL="688975" lvl="1" indent="-334963">
              <a:spcBef>
                <a:spcPts val="1500"/>
              </a:spcBef>
              <a:buFont typeface="Wingdings" panose="05000000000000000000" pitchFamily="2" charset="2"/>
              <a:buChar char="ü"/>
              <a:defRPr/>
            </a:pPr>
            <a:r>
              <a:rPr lang="en-US" dirty="0"/>
              <a:t>Place APs in central locations</a:t>
            </a:r>
          </a:p>
          <a:p>
            <a:pPr marL="688975" lvl="1" indent="-334963">
              <a:spcBef>
                <a:spcPts val="1500"/>
              </a:spcBef>
              <a:buFont typeface="Wingdings" panose="05000000000000000000" pitchFamily="2" charset="2"/>
              <a:buChar char="ü"/>
              <a:defRPr/>
            </a:pPr>
            <a:r>
              <a:rPr lang="en-US" dirty="0"/>
              <a:t>Install an AP on the ceiling</a:t>
            </a:r>
          </a:p>
          <a:p>
            <a:pPr marL="688975" lvl="1" indent="-334963">
              <a:spcBef>
                <a:spcPts val="1500"/>
              </a:spcBef>
              <a:buFont typeface="Wingdings" panose="05000000000000000000" pitchFamily="2" charset="2"/>
              <a:buChar char="ü"/>
              <a:defRPr/>
            </a:pPr>
            <a:r>
              <a:rPr lang="en-US" dirty="0"/>
              <a:t>Avoid placing APs too high on ceilings</a:t>
            </a:r>
          </a:p>
          <a:p>
            <a:pPr marL="688975" lvl="1" indent="-334963">
              <a:spcBef>
                <a:spcPts val="1500"/>
              </a:spcBef>
              <a:buFont typeface="Wingdings" panose="05000000000000000000" pitchFamily="2" charset="2"/>
              <a:buChar char="ü"/>
              <a:defRPr/>
            </a:pPr>
            <a:r>
              <a:rPr lang="en-US" dirty="0"/>
              <a:t>Avoid mounting an AP on a wall as it may restricts its </a:t>
            </a:r>
            <a:r>
              <a:rPr lang="en-US" b="1" dirty="0">
                <a:solidFill>
                  <a:srgbClr val="FF0000"/>
                </a:solidFill>
              </a:rPr>
              <a:t>360</a:t>
            </a:r>
            <a:r>
              <a:rPr lang="en-US" b="1" dirty="0">
                <a:solidFill>
                  <a:srgbClr val="FF0000"/>
                </a:solidFill>
                <a:cs typeface="Times New Roman"/>
              </a:rPr>
              <a:t>° </a:t>
            </a:r>
            <a:r>
              <a:rPr lang="en-US" b="1" dirty="0">
                <a:solidFill>
                  <a:srgbClr val="FF0000"/>
                </a:solidFill>
              </a:rPr>
              <a:t>coverage</a:t>
            </a:r>
          </a:p>
          <a:p>
            <a:pPr marL="688975" lvl="1" indent="-334963">
              <a:spcBef>
                <a:spcPts val="1500"/>
              </a:spcBef>
              <a:buFont typeface="Wingdings" panose="05000000000000000000" pitchFamily="2" charset="2"/>
              <a:buChar char="ü"/>
              <a:defRPr/>
            </a:pPr>
            <a:r>
              <a:rPr lang="en-US" dirty="0"/>
              <a:t>Avoid installing APs in corridors</a:t>
            </a:r>
          </a:p>
          <a:p>
            <a:pPr marL="688975" lvl="1" indent="-334963">
              <a:spcBef>
                <a:spcPts val="1500"/>
              </a:spcBef>
              <a:buFont typeface="Wingdings" panose="05000000000000000000" pitchFamily="2" charset="2"/>
              <a:buChar char="ü"/>
              <a:defRPr/>
            </a:pPr>
            <a:r>
              <a:rPr lang="en-US" dirty="0"/>
              <a:t>Avoid installing APs above suspended ceilings</a:t>
            </a:r>
          </a:p>
          <a:p>
            <a:pPr marL="688975" lvl="1" indent="-334963">
              <a:spcBef>
                <a:spcPts val="1500"/>
              </a:spcBef>
              <a:buFont typeface="Wingdings" panose="05000000000000000000" pitchFamily="2" charset="2"/>
              <a:buChar char="ü"/>
              <a:defRPr/>
            </a:pPr>
            <a:r>
              <a:rPr lang="en-US" dirty="0"/>
              <a:t>Use locks and a plastic sarel enclosure to secure the AP from theft</a:t>
            </a:r>
          </a:p>
          <a:p>
            <a:pPr marL="688975" lvl="1" indent="-334963">
              <a:spcBef>
                <a:spcPts val="1500"/>
              </a:spcBef>
              <a:buFont typeface="Wingdings" panose="05000000000000000000" pitchFamily="2" charset="2"/>
              <a:buChar char="ü"/>
              <a:defRPr/>
            </a:pPr>
            <a:r>
              <a:rPr lang="en-US" dirty="0"/>
              <a:t>Avoid enclosing the AP in a metal cage</a:t>
            </a:r>
          </a:p>
          <a:p>
            <a:pPr marL="688975" lvl="1" indent="-334963">
              <a:spcBef>
                <a:spcPts val="1500"/>
              </a:spcBef>
              <a:buFont typeface="Wingdings" panose="05000000000000000000" pitchFamily="2" charset="2"/>
              <a:buChar char="ü"/>
              <a:defRPr/>
            </a:pPr>
            <a:r>
              <a:rPr lang="en-US" dirty="0"/>
              <a:t>Keep the AP away from metal objects</a:t>
            </a: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5293CC1A-C739-4BFE-8294-5A9ADF299250}"/>
              </a:ext>
            </a:extLst>
          </p:cNvPr>
          <p:cNvSpPr txBox="1">
            <a:spLocks/>
          </p:cNvSpPr>
          <p:nvPr/>
        </p:nvSpPr>
        <p:spPr>
          <a:xfrm>
            <a:off x="2345899" y="168268"/>
            <a:ext cx="7529086" cy="689435"/>
          </a:xfrm>
          <a:prstGeom prst="rect">
            <a:avLst/>
          </a:prstGeom>
        </p:spPr>
        <p:txBody>
          <a:bodyPr anchor="ctr"/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Placement of a Wireless AP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C3191A-A659-424E-93E3-5CBE99725A5C}"/>
              </a:ext>
            </a:extLst>
          </p:cNvPr>
          <p:cNvSpPr/>
          <p:nvPr/>
        </p:nvSpPr>
        <p:spPr>
          <a:xfrm>
            <a:off x="6130967" y="1012273"/>
            <a:ext cx="6061030" cy="55450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6824695-3BF4-43B4-8C9D-6AF2490C744C}"/>
              </a:ext>
            </a:extLst>
          </p:cNvPr>
          <p:cNvGrpSpPr/>
          <p:nvPr/>
        </p:nvGrpSpPr>
        <p:grpSpPr>
          <a:xfrm>
            <a:off x="7418490" y="1401358"/>
            <a:ext cx="3792825" cy="4782142"/>
            <a:chOff x="6885090" y="1390060"/>
            <a:chExt cx="3792825" cy="4782142"/>
          </a:xfrm>
        </p:grpSpPr>
        <p:pic>
          <p:nvPicPr>
            <p:cNvPr id="28" name="Picture 3">
              <a:extLst>
                <a:ext uri="{FF2B5EF4-FFF2-40B4-BE49-F238E27FC236}">
                  <a16:creationId xmlns:a16="http://schemas.microsoft.com/office/drawing/2014/main" id="{702CA1D9-7452-448F-819C-BAA2286C96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13780" y="1390060"/>
              <a:ext cx="1758665" cy="2787316"/>
            </a:xfrm>
            <a:prstGeom prst="rect">
              <a:avLst/>
            </a:prstGeom>
            <a:noFill/>
            <a:ln w="28575" cap="sq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30" name="Picture 2">
              <a:extLst>
                <a:ext uri="{FF2B5EF4-FFF2-40B4-BE49-F238E27FC236}">
                  <a16:creationId xmlns:a16="http://schemas.microsoft.com/office/drawing/2014/main" id="{6C37B972-72E3-4E48-A2DF-7ADB52C005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9628" y="1392109"/>
              <a:ext cx="1615812" cy="1221874"/>
            </a:xfrm>
            <a:prstGeom prst="rect">
              <a:avLst/>
            </a:prstGeom>
            <a:noFill/>
            <a:ln w="28575" cap="sq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32" name="Picture 4">
              <a:extLst>
                <a:ext uri="{FF2B5EF4-FFF2-40B4-BE49-F238E27FC236}">
                  <a16:creationId xmlns:a16="http://schemas.microsoft.com/office/drawing/2014/main" id="{D09A5830-8276-4697-AAA6-F83D1CB9E2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8743" y="2815974"/>
              <a:ext cx="1626829" cy="1388129"/>
            </a:xfrm>
            <a:prstGeom prst="rect">
              <a:avLst/>
            </a:prstGeom>
            <a:noFill/>
            <a:ln w="28575" cap="sq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36" name="Picture 5">
              <a:extLst>
                <a:ext uri="{FF2B5EF4-FFF2-40B4-BE49-F238E27FC236}">
                  <a16:creationId xmlns:a16="http://schemas.microsoft.com/office/drawing/2014/main" id="{F833D82C-ECC4-48A0-80D1-7E5300DAEA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5090" y="4480718"/>
              <a:ext cx="3792825" cy="1691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Rounded Rectangle 111">
            <a:extLst>
              <a:ext uri="{FF2B5EF4-FFF2-40B4-BE49-F238E27FC236}">
                <a16:creationId xmlns:a16="http://schemas.microsoft.com/office/drawing/2014/main" id="{07CCB463-6FF5-4820-A648-A37211C7BB01}"/>
              </a:ext>
            </a:extLst>
          </p:cNvPr>
          <p:cNvSpPr/>
          <p:nvPr/>
        </p:nvSpPr>
        <p:spPr>
          <a:xfrm>
            <a:off x="-34976" y="995779"/>
            <a:ext cx="6130969" cy="95586"/>
          </a:xfrm>
          <a:prstGeom prst="roundRect">
            <a:avLst/>
          </a:prstGeom>
          <a:solidFill>
            <a:srgbClr val="F7964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111">
            <a:extLst>
              <a:ext uri="{FF2B5EF4-FFF2-40B4-BE49-F238E27FC236}">
                <a16:creationId xmlns:a16="http://schemas.microsoft.com/office/drawing/2014/main" id="{71EA0019-DF36-46BF-8C85-39FA991ABF1F}"/>
              </a:ext>
            </a:extLst>
          </p:cNvPr>
          <p:cNvSpPr/>
          <p:nvPr/>
        </p:nvSpPr>
        <p:spPr>
          <a:xfrm>
            <a:off x="6130968" y="995779"/>
            <a:ext cx="6061030" cy="112079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948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picture containing nature, night sky&#10;&#10;Description automatically generated">
            <a:extLst>
              <a:ext uri="{FF2B5EF4-FFF2-40B4-BE49-F238E27FC236}">
                <a16:creationId xmlns:a16="http://schemas.microsoft.com/office/drawing/2014/main" id="{47E5D08C-F2D6-4815-8538-88D6F221A58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06" b="20706"/>
          <a:stretch>
            <a:fillRect/>
          </a:stretch>
        </p:blipFill>
        <p:spPr>
          <a:xfrm>
            <a:off x="0" y="0"/>
            <a:ext cx="12192000" cy="2151063"/>
          </a:xfrm>
        </p:spPr>
      </p:pic>
      <p:sp>
        <p:nvSpPr>
          <p:cNvPr id="43" name="Полилиния 42"/>
          <p:cNvSpPr/>
          <p:nvPr/>
        </p:nvSpPr>
        <p:spPr>
          <a:xfrm>
            <a:off x="941" y="0"/>
            <a:ext cx="12190119" cy="2150706"/>
          </a:xfrm>
          <a:custGeom>
            <a:avLst/>
            <a:gdLst>
              <a:gd name="connsiteX0" fmla="*/ 17293422 w 18288000"/>
              <a:gd name="connsiteY0" fmla="*/ 0 h 7143751"/>
              <a:gd name="connsiteX1" fmla="*/ 18288000 w 18288000"/>
              <a:gd name="connsiteY1" fmla="*/ 0 h 7143751"/>
              <a:gd name="connsiteX2" fmla="*/ 18288000 w 18288000"/>
              <a:gd name="connsiteY2" fmla="*/ 829796 h 7143751"/>
              <a:gd name="connsiteX3" fmla="*/ 4884947 w 18288000"/>
              <a:gd name="connsiteY3" fmla="*/ 7143751 h 7143751"/>
              <a:gd name="connsiteX4" fmla="*/ 0 w 18288000"/>
              <a:gd name="connsiteY4" fmla="*/ 5515055 h 7143751"/>
              <a:gd name="connsiteX5" fmla="*/ 0 w 18288000"/>
              <a:gd name="connsiteY5" fmla="*/ 5385286 h 7143751"/>
              <a:gd name="connsiteX6" fmla="*/ 4926914 w 18288000"/>
              <a:gd name="connsiteY6" fmla="*/ 6719010 h 7143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0" h="7143751">
                <a:moveTo>
                  <a:pt x="17293422" y="0"/>
                </a:moveTo>
                <a:lnTo>
                  <a:pt x="18288000" y="0"/>
                </a:lnTo>
                <a:lnTo>
                  <a:pt x="18288000" y="829796"/>
                </a:lnTo>
                <a:lnTo>
                  <a:pt x="4884947" y="7143751"/>
                </a:lnTo>
                <a:lnTo>
                  <a:pt x="0" y="5515055"/>
                </a:lnTo>
                <a:lnTo>
                  <a:pt x="0" y="5385286"/>
                </a:lnTo>
                <a:lnTo>
                  <a:pt x="4926914" y="671901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9EE11E4-3C64-479D-B8EA-BA63CCD9C622}"/>
              </a:ext>
            </a:extLst>
          </p:cNvPr>
          <p:cNvGrpSpPr/>
          <p:nvPr/>
        </p:nvGrpSpPr>
        <p:grpSpPr>
          <a:xfrm>
            <a:off x="7781876" y="1371600"/>
            <a:ext cx="4286607" cy="4964573"/>
            <a:chOff x="7143393" y="1349395"/>
            <a:chExt cx="4286607" cy="4964573"/>
          </a:xfrm>
        </p:grpSpPr>
        <p:pic>
          <p:nvPicPr>
            <p:cNvPr id="26" name="Picture 2">
              <a:extLst>
                <a:ext uri="{FF2B5EF4-FFF2-40B4-BE49-F238E27FC236}">
                  <a16:creationId xmlns:a16="http://schemas.microsoft.com/office/drawing/2014/main" id="{D20E4D18-2C2C-487B-ABB4-B775B12C1B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4847" y="1366513"/>
              <a:ext cx="1999463" cy="1180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3">
              <a:extLst>
                <a:ext uri="{FF2B5EF4-FFF2-40B4-BE49-F238E27FC236}">
                  <a16:creationId xmlns:a16="http://schemas.microsoft.com/office/drawing/2014/main" id="{BC9D1766-30AD-4D1B-830F-CD5616509E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4552" y="1349395"/>
              <a:ext cx="2093925" cy="1212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4">
              <a:extLst>
                <a:ext uri="{FF2B5EF4-FFF2-40B4-BE49-F238E27FC236}">
                  <a16:creationId xmlns:a16="http://schemas.microsoft.com/office/drawing/2014/main" id="{576CF2F7-4634-4201-80E3-9687564E8E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393" y="2685737"/>
              <a:ext cx="4286607" cy="3628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id="{7329A8ED-ADC1-4408-9224-6F6FC810FF64}"/>
              </a:ext>
            </a:extLst>
          </p:cNvPr>
          <p:cNvSpPr txBox="1">
            <a:spLocks/>
          </p:cNvSpPr>
          <p:nvPr/>
        </p:nvSpPr>
        <p:spPr>
          <a:xfrm>
            <a:off x="457769" y="205209"/>
            <a:ext cx="6989854" cy="1110343"/>
          </a:xfrm>
          <a:prstGeom prst="rect">
            <a:avLst/>
          </a:prstGeom>
        </p:spPr>
        <p:txBody>
          <a:bodyPr anchor="ctr"/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Placement of a Wireless Antenna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6FF497-3393-4034-BB72-0A5084E02904}"/>
              </a:ext>
            </a:extLst>
          </p:cNvPr>
          <p:cNvSpPr txBox="1"/>
          <p:nvPr/>
        </p:nvSpPr>
        <p:spPr bwMode="auto">
          <a:xfrm>
            <a:off x="227526" y="2320936"/>
            <a:ext cx="7326145" cy="393954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338138" lvl="1" indent="-338138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dirty="0"/>
              <a:t>Guidelines for antenna placement:</a:t>
            </a:r>
          </a:p>
          <a:p>
            <a:pPr marL="685800" lvl="2" indent="-334963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dirty="0"/>
              <a:t>Use the trial-and-error method to select an appropriate location and direction</a:t>
            </a:r>
          </a:p>
          <a:p>
            <a:pPr marL="685800" lvl="2" indent="-334963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dirty="0"/>
              <a:t>Place the AP antenna in a </a:t>
            </a:r>
            <a:r>
              <a:rPr lang="en-US" b="1" dirty="0">
                <a:solidFill>
                  <a:srgbClr val="FF0000"/>
                </a:solidFill>
              </a:rPr>
              <a:t>perpendicular direction</a:t>
            </a:r>
          </a:p>
          <a:p>
            <a:pPr marL="685800" lvl="1" indent="-334963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dirty="0"/>
              <a:t>Avoid keeping the antenna at an angle of 45</a:t>
            </a:r>
            <a:r>
              <a:rPr lang="en-US" dirty="0">
                <a:cs typeface="Times New Roman"/>
              </a:rPr>
              <a:t>°</a:t>
            </a:r>
            <a:endParaRPr lang="en-US" dirty="0"/>
          </a:p>
          <a:p>
            <a:pPr marL="685800" lvl="1" indent="-334963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dirty="0"/>
              <a:t>Point the antenna gain towards users</a:t>
            </a:r>
          </a:p>
          <a:p>
            <a:pPr marL="685800" lvl="1" indent="-334963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dirty="0"/>
              <a:t>Know the antenna radiation patterns</a:t>
            </a:r>
          </a:p>
          <a:p>
            <a:pPr marL="685800" lvl="1" indent="-334963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dirty="0"/>
              <a:t>Do not place obstructions or objects that interfere with the function of the antenna</a:t>
            </a:r>
          </a:p>
          <a:p>
            <a:pPr marL="685800" lvl="1" indent="-334963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dirty="0"/>
              <a:t>The use of external antennas as integrated antennas has a limitation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037099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143">
            <a:extLst>
              <a:ext uri="{FF2B5EF4-FFF2-40B4-BE49-F238E27FC236}">
                <a16:creationId xmlns:a16="http://schemas.microsoft.com/office/drawing/2014/main" id="{2D6411D8-1006-42A5-BC43-E6EB24647F6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-1" y="7448"/>
            <a:ext cx="12191995" cy="946430"/>
          </a:xfrm>
          <a:custGeom>
            <a:avLst/>
            <a:gdLst>
              <a:gd name="T0" fmla="*/ 283 w 15344"/>
              <a:gd name="T1" fmla="*/ 0 h 4244"/>
              <a:gd name="T2" fmla="*/ 283 w 15344"/>
              <a:gd name="T3" fmla="*/ 0 h 4244"/>
              <a:gd name="T4" fmla="*/ 0 w 15344"/>
              <a:gd name="T5" fmla="*/ 282 h 4244"/>
              <a:gd name="T6" fmla="*/ 0 w 15344"/>
              <a:gd name="T7" fmla="*/ 3951 h 4244"/>
              <a:gd name="T8" fmla="*/ 283 w 15344"/>
              <a:gd name="T9" fmla="*/ 4243 h 4244"/>
              <a:gd name="T10" fmla="*/ 15343 w 15344"/>
              <a:gd name="T11" fmla="*/ 4243 h 4244"/>
              <a:gd name="T12" fmla="*/ 15343 w 15344"/>
              <a:gd name="T13" fmla="*/ 0 h 4244"/>
              <a:gd name="T14" fmla="*/ 283 w 15344"/>
              <a:gd name="T15" fmla="*/ 0 h 4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344" h="4244">
                <a:moveTo>
                  <a:pt x="283" y="0"/>
                </a:moveTo>
                <a:lnTo>
                  <a:pt x="283" y="0"/>
                </a:lnTo>
                <a:cubicBezTo>
                  <a:pt x="129" y="0"/>
                  <a:pt x="0" y="128"/>
                  <a:pt x="0" y="282"/>
                </a:cubicBezTo>
                <a:cubicBezTo>
                  <a:pt x="0" y="3951"/>
                  <a:pt x="0" y="3951"/>
                  <a:pt x="0" y="3951"/>
                </a:cubicBezTo>
                <a:cubicBezTo>
                  <a:pt x="0" y="4114"/>
                  <a:pt x="129" y="4243"/>
                  <a:pt x="283" y="4243"/>
                </a:cubicBezTo>
                <a:cubicBezTo>
                  <a:pt x="15343" y="4243"/>
                  <a:pt x="15343" y="4243"/>
                  <a:pt x="15343" y="4243"/>
                </a:cubicBezTo>
                <a:cubicBezTo>
                  <a:pt x="15343" y="0"/>
                  <a:pt x="15343" y="0"/>
                  <a:pt x="15343" y="0"/>
                </a:cubicBezTo>
                <a:lnTo>
                  <a:pt x="283" y="0"/>
                </a:lnTo>
              </a:path>
            </a:pathLst>
          </a:custGeom>
          <a:gradFill>
            <a:gsLst>
              <a:gs pos="46056">
                <a:schemeClr val="accent5">
                  <a:lumMod val="20000"/>
                  <a:lumOff val="80000"/>
                </a:schemeClr>
              </a:gs>
              <a:gs pos="97345">
                <a:schemeClr val="accent1">
                  <a:lumMod val="60000"/>
                  <a:lumOff val="40000"/>
                </a:schemeClr>
              </a:gs>
              <a:gs pos="76000">
                <a:schemeClr val="accent5">
                  <a:lumMod val="40000"/>
                  <a:lumOff val="60000"/>
                </a:schemeClr>
              </a:gs>
              <a:gs pos="0">
                <a:srgbClr val="A5A5A5">
                  <a:alpha val="0"/>
                </a:srgb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79727" y="157498"/>
            <a:ext cx="6232539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Disable SSID Broadcasting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39CE716-4C38-498E-93DF-A878672C1F2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3785" y="1751337"/>
            <a:ext cx="6317526" cy="4063495"/>
          </a:xfrm>
          <a:prstGeom prst="rect">
            <a:avLst/>
          </a:prstGeom>
          <a:ln w="57150" cap="sq">
            <a:solidFill>
              <a:sysClr val="window" lastClr="FFFFF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8DF56BD-1173-437B-961B-BF079FDC4612}"/>
              </a:ext>
            </a:extLst>
          </p:cNvPr>
          <p:cNvGrpSpPr/>
          <p:nvPr/>
        </p:nvGrpSpPr>
        <p:grpSpPr>
          <a:xfrm>
            <a:off x="257687" y="1450994"/>
            <a:ext cx="5365873" cy="4664180"/>
            <a:chOff x="257687" y="1450994"/>
            <a:chExt cx="5365873" cy="4664180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54670" y="1450994"/>
              <a:ext cx="0" cy="4664180"/>
            </a:xfrm>
            <a:prstGeom prst="line">
              <a:avLst/>
            </a:prstGeom>
            <a:ln w="28575">
              <a:solidFill>
                <a:schemeClr val="tx2"/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354670" y="6115174"/>
              <a:ext cx="4714083" cy="0"/>
            </a:xfrm>
            <a:prstGeom prst="line">
              <a:avLst/>
            </a:prstGeom>
            <a:ln w="28575">
              <a:solidFill>
                <a:schemeClr val="tx2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257687" y="2292417"/>
              <a:ext cx="193964" cy="19396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287331" y="3781011"/>
              <a:ext cx="193964" cy="193964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257687" y="5287941"/>
              <a:ext cx="193964" cy="193964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3" name="Group 112"/>
            <p:cNvGrpSpPr/>
            <p:nvPr/>
          </p:nvGrpSpPr>
          <p:grpSpPr>
            <a:xfrm>
              <a:off x="477077" y="1777806"/>
              <a:ext cx="712766" cy="668574"/>
              <a:chOff x="1604843" y="1975583"/>
              <a:chExt cx="712766" cy="668574"/>
            </a:xfrm>
          </p:grpSpPr>
          <p:sp>
            <p:nvSpPr>
              <p:cNvPr id="44" name="Oval 43"/>
              <p:cNvSpPr/>
              <p:nvPr/>
            </p:nvSpPr>
            <p:spPr>
              <a:xfrm rot="3481635">
                <a:off x="1649035" y="1975583"/>
                <a:ext cx="668574" cy="66857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Isosceles Triangle 44"/>
              <p:cNvSpPr/>
              <p:nvPr/>
            </p:nvSpPr>
            <p:spPr>
              <a:xfrm rot="14281635">
                <a:off x="1596055" y="2443365"/>
                <a:ext cx="144107" cy="126531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7" name="Group 86"/>
            <p:cNvGrpSpPr/>
            <p:nvPr/>
          </p:nvGrpSpPr>
          <p:grpSpPr>
            <a:xfrm rot="3481635">
              <a:off x="508260" y="3242570"/>
              <a:ext cx="668574" cy="769136"/>
              <a:chOff x="1654339" y="1609242"/>
              <a:chExt cx="800730" cy="921170"/>
            </a:xfrm>
            <a:solidFill>
              <a:schemeClr val="accent2"/>
            </a:solidFill>
          </p:grpSpPr>
          <p:sp>
            <p:nvSpPr>
              <p:cNvPr id="88" name="Oval 87"/>
              <p:cNvSpPr/>
              <p:nvPr/>
            </p:nvSpPr>
            <p:spPr>
              <a:xfrm>
                <a:off x="1654339" y="1609242"/>
                <a:ext cx="800730" cy="80073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Isosceles Triangle 88"/>
              <p:cNvSpPr/>
              <p:nvPr/>
            </p:nvSpPr>
            <p:spPr>
              <a:xfrm rot="10800000">
                <a:off x="1968409" y="2378870"/>
                <a:ext cx="172592" cy="15154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6BFB0BF-88EA-4244-9A71-66BA152C081A}"/>
                </a:ext>
              </a:extLst>
            </p:cNvPr>
            <p:cNvSpPr/>
            <p:nvPr/>
          </p:nvSpPr>
          <p:spPr>
            <a:xfrm>
              <a:off x="1252511" y="1508674"/>
              <a:ext cx="4189904" cy="120032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spcBef>
                  <a:spcPts val="2400"/>
                </a:spcBef>
                <a:defRPr/>
              </a:pPr>
              <a:r>
                <a:rPr lang="en-US" dirty="0">
                  <a:solidFill>
                    <a:prstClr val="black"/>
                  </a:solidFill>
                </a:rPr>
                <a:t>If the SSID is broadcast, the AP will announce its presence and name, allowing everyone to attempt to authenticate and connect to the wireless network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B5D21E7-0810-45DC-B6F2-8C6D829F4665}"/>
                </a:ext>
              </a:extLst>
            </p:cNvPr>
            <p:cNvSpPr/>
            <p:nvPr/>
          </p:nvSpPr>
          <p:spPr>
            <a:xfrm>
              <a:off x="1252511" y="3137770"/>
              <a:ext cx="4190996" cy="92333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spcBef>
                  <a:spcPts val="2400"/>
                </a:spcBef>
                <a:defRPr/>
              </a:pPr>
              <a:r>
                <a:rPr lang="en-US" dirty="0"/>
                <a:t>The SSID broadcast should be </a:t>
              </a:r>
              <a:r>
                <a:rPr lang="en-US" b="1" dirty="0">
                  <a:solidFill>
                    <a:srgbClr val="FF0000"/>
                  </a:solidFill>
                </a:rPr>
                <a:t>disabled</a:t>
              </a:r>
              <a:r>
                <a:rPr lang="en-US" dirty="0"/>
                <a:t>. In this scenario, an AP will only broadcast its presence, but not its name.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5C8F4CD-46B5-4E13-9838-B94972ADAAAD}"/>
                </a:ext>
              </a:extLst>
            </p:cNvPr>
            <p:cNvSpPr/>
            <p:nvPr/>
          </p:nvSpPr>
          <p:spPr>
            <a:xfrm>
              <a:off x="1252511" y="4516689"/>
              <a:ext cx="4371049" cy="120032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spcBef>
                  <a:spcPts val="2400"/>
                </a:spcBef>
                <a:defRPr/>
              </a:pPr>
              <a:r>
                <a:rPr lang="en-US" dirty="0">
                  <a:solidFill>
                    <a:prstClr val="black"/>
                  </a:solidFill>
                </a:rPr>
                <a:t>This </a:t>
              </a:r>
              <a:r>
                <a:rPr lang="en-US" b="1" dirty="0">
                  <a:solidFill>
                    <a:srgbClr val="FF0000"/>
                  </a:solidFill>
                </a:rPr>
                <a:t>discourages unauthorized association </a:t>
              </a:r>
              <a:r>
                <a:rPr lang="en-US" dirty="0">
                  <a:solidFill>
                    <a:prstClr val="black"/>
                  </a:solidFill>
                </a:rPr>
                <a:t>requests to the network and permits connections from legitimate users to the wireless network who have the correct SSID</a:t>
              </a:r>
              <a:endParaRPr lang="en-US" dirty="0">
                <a:solidFill>
                  <a:srgbClr val="00B050"/>
                </a:solidFill>
              </a:endParaRPr>
            </a:p>
          </p:txBody>
        </p:sp>
        <p:sp>
          <p:nvSpPr>
            <p:cNvPr id="36" name="Freeform 46">
              <a:extLst>
                <a:ext uri="{FF2B5EF4-FFF2-40B4-BE49-F238E27FC236}">
                  <a16:creationId xmlns:a16="http://schemas.microsoft.com/office/drawing/2014/main" id="{A054DAE9-FBBB-4B61-9AC8-0F9A79D76C8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75899" y="3402015"/>
              <a:ext cx="440261" cy="385847"/>
            </a:xfrm>
            <a:custGeom>
              <a:avLst/>
              <a:gdLst>
                <a:gd name="T0" fmla="*/ 279129 w 82"/>
                <a:gd name="T1" fmla="*/ 17198 h 72"/>
                <a:gd name="T2" fmla="*/ 279129 w 82"/>
                <a:gd name="T3" fmla="*/ 24077 h 72"/>
                <a:gd name="T4" fmla="*/ 20676 w 82"/>
                <a:gd name="T5" fmla="*/ 247650 h 72"/>
                <a:gd name="T6" fmla="*/ 13784 w 82"/>
                <a:gd name="T7" fmla="*/ 247650 h 72"/>
                <a:gd name="T8" fmla="*/ 3446 w 82"/>
                <a:gd name="T9" fmla="*/ 233892 h 72"/>
                <a:gd name="T10" fmla="*/ 3446 w 82"/>
                <a:gd name="T11" fmla="*/ 227013 h 72"/>
                <a:gd name="T12" fmla="*/ 27568 w 82"/>
                <a:gd name="T13" fmla="*/ 206375 h 72"/>
                <a:gd name="T14" fmla="*/ 24122 w 82"/>
                <a:gd name="T15" fmla="*/ 196056 h 72"/>
                <a:gd name="T16" fmla="*/ 68921 w 82"/>
                <a:gd name="T17" fmla="*/ 79110 h 72"/>
                <a:gd name="T18" fmla="*/ 127503 w 82"/>
                <a:gd name="T19" fmla="*/ 20638 h 72"/>
                <a:gd name="T20" fmla="*/ 127503 w 82"/>
                <a:gd name="T21" fmla="*/ 13758 h 72"/>
                <a:gd name="T22" fmla="*/ 141288 w 82"/>
                <a:gd name="T23" fmla="*/ 0 h 72"/>
                <a:gd name="T24" fmla="*/ 155072 w 82"/>
                <a:gd name="T25" fmla="*/ 13758 h 72"/>
                <a:gd name="T26" fmla="*/ 151626 w 82"/>
                <a:gd name="T27" fmla="*/ 20638 h 72"/>
                <a:gd name="T28" fmla="*/ 203316 w 82"/>
                <a:gd name="T29" fmla="*/ 51594 h 72"/>
                <a:gd name="T30" fmla="*/ 261899 w 82"/>
                <a:gd name="T31" fmla="*/ 3440 h 72"/>
                <a:gd name="T32" fmla="*/ 268791 w 82"/>
                <a:gd name="T33" fmla="*/ 3440 h 72"/>
                <a:gd name="T34" fmla="*/ 279129 w 82"/>
                <a:gd name="T35" fmla="*/ 17198 h 72"/>
                <a:gd name="T36" fmla="*/ 189532 w 82"/>
                <a:gd name="T37" fmla="*/ 65352 h 72"/>
                <a:gd name="T38" fmla="*/ 141288 w 82"/>
                <a:gd name="T39" fmla="*/ 37835 h 72"/>
                <a:gd name="T40" fmla="*/ 86151 w 82"/>
                <a:gd name="T41" fmla="*/ 79110 h 72"/>
                <a:gd name="T42" fmla="*/ 68921 w 82"/>
                <a:gd name="T43" fmla="*/ 168540 h 72"/>
                <a:gd name="T44" fmla="*/ 189532 w 82"/>
                <a:gd name="T45" fmla="*/ 65352 h 72"/>
                <a:gd name="T46" fmla="*/ 237777 w 82"/>
                <a:gd name="T47" fmla="*/ 213254 h 72"/>
                <a:gd name="T48" fmla="*/ 175748 w 82"/>
                <a:gd name="T49" fmla="*/ 213254 h 72"/>
                <a:gd name="T50" fmla="*/ 141288 w 82"/>
                <a:gd name="T51" fmla="*/ 247650 h 72"/>
                <a:gd name="T52" fmla="*/ 106827 w 82"/>
                <a:gd name="T53" fmla="*/ 213254 h 72"/>
                <a:gd name="T54" fmla="*/ 127503 w 82"/>
                <a:gd name="T55" fmla="*/ 196056 h 72"/>
                <a:gd name="T56" fmla="*/ 230884 w 82"/>
                <a:gd name="T57" fmla="*/ 196056 h 72"/>
                <a:gd name="T58" fmla="*/ 199870 w 82"/>
                <a:gd name="T59" fmla="*/ 130704 h 72"/>
                <a:gd name="T60" fmla="*/ 213654 w 82"/>
                <a:gd name="T61" fmla="*/ 120385 h 72"/>
                <a:gd name="T62" fmla="*/ 255007 w 82"/>
                <a:gd name="T63" fmla="*/ 196056 h 72"/>
                <a:gd name="T64" fmla="*/ 237777 w 82"/>
                <a:gd name="T65" fmla="*/ 213254 h 72"/>
                <a:gd name="T66" fmla="*/ 141288 w 82"/>
                <a:gd name="T67" fmla="*/ 233892 h 72"/>
                <a:gd name="T68" fmla="*/ 120611 w 82"/>
                <a:gd name="T69" fmla="*/ 213254 h 72"/>
                <a:gd name="T70" fmla="*/ 117165 w 82"/>
                <a:gd name="T71" fmla="*/ 209815 h 72"/>
                <a:gd name="T72" fmla="*/ 117165 w 82"/>
                <a:gd name="T73" fmla="*/ 213254 h 72"/>
                <a:gd name="T74" fmla="*/ 141288 w 82"/>
                <a:gd name="T75" fmla="*/ 237331 h 72"/>
                <a:gd name="T76" fmla="*/ 144734 w 82"/>
                <a:gd name="T77" fmla="*/ 233892 h 72"/>
                <a:gd name="T78" fmla="*/ 141288 w 82"/>
                <a:gd name="T79" fmla="*/ 233892 h 7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82" h="72">
                  <a:moveTo>
                    <a:pt x="81" y="5"/>
                  </a:moveTo>
                  <a:cubicBezTo>
                    <a:pt x="82" y="5"/>
                    <a:pt x="82" y="6"/>
                    <a:pt x="81" y="7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5" y="72"/>
                    <a:pt x="4" y="72"/>
                    <a:pt x="4" y="72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0" y="67"/>
                    <a:pt x="0" y="66"/>
                    <a:pt x="1" y="66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59"/>
                    <a:pt x="7" y="58"/>
                    <a:pt x="7" y="57"/>
                  </a:cubicBezTo>
                  <a:cubicBezTo>
                    <a:pt x="13" y="52"/>
                    <a:pt x="20" y="43"/>
                    <a:pt x="20" y="23"/>
                  </a:cubicBezTo>
                  <a:cubicBezTo>
                    <a:pt x="20" y="16"/>
                    <a:pt x="27" y="7"/>
                    <a:pt x="37" y="6"/>
                  </a:cubicBezTo>
                  <a:cubicBezTo>
                    <a:pt x="37" y="5"/>
                    <a:pt x="37" y="5"/>
                    <a:pt x="37" y="4"/>
                  </a:cubicBezTo>
                  <a:cubicBezTo>
                    <a:pt x="37" y="2"/>
                    <a:pt x="39" y="0"/>
                    <a:pt x="41" y="0"/>
                  </a:cubicBezTo>
                  <a:cubicBezTo>
                    <a:pt x="43" y="0"/>
                    <a:pt x="45" y="2"/>
                    <a:pt x="45" y="4"/>
                  </a:cubicBezTo>
                  <a:cubicBezTo>
                    <a:pt x="45" y="5"/>
                    <a:pt x="45" y="5"/>
                    <a:pt x="44" y="6"/>
                  </a:cubicBezTo>
                  <a:cubicBezTo>
                    <a:pt x="51" y="7"/>
                    <a:pt x="56" y="11"/>
                    <a:pt x="59" y="15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6" y="0"/>
                    <a:pt x="77" y="0"/>
                    <a:pt x="78" y="1"/>
                  </a:cubicBezTo>
                  <a:lnTo>
                    <a:pt x="81" y="5"/>
                  </a:lnTo>
                  <a:close/>
                  <a:moveTo>
                    <a:pt x="55" y="19"/>
                  </a:moveTo>
                  <a:cubicBezTo>
                    <a:pt x="53" y="15"/>
                    <a:pt x="49" y="11"/>
                    <a:pt x="41" y="11"/>
                  </a:cubicBezTo>
                  <a:cubicBezTo>
                    <a:pt x="30" y="11"/>
                    <a:pt x="25" y="18"/>
                    <a:pt x="25" y="23"/>
                  </a:cubicBezTo>
                  <a:cubicBezTo>
                    <a:pt x="25" y="34"/>
                    <a:pt x="24" y="42"/>
                    <a:pt x="20" y="49"/>
                  </a:cubicBezTo>
                  <a:lnTo>
                    <a:pt x="55" y="19"/>
                  </a:lnTo>
                  <a:close/>
                  <a:moveTo>
                    <a:pt x="69" y="62"/>
                  </a:moveTo>
                  <a:cubicBezTo>
                    <a:pt x="51" y="62"/>
                    <a:pt x="51" y="62"/>
                    <a:pt x="51" y="62"/>
                  </a:cubicBezTo>
                  <a:cubicBezTo>
                    <a:pt x="51" y="68"/>
                    <a:pt x="47" y="72"/>
                    <a:pt x="41" y="72"/>
                  </a:cubicBezTo>
                  <a:cubicBezTo>
                    <a:pt x="35" y="72"/>
                    <a:pt x="31" y="68"/>
                    <a:pt x="31" y="62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67" y="57"/>
                    <a:pt x="67" y="57"/>
                    <a:pt x="67" y="57"/>
                  </a:cubicBezTo>
                  <a:cubicBezTo>
                    <a:pt x="63" y="52"/>
                    <a:pt x="60" y="46"/>
                    <a:pt x="58" y="38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4" y="46"/>
                    <a:pt x="70" y="53"/>
                    <a:pt x="74" y="57"/>
                  </a:cubicBezTo>
                  <a:cubicBezTo>
                    <a:pt x="74" y="60"/>
                    <a:pt x="72" y="62"/>
                    <a:pt x="69" y="62"/>
                  </a:cubicBezTo>
                  <a:close/>
                  <a:moveTo>
                    <a:pt x="41" y="68"/>
                  </a:moveTo>
                  <a:cubicBezTo>
                    <a:pt x="38" y="68"/>
                    <a:pt x="35" y="65"/>
                    <a:pt x="35" y="62"/>
                  </a:cubicBezTo>
                  <a:cubicBezTo>
                    <a:pt x="35" y="62"/>
                    <a:pt x="35" y="61"/>
                    <a:pt x="34" y="61"/>
                  </a:cubicBezTo>
                  <a:cubicBezTo>
                    <a:pt x="34" y="61"/>
                    <a:pt x="34" y="62"/>
                    <a:pt x="34" y="62"/>
                  </a:cubicBezTo>
                  <a:cubicBezTo>
                    <a:pt x="34" y="66"/>
                    <a:pt x="37" y="69"/>
                    <a:pt x="41" y="69"/>
                  </a:cubicBezTo>
                  <a:cubicBezTo>
                    <a:pt x="41" y="69"/>
                    <a:pt x="42" y="69"/>
                    <a:pt x="42" y="68"/>
                  </a:cubicBezTo>
                  <a:cubicBezTo>
                    <a:pt x="42" y="68"/>
                    <a:pt x="41" y="68"/>
                    <a:pt x="41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BBAEF5F-4BEB-4B85-81F7-F91E844E7572}"/>
                </a:ext>
              </a:extLst>
            </p:cNvPr>
            <p:cNvGrpSpPr/>
            <p:nvPr/>
          </p:nvGrpSpPr>
          <p:grpSpPr>
            <a:xfrm>
              <a:off x="432854" y="4807897"/>
              <a:ext cx="764245" cy="668574"/>
              <a:chOff x="170948" y="4640257"/>
              <a:chExt cx="764245" cy="668574"/>
            </a:xfrm>
          </p:grpSpPr>
          <p:grpSp>
            <p:nvGrpSpPr>
              <p:cNvPr id="91" name="Group 90"/>
              <p:cNvGrpSpPr/>
              <p:nvPr/>
            </p:nvGrpSpPr>
            <p:grpSpPr>
              <a:xfrm rot="3481635">
                <a:off x="218784" y="4592421"/>
                <a:ext cx="668574" cy="764245"/>
                <a:chOff x="1663722" y="1615100"/>
                <a:chExt cx="800730" cy="915312"/>
              </a:xfrm>
              <a:solidFill>
                <a:schemeClr val="accent5"/>
              </a:solidFill>
            </p:grpSpPr>
            <p:sp>
              <p:nvSpPr>
                <p:cNvPr id="92" name="Oval 91"/>
                <p:cNvSpPr/>
                <p:nvPr/>
              </p:nvSpPr>
              <p:spPr>
                <a:xfrm>
                  <a:off x="1663722" y="1615100"/>
                  <a:ext cx="800730" cy="80073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Isosceles Triangle 92"/>
                <p:cNvSpPr/>
                <p:nvPr/>
              </p:nvSpPr>
              <p:spPr>
                <a:xfrm rot="10800000">
                  <a:off x="1968409" y="2378870"/>
                  <a:ext cx="172592" cy="151542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7" name="Freeform 81">
                <a:extLst>
                  <a:ext uri="{FF2B5EF4-FFF2-40B4-BE49-F238E27FC236}">
                    <a16:creationId xmlns:a16="http://schemas.microsoft.com/office/drawing/2014/main" id="{5FD1D8C9-C23D-4BA3-B032-3D7544D838AD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383101" y="4763700"/>
                <a:ext cx="433277" cy="391683"/>
              </a:xfrm>
              <a:custGeom>
                <a:avLst/>
                <a:gdLst>
                  <a:gd name="T0" fmla="*/ 377671 w 248"/>
                  <a:gd name="T1" fmla="*/ 294708 h 224"/>
                  <a:gd name="T2" fmla="*/ 281653 w 248"/>
                  <a:gd name="T3" fmla="*/ 294708 h 224"/>
                  <a:gd name="T4" fmla="*/ 256048 w 248"/>
                  <a:gd name="T5" fmla="*/ 294708 h 224"/>
                  <a:gd name="T6" fmla="*/ 256048 w 248"/>
                  <a:gd name="T7" fmla="*/ 326742 h 224"/>
                  <a:gd name="T8" fmla="*/ 281653 w 248"/>
                  <a:gd name="T9" fmla="*/ 352368 h 224"/>
                  <a:gd name="T10" fmla="*/ 281653 w 248"/>
                  <a:gd name="T11" fmla="*/ 358775 h 224"/>
                  <a:gd name="T12" fmla="*/ 115222 w 248"/>
                  <a:gd name="T13" fmla="*/ 358775 h 224"/>
                  <a:gd name="T14" fmla="*/ 115222 w 248"/>
                  <a:gd name="T15" fmla="*/ 352368 h 224"/>
                  <a:gd name="T16" fmla="*/ 140827 w 248"/>
                  <a:gd name="T17" fmla="*/ 326742 h 224"/>
                  <a:gd name="T18" fmla="*/ 140827 w 248"/>
                  <a:gd name="T19" fmla="*/ 294708 h 224"/>
                  <a:gd name="T20" fmla="*/ 115222 w 248"/>
                  <a:gd name="T21" fmla="*/ 294708 h 224"/>
                  <a:gd name="T22" fmla="*/ 19204 w 248"/>
                  <a:gd name="T23" fmla="*/ 294708 h 224"/>
                  <a:gd name="T24" fmla="*/ 0 w 248"/>
                  <a:gd name="T25" fmla="*/ 275488 h 224"/>
                  <a:gd name="T26" fmla="*/ 0 w 248"/>
                  <a:gd name="T27" fmla="*/ 19220 h 224"/>
                  <a:gd name="T28" fmla="*/ 19204 w 248"/>
                  <a:gd name="T29" fmla="*/ 0 h 224"/>
                  <a:gd name="T30" fmla="*/ 377671 w 248"/>
                  <a:gd name="T31" fmla="*/ 0 h 224"/>
                  <a:gd name="T32" fmla="*/ 396875 w 248"/>
                  <a:gd name="T33" fmla="*/ 19220 h 224"/>
                  <a:gd name="T34" fmla="*/ 396875 w 248"/>
                  <a:gd name="T35" fmla="*/ 275488 h 224"/>
                  <a:gd name="T36" fmla="*/ 377671 w 248"/>
                  <a:gd name="T37" fmla="*/ 294708 h 224"/>
                  <a:gd name="T38" fmla="*/ 371270 w 248"/>
                  <a:gd name="T39" fmla="*/ 25627 h 224"/>
                  <a:gd name="T40" fmla="*/ 25605 w 248"/>
                  <a:gd name="T41" fmla="*/ 25627 h 224"/>
                  <a:gd name="T42" fmla="*/ 25605 w 248"/>
                  <a:gd name="T43" fmla="*/ 243454 h 224"/>
                  <a:gd name="T44" fmla="*/ 371270 w 248"/>
                  <a:gd name="T45" fmla="*/ 243454 h 224"/>
                  <a:gd name="T46" fmla="*/ 371270 w 248"/>
                  <a:gd name="T47" fmla="*/ 25627 h 224"/>
                  <a:gd name="T48" fmla="*/ 160030 w 248"/>
                  <a:gd name="T49" fmla="*/ 76880 h 224"/>
                  <a:gd name="T50" fmla="*/ 172833 w 248"/>
                  <a:gd name="T51" fmla="*/ 83287 h 224"/>
                  <a:gd name="T52" fmla="*/ 198438 w 248"/>
                  <a:gd name="T53" fmla="*/ 107312 h 224"/>
                  <a:gd name="T54" fmla="*/ 224042 w 248"/>
                  <a:gd name="T55" fmla="*/ 83287 h 224"/>
                  <a:gd name="T56" fmla="*/ 236845 w 248"/>
                  <a:gd name="T57" fmla="*/ 76880 h 224"/>
                  <a:gd name="T58" fmla="*/ 256048 w 248"/>
                  <a:gd name="T59" fmla="*/ 96100 h 224"/>
                  <a:gd name="T60" fmla="*/ 249647 w 248"/>
                  <a:gd name="T61" fmla="*/ 108914 h 224"/>
                  <a:gd name="T62" fmla="*/ 225643 w 248"/>
                  <a:gd name="T63" fmla="*/ 134541 h 224"/>
                  <a:gd name="T64" fmla="*/ 249647 w 248"/>
                  <a:gd name="T65" fmla="*/ 160167 h 224"/>
                  <a:gd name="T66" fmla="*/ 256048 w 248"/>
                  <a:gd name="T67" fmla="*/ 172981 h 224"/>
                  <a:gd name="T68" fmla="*/ 236845 w 248"/>
                  <a:gd name="T69" fmla="*/ 192201 h 224"/>
                  <a:gd name="T70" fmla="*/ 224042 w 248"/>
                  <a:gd name="T71" fmla="*/ 185794 h 224"/>
                  <a:gd name="T72" fmla="*/ 198438 w 248"/>
                  <a:gd name="T73" fmla="*/ 161769 h 224"/>
                  <a:gd name="T74" fmla="*/ 172833 w 248"/>
                  <a:gd name="T75" fmla="*/ 185794 h 224"/>
                  <a:gd name="T76" fmla="*/ 160030 w 248"/>
                  <a:gd name="T77" fmla="*/ 192201 h 224"/>
                  <a:gd name="T78" fmla="*/ 140827 w 248"/>
                  <a:gd name="T79" fmla="*/ 172981 h 224"/>
                  <a:gd name="T80" fmla="*/ 147228 w 248"/>
                  <a:gd name="T81" fmla="*/ 160167 h 224"/>
                  <a:gd name="T82" fmla="*/ 171232 w 248"/>
                  <a:gd name="T83" fmla="*/ 134541 h 224"/>
                  <a:gd name="T84" fmla="*/ 147228 w 248"/>
                  <a:gd name="T85" fmla="*/ 108914 h 224"/>
                  <a:gd name="T86" fmla="*/ 140827 w 248"/>
                  <a:gd name="T87" fmla="*/ 96100 h 224"/>
                  <a:gd name="T88" fmla="*/ 160030 w 248"/>
                  <a:gd name="T89" fmla="*/ 76880 h 22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248" h="224">
                    <a:moveTo>
                      <a:pt x="236" y="184"/>
                    </a:moveTo>
                    <a:cubicBezTo>
                      <a:pt x="176" y="184"/>
                      <a:pt x="176" y="184"/>
                      <a:pt x="176" y="184"/>
                    </a:cubicBezTo>
                    <a:cubicBezTo>
                      <a:pt x="160" y="184"/>
                      <a:pt x="160" y="184"/>
                      <a:pt x="160" y="184"/>
                    </a:cubicBezTo>
                    <a:cubicBezTo>
                      <a:pt x="160" y="204"/>
                      <a:pt x="160" y="204"/>
                      <a:pt x="160" y="204"/>
                    </a:cubicBezTo>
                    <a:cubicBezTo>
                      <a:pt x="176" y="220"/>
                      <a:pt x="176" y="220"/>
                      <a:pt x="176" y="220"/>
                    </a:cubicBezTo>
                    <a:cubicBezTo>
                      <a:pt x="176" y="224"/>
                      <a:pt x="176" y="224"/>
                      <a:pt x="176" y="224"/>
                    </a:cubicBezTo>
                    <a:cubicBezTo>
                      <a:pt x="72" y="224"/>
                      <a:pt x="72" y="224"/>
                      <a:pt x="72" y="224"/>
                    </a:cubicBezTo>
                    <a:cubicBezTo>
                      <a:pt x="72" y="220"/>
                      <a:pt x="72" y="220"/>
                      <a:pt x="72" y="220"/>
                    </a:cubicBezTo>
                    <a:cubicBezTo>
                      <a:pt x="88" y="204"/>
                      <a:pt x="88" y="204"/>
                      <a:pt x="88" y="204"/>
                    </a:cubicBezTo>
                    <a:cubicBezTo>
                      <a:pt x="88" y="184"/>
                      <a:pt x="88" y="184"/>
                      <a:pt x="88" y="184"/>
                    </a:cubicBezTo>
                    <a:cubicBezTo>
                      <a:pt x="72" y="184"/>
                      <a:pt x="72" y="184"/>
                      <a:pt x="72" y="184"/>
                    </a:cubicBezTo>
                    <a:cubicBezTo>
                      <a:pt x="12" y="184"/>
                      <a:pt x="12" y="184"/>
                      <a:pt x="12" y="184"/>
                    </a:cubicBezTo>
                    <a:cubicBezTo>
                      <a:pt x="5" y="184"/>
                      <a:pt x="0" y="179"/>
                      <a:pt x="0" y="17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236" y="0"/>
                      <a:pt x="236" y="0"/>
                      <a:pt x="236" y="0"/>
                    </a:cubicBezTo>
                    <a:cubicBezTo>
                      <a:pt x="243" y="0"/>
                      <a:pt x="248" y="5"/>
                      <a:pt x="248" y="12"/>
                    </a:cubicBezTo>
                    <a:cubicBezTo>
                      <a:pt x="248" y="172"/>
                      <a:pt x="248" y="172"/>
                      <a:pt x="248" y="172"/>
                    </a:cubicBezTo>
                    <a:cubicBezTo>
                      <a:pt x="248" y="179"/>
                      <a:pt x="243" y="184"/>
                      <a:pt x="236" y="184"/>
                    </a:cubicBezTo>
                    <a:moveTo>
                      <a:pt x="232" y="16"/>
                    </a:move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52"/>
                      <a:pt x="16" y="152"/>
                      <a:pt x="16" y="152"/>
                    </a:cubicBezTo>
                    <a:cubicBezTo>
                      <a:pt x="232" y="152"/>
                      <a:pt x="232" y="152"/>
                      <a:pt x="232" y="152"/>
                    </a:cubicBezTo>
                    <a:lnTo>
                      <a:pt x="232" y="16"/>
                    </a:lnTo>
                    <a:close/>
                    <a:moveTo>
                      <a:pt x="100" y="48"/>
                    </a:moveTo>
                    <a:cubicBezTo>
                      <a:pt x="103" y="48"/>
                      <a:pt x="106" y="49"/>
                      <a:pt x="108" y="52"/>
                    </a:cubicBezTo>
                    <a:cubicBezTo>
                      <a:pt x="124" y="67"/>
                      <a:pt x="124" y="67"/>
                      <a:pt x="124" y="67"/>
                    </a:cubicBezTo>
                    <a:cubicBezTo>
                      <a:pt x="140" y="52"/>
                      <a:pt x="140" y="52"/>
                      <a:pt x="140" y="52"/>
                    </a:cubicBezTo>
                    <a:cubicBezTo>
                      <a:pt x="142" y="49"/>
                      <a:pt x="145" y="48"/>
                      <a:pt x="148" y="48"/>
                    </a:cubicBezTo>
                    <a:cubicBezTo>
                      <a:pt x="155" y="48"/>
                      <a:pt x="160" y="53"/>
                      <a:pt x="160" y="60"/>
                    </a:cubicBezTo>
                    <a:cubicBezTo>
                      <a:pt x="160" y="63"/>
                      <a:pt x="159" y="66"/>
                      <a:pt x="156" y="68"/>
                    </a:cubicBezTo>
                    <a:cubicBezTo>
                      <a:pt x="141" y="84"/>
                      <a:pt x="141" y="84"/>
                      <a:pt x="141" y="84"/>
                    </a:cubicBezTo>
                    <a:cubicBezTo>
                      <a:pt x="156" y="100"/>
                      <a:pt x="156" y="100"/>
                      <a:pt x="156" y="100"/>
                    </a:cubicBezTo>
                    <a:cubicBezTo>
                      <a:pt x="159" y="102"/>
                      <a:pt x="160" y="105"/>
                      <a:pt x="160" y="108"/>
                    </a:cubicBezTo>
                    <a:cubicBezTo>
                      <a:pt x="160" y="115"/>
                      <a:pt x="155" y="120"/>
                      <a:pt x="148" y="120"/>
                    </a:cubicBezTo>
                    <a:cubicBezTo>
                      <a:pt x="145" y="120"/>
                      <a:pt x="142" y="119"/>
                      <a:pt x="140" y="116"/>
                    </a:cubicBezTo>
                    <a:cubicBezTo>
                      <a:pt x="124" y="101"/>
                      <a:pt x="124" y="101"/>
                      <a:pt x="124" y="101"/>
                    </a:cubicBezTo>
                    <a:cubicBezTo>
                      <a:pt x="108" y="116"/>
                      <a:pt x="108" y="116"/>
                      <a:pt x="108" y="116"/>
                    </a:cubicBezTo>
                    <a:cubicBezTo>
                      <a:pt x="106" y="119"/>
                      <a:pt x="103" y="120"/>
                      <a:pt x="100" y="120"/>
                    </a:cubicBezTo>
                    <a:cubicBezTo>
                      <a:pt x="93" y="120"/>
                      <a:pt x="88" y="115"/>
                      <a:pt x="88" y="108"/>
                    </a:cubicBezTo>
                    <a:cubicBezTo>
                      <a:pt x="88" y="105"/>
                      <a:pt x="89" y="102"/>
                      <a:pt x="92" y="100"/>
                    </a:cubicBezTo>
                    <a:cubicBezTo>
                      <a:pt x="107" y="84"/>
                      <a:pt x="107" y="84"/>
                      <a:pt x="107" y="84"/>
                    </a:cubicBezTo>
                    <a:cubicBezTo>
                      <a:pt x="92" y="68"/>
                      <a:pt x="92" y="68"/>
                      <a:pt x="92" y="68"/>
                    </a:cubicBezTo>
                    <a:cubicBezTo>
                      <a:pt x="89" y="66"/>
                      <a:pt x="88" y="63"/>
                      <a:pt x="88" y="60"/>
                    </a:cubicBezTo>
                    <a:cubicBezTo>
                      <a:pt x="88" y="53"/>
                      <a:pt x="93" y="48"/>
                      <a:pt x="100" y="4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38" name="Freeform 54">
              <a:extLst>
                <a:ext uri="{FF2B5EF4-FFF2-40B4-BE49-F238E27FC236}">
                  <a16:creationId xmlns:a16="http://schemas.microsoft.com/office/drawing/2014/main" id="{CE100EFB-F671-46E2-A4F5-DED73FDF6B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63615" y="1917678"/>
              <a:ext cx="392356" cy="393884"/>
            </a:xfrm>
            <a:custGeom>
              <a:avLst/>
              <a:gdLst>
                <a:gd name="T0" fmla="*/ 211962 w 256"/>
                <a:gd name="T1" fmla="*/ 407975 h 256"/>
                <a:gd name="T2" fmla="*/ 196025 w 256"/>
                <a:gd name="T3" fmla="*/ 407975 h 256"/>
                <a:gd name="T4" fmla="*/ 0 w 256"/>
                <a:gd name="T5" fmla="*/ 313581 h 256"/>
                <a:gd name="T6" fmla="*/ 19124 w 256"/>
                <a:gd name="T7" fmla="*/ 0 h 256"/>
                <a:gd name="T8" fmla="*/ 27093 w 256"/>
                <a:gd name="T9" fmla="*/ 1600 h 256"/>
                <a:gd name="T10" fmla="*/ 203994 w 256"/>
                <a:gd name="T11" fmla="*/ 75195 h 256"/>
                <a:gd name="T12" fmla="*/ 380894 w 256"/>
                <a:gd name="T13" fmla="*/ 1600 h 256"/>
                <a:gd name="T14" fmla="*/ 388863 w 256"/>
                <a:gd name="T15" fmla="*/ 0 h 256"/>
                <a:gd name="T16" fmla="*/ 407987 w 256"/>
                <a:gd name="T17" fmla="*/ 313581 h 256"/>
                <a:gd name="T18" fmla="*/ 184869 w 256"/>
                <a:gd name="T19" fmla="*/ 108793 h 256"/>
                <a:gd name="T20" fmla="*/ 38249 w 256"/>
                <a:gd name="T21" fmla="*/ 300782 h 256"/>
                <a:gd name="T22" fmla="*/ 184869 w 256"/>
                <a:gd name="T23" fmla="*/ 108793 h 256"/>
                <a:gd name="T24" fmla="*/ 223118 w 256"/>
                <a:gd name="T25" fmla="*/ 108793 h 256"/>
                <a:gd name="T26" fmla="*/ 369738 w 256"/>
                <a:gd name="T27" fmla="*/ 300782 h 256"/>
                <a:gd name="T28" fmla="*/ 253398 w 256"/>
                <a:gd name="T29" fmla="*/ 135992 h 256"/>
                <a:gd name="T30" fmla="*/ 331489 w 256"/>
                <a:gd name="T31" fmla="*/ 102394 h 256"/>
                <a:gd name="T32" fmla="*/ 339458 w 256"/>
                <a:gd name="T33" fmla="*/ 139192 h 256"/>
                <a:gd name="T34" fmla="*/ 261367 w 256"/>
                <a:gd name="T35" fmla="*/ 172789 h 256"/>
                <a:gd name="T36" fmla="*/ 253398 w 256"/>
                <a:gd name="T37" fmla="*/ 135992 h 256"/>
                <a:gd name="T38" fmla="*/ 253398 w 256"/>
                <a:gd name="T39" fmla="*/ 206387 h 256"/>
                <a:gd name="T40" fmla="*/ 331489 w 256"/>
                <a:gd name="T41" fmla="*/ 172789 h 256"/>
                <a:gd name="T42" fmla="*/ 339458 w 256"/>
                <a:gd name="T43" fmla="*/ 209587 h 256"/>
                <a:gd name="T44" fmla="*/ 261367 w 256"/>
                <a:gd name="T45" fmla="*/ 243185 h 256"/>
                <a:gd name="T46" fmla="*/ 253398 w 256"/>
                <a:gd name="T47" fmla="*/ 206387 h 256"/>
                <a:gd name="T48" fmla="*/ 253398 w 256"/>
                <a:gd name="T49" fmla="*/ 276783 h 256"/>
                <a:gd name="T50" fmla="*/ 331489 w 256"/>
                <a:gd name="T51" fmla="*/ 243185 h 256"/>
                <a:gd name="T52" fmla="*/ 339458 w 256"/>
                <a:gd name="T53" fmla="*/ 279983 h 256"/>
                <a:gd name="T54" fmla="*/ 261367 w 256"/>
                <a:gd name="T55" fmla="*/ 313581 h 256"/>
                <a:gd name="T56" fmla="*/ 253398 w 256"/>
                <a:gd name="T57" fmla="*/ 276783 h 256"/>
                <a:gd name="T58" fmla="*/ 84466 w 256"/>
                <a:gd name="T59" fmla="*/ 103994 h 256"/>
                <a:gd name="T60" fmla="*/ 165745 w 256"/>
                <a:gd name="T61" fmla="*/ 153591 h 256"/>
                <a:gd name="T62" fmla="*/ 138652 w 256"/>
                <a:gd name="T63" fmla="*/ 171190 h 256"/>
                <a:gd name="T64" fmla="*/ 57373 w 256"/>
                <a:gd name="T65" fmla="*/ 121593 h 256"/>
                <a:gd name="T66" fmla="*/ 76498 w 256"/>
                <a:gd name="T67" fmla="*/ 172789 h 256"/>
                <a:gd name="T68" fmla="*/ 154589 w 256"/>
                <a:gd name="T69" fmla="*/ 206387 h 256"/>
                <a:gd name="T70" fmla="*/ 146620 w 256"/>
                <a:gd name="T71" fmla="*/ 243185 h 256"/>
                <a:gd name="T72" fmla="*/ 68529 w 256"/>
                <a:gd name="T73" fmla="*/ 209587 h 256"/>
                <a:gd name="T74" fmla="*/ 76498 w 256"/>
                <a:gd name="T75" fmla="*/ 172789 h 256"/>
                <a:gd name="T76" fmla="*/ 84466 w 256"/>
                <a:gd name="T77" fmla="*/ 244785 h 256"/>
                <a:gd name="T78" fmla="*/ 165745 w 256"/>
                <a:gd name="T79" fmla="*/ 294382 h 256"/>
                <a:gd name="T80" fmla="*/ 138652 w 256"/>
                <a:gd name="T81" fmla="*/ 311981 h 256"/>
                <a:gd name="T82" fmla="*/ 57373 w 256"/>
                <a:gd name="T83" fmla="*/ 262384 h 25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56" h="256">
                  <a:moveTo>
                    <a:pt x="249" y="207"/>
                  </a:moveTo>
                  <a:cubicBezTo>
                    <a:pt x="133" y="255"/>
                    <a:pt x="133" y="255"/>
                    <a:pt x="133" y="255"/>
                  </a:cubicBezTo>
                  <a:cubicBezTo>
                    <a:pt x="131" y="256"/>
                    <a:pt x="130" y="256"/>
                    <a:pt x="128" y="256"/>
                  </a:cubicBezTo>
                  <a:cubicBezTo>
                    <a:pt x="126" y="256"/>
                    <a:pt x="125" y="256"/>
                    <a:pt x="123" y="255"/>
                  </a:cubicBezTo>
                  <a:cubicBezTo>
                    <a:pt x="7" y="207"/>
                    <a:pt x="7" y="207"/>
                    <a:pt x="7" y="207"/>
                  </a:cubicBezTo>
                  <a:cubicBezTo>
                    <a:pt x="3" y="205"/>
                    <a:pt x="0" y="201"/>
                    <a:pt x="0" y="1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4" y="0"/>
                    <a:pt x="15" y="0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28" y="47"/>
                    <a:pt x="128" y="47"/>
                    <a:pt x="128" y="47"/>
                  </a:cubicBezTo>
                  <a:cubicBezTo>
                    <a:pt x="239" y="1"/>
                    <a:pt x="239" y="1"/>
                    <a:pt x="239" y="1"/>
                  </a:cubicBezTo>
                  <a:cubicBezTo>
                    <a:pt x="239" y="1"/>
                    <a:pt x="239" y="1"/>
                    <a:pt x="239" y="1"/>
                  </a:cubicBezTo>
                  <a:cubicBezTo>
                    <a:pt x="239" y="1"/>
                    <a:pt x="239" y="1"/>
                    <a:pt x="239" y="1"/>
                  </a:cubicBezTo>
                  <a:cubicBezTo>
                    <a:pt x="241" y="0"/>
                    <a:pt x="242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196"/>
                    <a:pt x="256" y="196"/>
                    <a:pt x="256" y="196"/>
                  </a:cubicBezTo>
                  <a:cubicBezTo>
                    <a:pt x="256" y="201"/>
                    <a:pt x="253" y="205"/>
                    <a:pt x="249" y="207"/>
                  </a:cubicBezTo>
                  <a:moveTo>
                    <a:pt x="116" y="68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116" y="226"/>
                    <a:pt x="116" y="226"/>
                    <a:pt x="116" y="226"/>
                  </a:cubicBezTo>
                  <a:lnTo>
                    <a:pt x="116" y="68"/>
                  </a:lnTo>
                  <a:close/>
                  <a:moveTo>
                    <a:pt x="232" y="30"/>
                  </a:moveTo>
                  <a:cubicBezTo>
                    <a:pt x="140" y="68"/>
                    <a:pt x="140" y="68"/>
                    <a:pt x="140" y="68"/>
                  </a:cubicBezTo>
                  <a:cubicBezTo>
                    <a:pt x="140" y="226"/>
                    <a:pt x="140" y="226"/>
                    <a:pt x="140" y="226"/>
                  </a:cubicBezTo>
                  <a:cubicBezTo>
                    <a:pt x="232" y="188"/>
                    <a:pt x="232" y="188"/>
                    <a:pt x="232" y="188"/>
                  </a:cubicBezTo>
                  <a:lnTo>
                    <a:pt x="232" y="30"/>
                  </a:lnTo>
                  <a:close/>
                  <a:moveTo>
                    <a:pt x="159" y="85"/>
                  </a:moveTo>
                  <a:cubicBezTo>
                    <a:pt x="203" y="65"/>
                    <a:pt x="203" y="65"/>
                    <a:pt x="203" y="65"/>
                  </a:cubicBezTo>
                  <a:cubicBezTo>
                    <a:pt x="205" y="64"/>
                    <a:pt x="206" y="64"/>
                    <a:pt x="208" y="64"/>
                  </a:cubicBezTo>
                  <a:cubicBezTo>
                    <a:pt x="215" y="64"/>
                    <a:pt x="220" y="69"/>
                    <a:pt x="220" y="76"/>
                  </a:cubicBezTo>
                  <a:cubicBezTo>
                    <a:pt x="220" y="81"/>
                    <a:pt x="217" y="85"/>
                    <a:pt x="213" y="8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7" y="108"/>
                    <a:pt x="166" y="108"/>
                    <a:pt x="164" y="108"/>
                  </a:cubicBezTo>
                  <a:cubicBezTo>
                    <a:pt x="157" y="108"/>
                    <a:pt x="152" y="103"/>
                    <a:pt x="152" y="96"/>
                  </a:cubicBezTo>
                  <a:cubicBezTo>
                    <a:pt x="152" y="91"/>
                    <a:pt x="155" y="87"/>
                    <a:pt x="159" y="85"/>
                  </a:cubicBezTo>
                  <a:moveTo>
                    <a:pt x="159" y="129"/>
                  </a:moveTo>
                  <a:cubicBezTo>
                    <a:pt x="159" y="129"/>
                    <a:pt x="159" y="129"/>
                    <a:pt x="159" y="129"/>
                  </a:cubicBezTo>
                  <a:cubicBezTo>
                    <a:pt x="203" y="109"/>
                    <a:pt x="203" y="109"/>
                    <a:pt x="203" y="109"/>
                  </a:cubicBezTo>
                  <a:cubicBezTo>
                    <a:pt x="205" y="108"/>
                    <a:pt x="206" y="108"/>
                    <a:pt x="208" y="108"/>
                  </a:cubicBezTo>
                  <a:cubicBezTo>
                    <a:pt x="215" y="108"/>
                    <a:pt x="220" y="113"/>
                    <a:pt x="220" y="120"/>
                  </a:cubicBezTo>
                  <a:cubicBezTo>
                    <a:pt x="220" y="125"/>
                    <a:pt x="217" y="129"/>
                    <a:pt x="213" y="131"/>
                  </a:cubicBezTo>
                  <a:cubicBezTo>
                    <a:pt x="169" y="151"/>
                    <a:pt x="169" y="151"/>
                    <a:pt x="169" y="151"/>
                  </a:cubicBezTo>
                  <a:cubicBezTo>
                    <a:pt x="167" y="152"/>
                    <a:pt x="166" y="152"/>
                    <a:pt x="164" y="152"/>
                  </a:cubicBezTo>
                  <a:cubicBezTo>
                    <a:pt x="157" y="152"/>
                    <a:pt x="152" y="147"/>
                    <a:pt x="152" y="140"/>
                  </a:cubicBezTo>
                  <a:cubicBezTo>
                    <a:pt x="152" y="135"/>
                    <a:pt x="155" y="131"/>
                    <a:pt x="159" y="129"/>
                  </a:cubicBezTo>
                  <a:moveTo>
                    <a:pt x="159" y="173"/>
                  </a:moveTo>
                  <a:cubicBezTo>
                    <a:pt x="159" y="173"/>
                    <a:pt x="159" y="173"/>
                    <a:pt x="159" y="173"/>
                  </a:cubicBezTo>
                  <a:cubicBezTo>
                    <a:pt x="203" y="153"/>
                    <a:pt x="203" y="153"/>
                    <a:pt x="203" y="153"/>
                  </a:cubicBezTo>
                  <a:cubicBezTo>
                    <a:pt x="205" y="152"/>
                    <a:pt x="206" y="152"/>
                    <a:pt x="208" y="152"/>
                  </a:cubicBezTo>
                  <a:cubicBezTo>
                    <a:pt x="215" y="152"/>
                    <a:pt x="220" y="157"/>
                    <a:pt x="220" y="164"/>
                  </a:cubicBezTo>
                  <a:cubicBezTo>
                    <a:pt x="220" y="169"/>
                    <a:pt x="217" y="173"/>
                    <a:pt x="213" y="175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167" y="196"/>
                    <a:pt x="166" y="196"/>
                    <a:pt x="164" y="196"/>
                  </a:cubicBezTo>
                  <a:cubicBezTo>
                    <a:pt x="157" y="196"/>
                    <a:pt x="152" y="191"/>
                    <a:pt x="152" y="184"/>
                  </a:cubicBezTo>
                  <a:cubicBezTo>
                    <a:pt x="152" y="179"/>
                    <a:pt x="155" y="175"/>
                    <a:pt x="159" y="173"/>
                  </a:cubicBezTo>
                  <a:moveTo>
                    <a:pt x="48" y="64"/>
                  </a:moveTo>
                  <a:cubicBezTo>
                    <a:pt x="50" y="64"/>
                    <a:pt x="51" y="64"/>
                    <a:pt x="53" y="65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101" y="87"/>
                    <a:pt x="104" y="91"/>
                    <a:pt x="104" y="96"/>
                  </a:cubicBezTo>
                  <a:cubicBezTo>
                    <a:pt x="104" y="103"/>
                    <a:pt x="99" y="108"/>
                    <a:pt x="92" y="108"/>
                  </a:cubicBezTo>
                  <a:cubicBezTo>
                    <a:pt x="90" y="108"/>
                    <a:pt x="89" y="108"/>
                    <a:pt x="87" y="10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39" y="85"/>
                    <a:pt x="36" y="81"/>
                    <a:pt x="36" y="76"/>
                  </a:cubicBezTo>
                  <a:cubicBezTo>
                    <a:pt x="36" y="69"/>
                    <a:pt x="41" y="64"/>
                    <a:pt x="48" y="64"/>
                  </a:cubicBezTo>
                  <a:moveTo>
                    <a:pt x="48" y="108"/>
                  </a:moveTo>
                  <a:cubicBezTo>
                    <a:pt x="50" y="108"/>
                    <a:pt x="51" y="108"/>
                    <a:pt x="53" y="109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101" y="131"/>
                    <a:pt x="104" y="135"/>
                    <a:pt x="104" y="140"/>
                  </a:cubicBezTo>
                  <a:cubicBezTo>
                    <a:pt x="104" y="147"/>
                    <a:pt x="99" y="152"/>
                    <a:pt x="92" y="152"/>
                  </a:cubicBezTo>
                  <a:cubicBezTo>
                    <a:pt x="90" y="152"/>
                    <a:pt x="89" y="152"/>
                    <a:pt x="87" y="15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39" y="129"/>
                    <a:pt x="36" y="125"/>
                    <a:pt x="36" y="120"/>
                  </a:cubicBezTo>
                  <a:cubicBezTo>
                    <a:pt x="36" y="113"/>
                    <a:pt x="41" y="108"/>
                    <a:pt x="48" y="108"/>
                  </a:cubicBezTo>
                  <a:moveTo>
                    <a:pt x="48" y="152"/>
                  </a:moveTo>
                  <a:cubicBezTo>
                    <a:pt x="50" y="152"/>
                    <a:pt x="51" y="152"/>
                    <a:pt x="53" y="153"/>
                  </a:cubicBezTo>
                  <a:cubicBezTo>
                    <a:pt x="97" y="173"/>
                    <a:pt x="97" y="173"/>
                    <a:pt x="97" y="173"/>
                  </a:cubicBezTo>
                  <a:cubicBezTo>
                    <a:pt x="101" y="175"/>
                    <a:pt x="104" y="179"/>
                    <a:pt x="104" y="184"/>
                  </a:cubicBezTo>
                  <a:cubicBezTo>
                    <a:pt x="104" y="191"/>
                    <a:pt x="99" y="196"/>
                    <a:pt x="92" y="196"/>
                  </a:cubicBezTo>
                  <a:cubicBezTo>
                    <a:pt x="90" y="196"/>
                    <a:pt x="89" y="196"/>
                    <a:pt x="87" y="195"/>
                  </a:cubicBezTo>
                  <a:cubicBezTo>
                    <a:pt x="43" y="175"/>
                    <a:pt x="43" y="175"/>
                    <a:pt x="43" y="175"/>
                  </a:cubicBezTo>
                  <a:cubicBezTo>
                    <a:pt x="39" y="173"/>
                    <a:pt x="36" y="169"/>
                    <a:pt x="36" y="164"/>
                  </a:cubicBezTo>
                  <a:cubicBezTo>
                    <a:pt x="36" y="157"/>
                    <a:pt x="41" y="152"/>
                    <a:pt x="48" y="15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944043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379">
            <a:extLst>
              <a:ext uri="{FF2B5EF4-FFF2-40B4-BE49-F238E27FC236}">
                <a16:creationId xmlns:a16="http://schemas.microsoft.com/office/drawing/2014/main" id="{BF85C075-DCF3-4E56-A5A1-8E38DD029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82040"/>
            <a:ext cx="7015617" cy="1676400"/>
          </a:xfrm>
          <a:custGeom>
            <a:avLst/>
            <a:gdLst>
              <a:gd name="T0" fmla="*/ 11333 w 12162"/>
              <a:gd name="T1" fmla="*/ 0 h 1441"/>
              <a:gd name="T2" fmla="*/ 11333 w 12162"/>
              <a:gd name="T3" fmla="*/ 0 h 1441"/>
              <a:gd name="T4" fmla="*/ 219 w 12162"/>
              <a:gd name="T5" fmla="*/ 0 h 1441"/>
              <a:gd name="T6" fmla="*/ 0 w 12162"/>
              <a:gd name="T7" fmla="*/ 210 h 1441"/>
              <a:gd name="T8" fmla="*/ 0 w 12162"/>
              <a:gd name="T9" fmla="*/ 1229 h 1441"/>
              <a:gd name="T10" fmla="*/ 219 w 12162"/>
              <a:gd name="T11" fmla="*/ 1440 h 1441"/>
              <a:gd name="T12" fmla="*/ 11333 w 12162"/>
              <a:gd name="T13" fmla="*/ 1440 h 1441"/>
              <a:gd name="T14" fmla="*/ 12161 w 12162"/>
              <a:gd name="T15" fmla="*/ 724 h 1441"/>
              <a:gd name="T16" fmla="*/ 11333 w 12162"/>
              <a:gd name="T17" fmla="*/ 0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162" h="1441">
                <a:moveTo>
                  <a:pt x="11333" y="0"/>
                </a:moveTo>
                <a:lnTo>
                  <a:pt x="11333" y="0"/>
                </a:lnTo>
                <a:cubicBezTo>
                  <a:pt x="219" y="0"/>
                  <a:pt x="219" y="0"/>
                  <a:pt x="219" y="0"/>
                </a:cubicBezTo>
                <a:cubicBezTo>
                  <a:pt x="97" y="0"/>
                  <a:pt x="0" y="95"/>
                  <a:pt x="0" y="210"/>
                </a:cubicBezTo>
                <a:cubicBezTo>
                  <a:pt x="0" y="1229"/>
                  <a:pt x="0" y="1229"/>
                  <a:pt x="0" y="1229"/>
                </a:cubicBezTo>
                <a:cubicBezTo>
                  <a:pt x="0" y="1343"/>
                  <a:pt x="97" y="1440"/>
                  <a:pt x="219" y="1440"/>
                </a:cubicBezTo>
                <a:cubicBezTo>
                  <a:pt x="11333" y="1440"/>
                  <a:pt x="11333" y="1440"/>
                  <a:pt x="11333" y="1440"/>
                </a:cubicBezTo>
                <a:cubicBezTo>
                  <a:pt x="12161" y="724"/>
                  <a:pt x="12161" y="724"/>
                  <a:pt x="12161" y="724"/>
                </a:cubicBezTo>
                <a:lnTo>
                  <a:pt x="11333" y="0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 379">
            <a:extLst>
              <a:ext uri="{FF2B5EF4-FFF2-40B4-BE49-F238E27FC236}">
                <a16:creationId xmlns:a16="http://schemas.microsoft.com/office/drawing/2014/main" id="{78DB64BF-2D34-445C-A927-A09B80BED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5915" y="1767840"/>
            <a:ext cx="4354090" cy="629011"/>
          </a:xfrm>
          <a:custGeom>
            <a:avLst/>
            <a:gdLst>
              <a:gd name="T0" fmla="*/ 11333 w 12162"/>
              <a:gd name="T1" fmla="*/ 0 h 1441"/>
              <a:gd name="T2" fmla="*/ 11333 w 12162"/>
              <a:gd name="T3" fmla="*/ 0 h 1441"/>
              <a:gd name="T4" fmla="*/ 219 w 12162"/>
              <a:gd name="T5" fmla="*/ 0 h 1441"/>
              <a:gd name="T6" fmla="*/ 0 w 12162"/>
              <a:gd name="T7" fmla="*/ 210 h 1441"/>
              <a:gd name="T8" fmla="*/ 0 w 12162"/>
              <a:gd name="T9" fmla="*/ 1229 h 1441"/>
              <a:gd name="T10" fmla="*/ 219 w 12162"/>
              <a:gd name="T11" fmla="*/ 1440 h 1441"/>
              <a:gd name="T12" fmla="*/ 11333 w 12162"/>
              <a:gd name="T13" fmla="*/ 1440 h 1441"/>
              <a:gd name="T14" fmla="*/ 12161 w 12162"/>
              <a:gd name="T15" fmla="*/ 724 h 1441"/>
              <a:gd name="T16" fmla="*/ 11333 w 12162"/>
              <a:gd name="T17" fmla="*/ 0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162" h="1441">
                <a:moveTo>
                  <a:pt x="11333" y="0"/>
                </a:moveTo>
                <a:lnTo>
                  <a:pt x="11333" y="0"/>
                </a:lnTo>
                <a:cubicBezTo>
                  <a:pt x="219" y="0"/>
                  <a:pt x="219" y="0"/>
                  <a:pt x="219" y="0"/>
                </a:cubicBezTo>
                <a:cubicBezTo>
                  <a:pt x="97" y="0"/>
                  <a:pt x="0" y="95"/>
                  <a:pt x="0" y="210"/>
                </a:cubicBezTo>
                <a:cubicBezTo>
                  <a:pt x="0" y="1229"/>
                  <a:pt x="0" y="1229"/>
                  <a:pt x="0" y="1229"/>
                </a:cubicBezTo>
                <a:cubicBezTo>
                  <a:pt x="0" y="1343"/>
                  <a:pt x="97" y="1440"/>
                  <a:pt x="219" y="1440"/>
                </a:cubicBezTo>
                <a:cubicBezTo>
                  <a:pt x="11333" y="1440"/>
                  <a:pt x="11333" y="1440"/>
                  <a:pt x="11333" y="1440"/>
                </a:cubicBezTo>
                <a:cubicBezTo>
                  <a:pt x="12161" y="724"/>
                  <a:pt x="12161" y="724"/>
                  <a:pt x="12161" y="724"/>
                </a:cubicBezTo>
                <a:lnTo>
                  <a:pt x="11333" y="0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 380">
            <a:extLst>
              <a:ext uri="{FF2B5EF4-FFF2-40B4-BE49-F238E27FC236}">
                <a16:creationId xmlns:a16="http://schemas.microsoft.com/office/drawing/2014/main" id="{B726C449-C8AD-498A-B685-0A60006D8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174" y="1907070"/>
            <a:ext cx="350529" cy="350551"/>
          </a:xfrm>
          <a:custGeom>
            <a:avLst/>
            <a:gdLst>
              <a:gd name="T0" fmla="*/ 1178 w 1179"/>
              <a:gd name="T1" fmla="*/ 961 h 1179"/>
              <a:gd name="T2" fmla="*/ 1178 w 1179"/>
              <a:gd name="T3" fmla="*/ 961 h 1179"/>
              <a:gd name="T4" fmla="*/ 967 w 1179"/>
              <a:gd name="T5" fmla="*/ 1178 h 1179"/>
              <a:gd name="T6" fmla="*/ 218 w 1179"/>
              <a:gd name="T7" fmla="*/ 1178 h 1179"/>
              <a:gd name="T8" fmla="*/ 0 w 1179"/>
              <a:gd name="T9" fmla="*/ 961 h 1179"/>
              <a:gd name="T10" fmla="*/ 0 w 1179"/>
              <a:gd name="T11" fmla="*/ 218 h 1179"/>
              <a:gd name="T12" fmla="*/ 218 w 1179"/>
              <a:gd name="T13" fmla="*/ 0 h 1179"/>
              <a:gd name="T14" fmla="*/ 967 w 1179"/>
              <a:gd name="T15" fmla="*/ 0 h 1179"/>
              <a:gd name="T16" fmla="*/ 1178 w 1179"/>
              <a:gd name="T17" fmla="*/ 218 h 1179"/>
              <a:gd name="T18" fmla="*/ 1178 w 1179"/>
              <a:gd name="T19" fmla="*/ 961 h 1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9" h="1179">
                <a:moveTo>
                  <a:pt x="1178" y="961"/>
                </a:moveTo>
                <a:lnTo>
                  <a:pt x="1178" y="961"/>
                </a:lnTo>
                <a:cubicBezTo>
                  <a:pt x="1178" y="1083"/>
                  <a:pt x="1081" y="1178"/>
                  <a:pt x="967" y="1178"/>
                </a:cubicBezTo>
                <a:cubicBezTo>
                  <a:pt x="218" y="1178"/>
                  <a:pt x="218" y="1178"/>
                  <a:pt x="218" y="1178"/>
                </a:cubicBezTo>
                <a:cubicBezTo>
                  <a:pt x="96" y="1178"/>
                  <a:pt x="0" y="1083"/>
                  <a:pt x="0" y="961"/>
                </a:cubicBezTo>
                <a:cubicBezTo>
                  <a:pt x="0" y="218"/>
                  <a:pt x="0" y="218"/>
                  <a:pt x="0" y="218"/>
                </a:cubicBezTo>
                <a:cubicBezTo>
                  <a:pt x="0" y="97"/>
                  <a:pt x="96" y="0"/>
                  <a:pt x="218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81" y="0"/>
                  <a:pt x="1178" y="97"/>
                  <a:pt x="1178" y="218"/>
                </a:cubicBezTo>
                <a:lnTo>
                  <a:pt x="1178" y="961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50" name="Text Box 381">
            <a:extLst>
              <a:ext uri="{FF2B5EF4-FFF2-40B4-BE49-F238E27FC236}">
                <a16:creationId xmlns:a16="http://schemas.microsoft.com/office/drawing/2014/main" id="{BA85C8AD-723F-4C83-AF70-9D732820C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6707" y="1928457"/>
            <a:ext cx="282129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29000" algn="l"/>
                <a:tab pos="3657600" algn="l"/>
                <a:tab pos="3886200" algn="l"/>
                <a:tab pos="4114800" algn="l"/>
                <a:tab pos="4343400" algn="l"/>
                <a:tab pos="45720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ＭＳ Ｐゴシック" charset="0"/>
                <a:cs typeface="Lato Black"/>
              </a:rPr>
              <a:t>01</a:t>
            </a:r>
          </a:p>
        </p:txBody>
      </p:sp>
      <p:sp>
        <p:nvSpPr>
          <p:cNvPr id="51" name="Freeform 385">
            <a:extLst>
              <a:ext uri="{FF2B5EF4-FFF2-40B4-BE49-F238E27FC236}">
                <a16:creationId xmlns:a16="http://schemas.microsoft.com/office/drawing/2014/main" id="{23CA927C-DC6B-4216-9B55-2518804F9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5915" y="2435131"/>
            <a:ext cx="4354090" cy="632871"/>
          </a:xfrm>
          <a:custGeom>
            <a:avLst/>
            <a:gdLst>
              <a:gd name="T0" fmla="*/ 11333 w 12162"/>
              <a:gd name="T1" fmla="*/ 0 h 1449"/>
              <a:gd name="T2" fmla="*/ 11333 w 12162"/>
              <a:gd name="T3" fmla="*/ 0 h 1449"/>
              <a:gd name="T4" fmla="*/ 219 w 12162"/>
              <a:gd name="T5" fmla="*/ 0 h 1449"/>
              <a:gd name="T6" fmla="*/ 0 w 12162"/>
              <a:gd name="T7" fmla="*/ 218 h 1449"/>
              <a:gd name="T8" fmla="*/ 0 w 12162"/>
              <a:gd name="T9" fmla="*/ 1230 h 1449"/>
              <a:gd name="T10" fmla="*/ 219 w 12162"/>
              <a:gd name="T11" fmla="*/ 1448 h 1449"/>
              <a:gd name="T12" fmla="*/ 11333 w 12162"/>
              <a:gd name="T13" fmla="*/ 1448 h 1449"/>
              <a:gd name="T14" fmla="*/ 12161 w 12162"/>
              <a:gd name="T15" fmla="*/ 724 h 1449"/>
              <a:gd name="T16" fmla="*/ 11333 w 12162"/>
              <a:gd name="T17" fmla="*/ 0 h 1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162" h="1449">
                <a:moveTo>
                  <a:pt x="11333" y="0"/>
                </a:moveTo>
                <a:lnTo>
                  <a:pt x="11333" y="0"/>
                </a:lnTo>
                <a:cubicBezTo>
                  <a:pt x="219" y="0"/>
                  <a:pt x="219" y="0"/>
                  <a:pt x="219" y="0"/>
                </a:cubicBezTo>
                <a:cubicBezTo>
                  <a:pt x="97" y="0"/>
                  <a:pt x="0" y="95"/>
                  <a:pt x="0" y="218"/>
                </a:cubicBezTo>
                <a:cubicBezTo>
                  <a:pt x="0" y="1230"/>
                  <a:pt x="0" y="1230"/>
                  <a:pt x="0" y="1230"/>
                </a:cubicBezTo>
                <a:cubicBezTo>
                  <a:pt x="0" y="1351"/>
                  <a:pt x="97" y="1448"/>
                  <a:pt x="219" y="1448"/>
                </a:cubicBezTo>
                <a:cubicBezTo>
                  <a:pt x="11333" y="1448"/>
                  <a:pt x="11333" y="1448"/>
                  <a:pt x="11333" y="1448"/>
                </a:cubicBezTo>
                <a:cubicBezTo>
                  <a:pt x="12161" y="724"/>
                  <a:pt x="12161" y="724"/>
                  <a:pt x="12161" y="724"/>
                </a:cubicBezTo>
                <a:lnTo>
                  <a:pt x="11333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 386">
            <a:extLst>
              <a:ext uri="{FF2B5EF4-FFF2-40B4-BE49-F238E27FC236}">
                <a16:creationId xmlns:a16="http://schemas.microsoft.com/office/drawing/2014/main" id="{168C5392-D5E3-4687-90B1-9E4CC501E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174" y="2577608"/>
            <a:ext cx="350529" cy="347916"/>
          </a:xfrm>
          <a:custGeom>
            <a:avLst/>
            <a:gdLst>
              <a:gd name="T0" fmla="*/ 1178 w 1179"/>
              <a:gd name="T1" fmla="*/ 959 h 1169"/>
              <a:gd name="T2" fmla="*/ 1178 w 1179"/>
              <a:gd name="T3" fmla="*/ 959 h 1169"/>
              <a:gd name="T4" fmla="*/ 967 w 1179"/>
              <a:gd name="T5" fmla="*/ 1168 h 1169"/>
              <a:gd name="T6" fmla="*/ 218 w 1179"/>
              <a:gd name="T7" fmla="*/ 1168 h 1169"/>
              <a:gd name="T8" fmla="*/ 0 w 1179"/>
              <a:gd name="T9" fmla="*/ 959 h 1169"/>
              <a:gd name="T10" fmla="*/ 0 w 1179"/>
              <a:gd name="T11" fmla="*/ 208 h 1169"/>
              <a:gd name="T12" fmla="*/ 218 w 1179"/>
              <a:gd name="T13" fmla="*/ 0 h 1169"/>
              <a:gd name="T14" fmla="*/ 967 w 1179"/>
              <a:gd name="T15" fmla="*/ 0 h 1169"/>
              <a:gd name="T16" fmla="*/ 1178 w 1179"/>
              <a:gd name="T17" fmla="*/ 208 h 1169"/>
              <a:gd name="T18" fmla="*/ 1178 w 1179"/>
              <a:gd name="T19" fmla="*/ 959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9" h="1169">
                <a:moveTo>
                  <a:pt x="1178" y="959"/>
                </a:moveTo>
                <a:lnTo>
                  <a:pt x="1178" y="959"/>
                </a:lnTo>
                <a:cubicBezTo>
                  <a:pt x="1178" y="1073"/>
                  <a:pt x="1081" y="1168"/>
                  <a:pt x="967" y="1168"/>
                </a:cubicBezTo>
                <a:cubicBezTo>
                  <a:pt x="218" y="1168"/>
                  <a:pt x="218" y="1168"/>
                  <a:pt x="218" y="1168"/>
                </a:cubicBezTo>
                <a:cubicBezTo>
                  <a:pt x="96" y="1168"/>
                  <a:pt x="0" y="1073"/>
                  <a:pt x="0" y="959"/>
                </a:cubicBezTo>
                <a:cubicBezTo>
                  <a:pt x="0" y="208"/>
                  <a:pt x="0" y="208"/>
                  <a:pt x="0" y="208"/>
                </a:cubicBezTo>
                <a:cubicBezTo>
                  <a:pt x="0" y="87"/>
                  <a:pt x="96" y="0"/>
                  <a:pt x="218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81" y="0"/>
                  <a:pt x="1178" y="87"/>
                  <a:pt x="1178" y="208"/>
                </a:cubicBezTo>
                <a:lnTo>
                  <a:pt x="1178" y="959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53" name="Text Box 387">
            <a:extLst>
              <a:ext uri="{FF2B5EF4-FFF2-40B4-BE49-F238E27FC236}">
                <a16:creationId xmlns:a16="http://schemas.microsoft.com/office/drawing/2014/main" id="{1BB73D74-B16E-4066-90F7-2245690AD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6707" y="2597678"/>
            <a:ext cx="282129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29000" algn="l"/>
                <a:tab pos="3657600" algn="l"/>
                <a:tab pos="3886200" algn="l"/>
                <a:tab pos="4114800" algn="l"/>
                <a:tab pos="4343400" algn="l"/>
                <a:tab pos="45720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ＭＳ Ｐゴシック" charset="0"/>
                <a:cs typeface="Lato Black"/>
              </a:rPr>
              <a:t>02</a:t>
            </a:r>
          </a:p>
        </p:txBody>
      </p:sp>
      <p:sp>
        <p:nvSpPr>
          <p:cNvPr id="54" name="Freeform 391">
            <a:extLst>
              <a:ext uri="{FF2B5EF4-FFF2-40B4-BE49-F238E27FC236}">
                <a16:creationId xmlns:a16="http://schemas.microsoft.com/office/drawing/2014/main" id="{5E4C798C-7A5C-4B9D-ACBA-E20ECDD7A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5915" y="3106282"/>
            <a:ext cx="4354090" cy="629011"/>
          </a:xfrm>
          <a:custGeom>
            <a:avLst/>
            <a:gdLst>
              <a:gd name="T0" fmla="*/ 11333 w 12162"/>
              <a:gd name="T1" fmla="*/ 0 h 1441"/>
              <a:gd name="T2" fmla="*/ 11333 w 12162"/>
              <a:gd name="T3" fmla="*/ 0 h 1441"/>
              <a:gd name="T4" fmla="*/ 219 w 12162"/>
              <a:gd name="T5" fmla="*/ 0 h 1441"/>
              <a:gd name="T6" fmla="*/ 0 w 12162"/>
              <a:gd name="T7" fmla="*/ 210 h 1441"/>
              <a:gd name="T8" fmla="*/ 0 w 12162"/>
              <a:gd name="T9" fmla="*/ 1230 h 1441"/>
              <a:gd name="T10" fmla="*/ 219 w 12162"/>
              <a:gd name="T11" fmla="*/ 1440 h 1441"/>
              <a:gd name="T12" fmla="*/ 11333 w 12162"/>
              <a:gd name="T13" fmla="*/ 1440 h 1441"/>
              <a:gd name="T14" fmla="*/ 12161 w 12162"/>
              <a:gd name="T15" fmla="*/ 716 h 1441"/>
              <a:gd name="T16" fmla="*/ 11333 w 12162"/>
              <a:gd name="T17" fmla="*/ 0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162" h="1441">
                <a:moveTo>
                  <a:pt x="11333" y="0"/>
                </a:moveTo>
                <a:lnTo>
                  <a:pt x="11333" y="0"/>
                </a:lnTo>
                <a:cubicBezTo>
                  <a:pt x="219" y="0"/>
                  <a:pt x="219" y="0"/>
                  <a:pt x="219" y="0"/>
                </a:cubicBezTo>
                <a:cubicBezTo>
                  <a:pt x="97" y="0"/>
                  <a:pt x="0" y="97"/>
                  <a:pt x="0" y="210"/>
                </a:cubicBezTo>
                <a:cubicBezTo>
                  <a:pt x="0" y="1230"/>
                  <a:pt x="0" y="1230"/>
                  <a:pt x="0" y="1230"/>
                </a:cubicBezTo>
                <a:cubicBezTo>
                  <a:pt x="0" y="1343"/>
                  <a:pt x="97" y="1440"/>
                  <a:pt x="219" y="1440"/>
                </a:cubicBezTo>
                <a:cubicBezTo>
                  <a:pt x="11333" y="1440"/>
                  <a:pt x="11333" y="1440"/>
                  <a:pt x="11333" y="1440"/>
                </a:cubicBezTo>
                <a:cubicBezTo>
                  <a:pt x="12161" y="716"/>
                  <a:pt x="12161" y="716"/>
                  <a:pt x="12161" y="716"/>
                </a:cubicBezTo>
                <a:lnTo>
                  <a:pt x="11333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 392">
            <a:extLst>
              <a:ext uri="{FF2B5EF4-FFF2-40B4-BE49-F238E27FC236}">
                <a16:creationId xmlns:a16="http://schemas.microsoft.com/office/drawing/2014/main" id="{F600586F-C080-4C60-BFB6-9B45A659A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174" y="3245512"/>
            <a:ext cx="350529" cy="350551"/>
          </a:xfrm>
          <a:custGeom>
            <a:avLst/>
            <a:gdLst>
              <a:gd name="T0" fmla="*/ 1178 w 1179"/>
              <a:gd name="T1" fmla="*/ 959 h 1177"/>
              <a:gd name="T2" fmla="*/ 1178 w 1179"/>
              <a:gd name="T3" fmla="*/ 959 h 1177"/>
              <a:gd name="T4" fmla="*/ 967 w 1179"/>
              <a:gd name="T5" fmla="*/ 1176 h 1177"/>
              <a:gd name="T6" fmla="*/ 218 w 1179"/>
              <a:gd name="T7" fmla="*/ 1176 h 1177"/>
              <a:gd name="T8" fmla="*/ 0 w 1179"/>
              <a:gd name="T9" fmla="*/ 959 h 1177"/>
              <a:gd name="T10" fmla="*/ 0 w 1179"/>
              <a:gd name="T11" fmla="*/ 209 h 1177"/>
              <a:gd name="T12" fmla="*/ 218 w 1179"/>
              <a:gd name="T13" fmla="*/ 0 h 1177"/>
              <a:gd name="T14" fmla="*/ 967 w 1179"/>
              <a:gd name="T15" fmla="*/ 0 h 1177"/>
              <a:gd name="T16" fmla="*/ 1178 w 1179"/>
              <a:gd name="T17" fmla="*/ 209 h 1177"/>
              <a:gd name="T18" fmla="*/ 1178 w 1179"/>
              <a:gd name="T19" fmla="*/ 959 h 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9" h="1177">
                <a:moveTo>
                  <a:pt x="1178" y="959"/>
                </a:moveTo>
                <a:lnTo>
                  <a:pt x="1178" y="959"/>
                </a:lnTo>
                <a:cubicBezTo>
                  <a:pt x="1178" y="1081"/>
                  <a:pt x="1081" y="1176"/>
                  <a:pt x="967" y="1176"/>
                </a:cubicBezTo>
                <a:cubicBezTo>
                  <a:pt x="218" y="1176"/>
                  <a:pt x="218" y="1176"/>
                  <a:pt x="218" y="1176"/>
                </a:cubicBezTo>
                <a:cubicBezTo>
                  <a:pt x="96" y="1176"/>
                  <a:pt x="0" y="1081"/>
                  <a:pt x="0" y="959"/>
                </a:cubicBezTo>
                <a:cubicBezTo>
                  <a:pt x="0" y="209"/>
                  <a:pt x="0" y="209"/>
                  <a:pt x="0" y="209"/>
                </a:cubicBezTo>
                <a:cubicBezTo>
                  <a:pt x="0" y="95"/>
                  <a:pt x="96" y="0"/>
                  <a:pt x="218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81" y="0"/>
                  <a:pt x="1178" y="95"/>
                  <a:pt x="1178" y="209"/>
                </a:cubicBezTo>
                <a:lnTo>
                  <a:pt x="1178" y="959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56" name="Text Box 393">
            <a:extLst>
              <a:ext uri="{FF2B5EF4-FFF2-40B4-BE49-F238E27FC236}">
                <a16:creationId xmlns:a16="http://schemas.microsoft.com/office/drawing/2014/main" id="{9CD6DA70-6904-470B-998E-BF220088C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6707" y="3266899"/>
            <a:ext cx="282129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29000" algn="l"/>
                <a:tab pos="3657600" algn="l"/>
                <a:tab pos="3886200" algn="l"/>
                <a:tab pos="4114800" algn="l"/>
                <a:tab pos="4343400" algn="l"/>
                <a:tab pos="45720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ＭＳ Ｐゴシック" charset="0"/>
                <a:cs typeface="Lato Black"/>
              </a:rPr>
              <a:t>03</a:t>
            </a:r>
          </a:p>
        </p:txBody>
      </p:sp>
      <p:sp>
        <p:nvSpPr>
          <p:cNvPr id="57" name="Freeform 397">
            <a:extLst>
              <a:ext uri="{FF2B5EF4-FFF2-40B4-BE49-F238E27FC236}">
                <a16:creationId xmlns:a16="http://schemas.microsoft.com/office/drawing/2014/main" id="{5EEF8555-002C-4F8B-9030-E55C90E8B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5915" y="3773573"/>
            <a:ext cx="4354090" cy="632871"/>
          </a:xfrm>
          <a:custGeom>
            <a:avLst/>
            <a:gdLst>
              <a:gd name="T0" fmla="*/ 11333 w 12162"/>
              <a:gd name="T1" fmla="*/ 0 h 1450"/>
              <a:gd name="T2" fmla="*/ 11333 w 12162"/>
              <a:gd name="T3" fmla="*/ 0 h 1450"/>
              <a:gd name="T4" fmla="*/ 219 w 12162"/>
              <a:gd name="T5" fmla="*/ 0 h 1450"/>
              <a:gd name="T6" fmla="*/ 0 w 12162"/>
              <a:gd name="T7" fmla="*/ 219 h 1450"/>
              <a:gd name="T8" fmla="*/ 0 w 12162"/>
              <a:gd name="T9" fmla="*/ 1230 h 1450"/>
              <a:gd name="T10" fmla="*/ 219 w 12162"/>
              <a:gd name="T11" fmla="*/ 1449 h 1450"/>
              <a:gd name="T12" fmla="*/ 11333 w 12162"/>
              <a:gd name="T13" fmla="*/ 1449 h 1450"/>
              <a:gd name="T14" fmla="*/ 12161 w 12162"/>
              <a:gd name="T15" fmla="*/ 725 h 1450"/>
              <a:gd name="T16" fmla="*/ 11333 w 12162"/>
              <a:gd name="T17" fmla="*/ 0 h 1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162" h="1450">
                <a:moveTo>
                  <a:pt x="11333" y="0"/>
                </a:moveTo>
                <a:lnTo>
                  <a:pt x="11333" y="0"/>
                </a:lnTo>
                <a:cubicBezTo>
                  <a:pt x="219" y="0"/>
                  <a:pt x="219" y="0"/>
                  <a:pt x="219" y="0"/>
                </a:cubicBezTo>
                <a:cubicBezTo>
                  <a:pt x="97" y="0"/>
                  <a:pt x="0" y="95"/>
                  <a:pt x="0" y="219"/>
                </a:cubicBezTo>
                <a:cubicBezTo>
                  <a:pt x="0" y="1230"/>
                  <a:pt x="0" y="1230"/>
                  <a:pt x="0" y="1230"/>
                </a:cubicBezTo>
                <a:cubicBezTo>
                  <a:pt x="0" y="1352"/>
                  <a:pt x="97" y="1449"/>
                  <a:pt x="219" y="1449"/>
                </a:cubicBezTo>
                <a:cubicBezTo>
                  <a:pt x="11333" y="1449"/>
                  <a:pt x="11333" y="1449"/>
                  <a:pt x="11333" y="1449"/>
                </a:cubicBezTo>
                <a:cubicBezTo>
                  <a:pt x="12161" y="725"/>
                  <a:pt x="12161" y="725"/>
                  <a:pt x="12161" y="725"/>
                </a:cubicBezTo>
                <a:lnTo>
                  <a:pt x="11333" y="0"/>
                </a:ln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 398">
            <a:extLst>
              <a:ext uri="{FF2B5EF4-FFF2-40B4-BE49-F238E27FC236}">
                <a16:creationId xmlns:a16="http://schemas.microsoft.com/office/drawing/2014/main" id="{818E0E98-D1D0-4872-B5BE-70412BB18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174" y="3914733"/>
            <a:ext cx="350529" cy="350551"/>
          </a:xfrm>
          <a:custGeom>
            <a:avLst/>
            <a:gdLst>
              <a:gd name="T0" fmla="*/ 1178 w 1179"/>
              <a:gd name="T1" fmla="*/ 969 h 1179"/>
              <a:gd name="T2" fmla="*/ 1178 w 1179"/>
              <a:gd name="T3" fmla="*/ 969 h 1179"/>
              <a:gd name="T4" fmla="*/ 967 w 1179"/>
              <a:gd name="T5" fmla="*/ 1178 h 1179"/>
              <a:gd name="T6" fmla="*/ 218 w 1179"/>
              <a:gd name="T7" fmla="*/ 1178 h 1179"/>
              <a:gd name="T8" fmla="*/ 0 w 1179"/>
              <a:gd name="T9" fmla="*/ 969 h 1179"/>
              <a:gd name="T10" fmla="*/ 0 w 1179"/>
              <a:gd name="T11" fmla="*/ 218 h 1179"/>
              <a:gd name="T12" fmla="*/ 218 w 1179"/>
              <a:gd name="T13" fmla="*/ 0 h 1179"/>
              <a:gd name="T14" fmla="*/ 967 w 1179"/>
              <a:gd name="T15" fmla="*/ 0 h 1179"/>
              <a:gd name="T16" fmla="*/ 1178 w 1179"/>
              <a:gd name="T17" fmla="*/ 218 h 1179"/>
              <a:gd name="T18" fmla="*/ 1178 w 1179"/>
              <a:gd name="T19" fmla="*/ 969 h 1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9" h="1179">
                <a:moveTo>
                  <a:pt x="1178" y="969"/>
                </a:moveTo>
                <a:lnTo>
                  <a:pt x="1178" y="969"/>
                </a:lnTo>
                <a:cubicBezTo>
                  <a:pt x="1178" y="1082"/>
                  <a:pt x="1081" y="1178"/>
                  <a:pt x="967" y="1178"/>
                </a:cubicBezTo>
                <a:cubicBezTo>
                  <a:pt x="218" y="1178"/>
                  <a:pt x="218" y="1178"/>
                  <a:pt x="218" y="1178"/>
                </a:cubicBezTo>
                <a:cubicBezTo>
                  <a:pt x="96" y="1178"/>
                  <a:pt x="0" y="1082"/>
                  <a:pt x="0" y="969"/>
                </a:cubicBezTo>
                <a:cubicBezTo>
                  <a:pt x="0" y="218"/>
                  <a:pt x="0" y="218"/>
                  <a:pt x="0" y="218"/>
                </a:cubicBezTo>
                <a:cubicBezTo>
                  <a:pt x="0" y="96"/>
                  <a:pt x="96" y="0"/>
                  <a:pt x="218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81" y="0"/>
                  <a:pt x="1178" y="96"/>
                  <a:pt x="1178" y="218"/>
                </a:cubicBezTo>
                <a:lnTo>
                  <a:pt x="1178" y="969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59" name="Text Box 399">
            <a:extLst>
              <a:ext uri="{FF2B5EF4-FFF2-40B4-BE49-F238E27FC236}">
                <a16:creationId xmlns:a16="http://schemas.microsoft.com/office/drawing/2014/main" id="{FF5B0A78-1135-4A9B-B9BD-198EED34B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6707" y="3936120"/>
            <a:ext cx="282129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29000" algn="l"/>
                <a:tab pos="3657600" algn="l"/>
                <a:tab pos="3886200" algn="l"/>
                <a:tab pos="4114800" algn="l"/>
                <a:tab pos="4343400" algn="l"/>
                <a:tab pos="45720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ＭＳ Ｐゴシック" charset="0"/>
                <a:cs typeface="Lato Black"/>
              </a:rPr>
              <a:t>04</a:t>
            </a:r>
          </a:p>
        </p:txBody>
      </p:sp>
      <p:sp>
        <p:nvSpPr>
          <p:cNvPr id="60" name="Freeform 403">
            <a:extLst>
              <a:ext uri="{FF2B5EF4-FFF2-40B4-BE49-F238E27FC236}">
                <a16:creationId xmlns:a16="http://schemas.microsoft.com/office/drawing/2014/main" id="{B68FBA97-D87C-4B94-9389-6B9D880AA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5915" y="4444724"/>
            <a:ext cx="4354090" cy="629011"/>
          </a:xfrm>
          <a:custGeom>
            <a:avLst/>
            <a:gdLst>
              <a:gd name="T0" fmla="*/ 11333 w 12162"/>
              <a:gd name="T1" fmla="*/ 0 h 1441"/>
              <a:gd name="T2" fmla="*/ 11333 w 12162"/>
              <a:gd name="T3" fmla="*/ 0 h 1441"/>
              <a:gd name="T4" fmla="*/ 219 w 12162"/>
              <a:gd name="T5" fmla="*/ 0 h 1441"/>
              <a:gd name="T6" fmla="*/ 0 w 12162"/>
              <a:gd name="T7" fmla="*/ 210 h 1441"/>
              <a:gd name="T8" fmla="*/ 0 w 12162"/>
              <a:gd name="T9" fmla="*/ 1230 h 1441"/>
              <a:gd name="T10" fmla="*/ 219 w 12162"/>
              <a:gd name="T11" fmla="*/ 1440 h 1441"/>
              <a:gd name="T12" fmla="*/ 11333 w 12162"/>
              <a:gd name="T13" fmla="*/ 1440 h 1441"/>
              <a:gd name="T14" fmla="*/ 12161 w 12162"/>
              <a:gd name="T15" fmla="*/ 716 h 1441"/>
              <a:gd name="T16" fmla="*/ 11333 w 12162"/>
              <a:gd name="T17" fmla="*/ 0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162" h="1441">
                <a:moveTo>
                  <a:pt x="11333" y="0"/>
                </a:moveTo>
                <a:lnTo>
                  <a:pt x="11333" y="0"/>
                </a:lnTo>
                <a:cubicBezTo>
                  <a:pt x="219" y="0"/>
                  <a:pt x="219" y="0"/>
                  <a:pt x="219" y="0"/>
                </a:cubicBezTo>
                <a:cubicBezTo>
                  <a:pt x="97" y="0"/>
                  <a:pt x="0" y="97"/>
                  <a:pt x="0" y="210"/>
                </a:cubicBezTo>
                <a:cubicBezTo>
                  <a:pt x="0" y="1230"/>
                  <a:pt x="0" y="1230"/>
                  <a:pt x="0" y="1230"/>
                </a:cubicBezTo>
                <a:cubicBezTo>
                  <a:pt x="0" y="1343"/>
                  <a:pt x="97" y="1440"/>
                  <a:pt x="219" y="1440"/>
                </a:cubicBezTo>
                <a:cubicBezTo>
                  <a:pt x="11333" y="1440"/>
                  <a:pt x="11333" y="1440"/>
                  <a:pt x="11333" y="1440"/>
                </a:cubicBezTo>
                <a:cubicBezTo>
                  <a:pt x="12161" y="716"/>
                  <a:pt x="12161" y="716"/>
                  <a:pt x="12161" y="716"/>
                </a:cubicBezTo>
                <a:lnTo>
                  <a:pt x="11333" y="0"/>
                </a:ln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 404">
            <a:extLst>
              <a:ext uri="{FF2B5EF4-FFF2-40B4-BE49-F238E27FC236}">
                <a16:creationId xmlns:a16="http://schemas.microsoft.com/office/drawing/2014/main" id="{8830A75F-E5DF-477F-A468-E501FEA24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174" y="4583954"/>
            <a:ext cx="350529" cy="350551"/>
          </a:xfrm>
          <a:custGeom>
            <a:avLst/>
            <a:gdLst>
              <a:gd name="T0" fmla="*/ 1178 w 1179"/>
              <a:gd name="T1" fmla="*/ 959 h 1177"/>
              <a:gd name="T2" fmla="*/ 1178 w 1179"/>
              <a:gd name="T3" fmla="*/ 959 h 1177"/>
              <a:gd name="T4" fmla="*/ 967 w 1179"/>
              <a:gd name="T5" fmla="*/ 1176 h 1177"/>
              <a:gd name="T6" fmla="*/ 218 w 1179"/>
              <a:gd name="T7" fmla="*/ 1176 h 1177"/>
              <a:gd name="T8" fmla="*/ 0 w 1179"/>
              <a:gd name="T9" fmla="*/ 959 h 1177"/>
              <a:gd name="T10" fmla="*/ 0 w 1179"/>
              <a:gd name="T11" fmla="*/ 208 h 1177"/>
              <a:gd name="T12" fmla="*/ 218 w 1179"/>
              <a:gd name="T13" fmla="*/ 0 h 1177"/>
              <a:gd name="T14" fmla="*/ 967 w 1179"/>
              <a:gd name="T15" fmla="*/ 0 h 1177"/>
              <a:gd name="T16" fmla="*/ 1178 w 1179"/>
              <a:gd name="T17" fmla="*/ 208 h 1177"/>
              <a:gd name="T18" fmla="*/ 1178 w 1179"/>
              <a:gd name="T19" fmla="*/ 959 h 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9" h="1177">
                <a:moveTo>
                  <a:pt x="1178" y="959"/>
                </a:moveTo>
                <a:lnTo>
                  <a:pt x="1178" y="959"/>
                </a:lnTo>
                <a:cubicBezTo>
                  <a:pt x="1178" y="1081"/>
                  <a:pt x="1081" y="1176"/>
                  <a:pt x="967" y="1176"/>
                </a:cubicBezTo>
                <a:cubicBezTo>
                  <a:pt x="218" y="1176"/>
                  <a:pt x="218" y="1176"/>
                  <a:pt x="218" y="1176"/>
                </a:cubicBezTo>
                <a:cubicBezTo>
                  <a:pt x="96" y="1176"/>
                  <a:pt x="0" y="1081"/>
                  <a:pt x="0" y="959"/>
                </a:cubicBezTo>
                <a:cubicBezTo>
                  <a:pt x="0" y="208"/>
                  <a:pt x="0" y="208"/>
                  <a:pt x="0" y="208"/>
                </a:cubicBezTo>
                <a:cubicBezTo>
                  <a:pt x="0" y="95"/>
                  <a:pt x="96" y="0"/>
                  <a:pt x="218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81" y="0"/>
                  <a:pt x="1178" y="95"/>
                  <a:pt x="1178" y="208"/>
                </a:cubicBezTo>
                <a:lnTo>
                  <a:pt x="1178" y="959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62" name="Text Box 405">
            <a:extLst>
              <a:ext uri="{FF2B5EF4-FFF2-40B4-BE49-F238E27FC236}">
                <a16:creationId xmlns:a16="http://schemas.microsoft.com/office/drawing/2014/main" id="{362D7D42-54A9-405B-BCE8-46A3D3EB9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6707" y="4605341"/>
            <a:ext cx="282129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29000" algn="l"/>
                <a:tab pos="3657600" algn="l"/>
                <a:tab pos="3886200" algn="l"/>
                <a:tab pos="4114800" algn="l"/>
                <a:tab pos="4343400" algn="l"/>
                <a:tab pos="45720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ＭＳ Ｐゴシック" charset="0"/>
                <a:cs typeface="Lato Black"/>
              </a:rPr>
              <a:t>05</a:t>
            </a:r>
          </a:p>
        </p:txBody>
      </p:sp>
      <p:sp>
        <p:nvSpPr>
          <p:cNvPr id="63" name="Freeform 409">
            <a:extLst>
              <a:ext uri="{FF2B5EF4-FFF2-40B4-BE49-F238E27FC236}">
                <a16:creationId xmlns:a16="http://schemas.microsoft.com/office/drawing/2014/main" id="{89441AF3-66A0-4378-8D78-9EBAA0A3E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5915" y="5112015"/>
            <a:ext cx="4354090" cy="632871"/>
          </a:xfrm>
          <a:custGeom>
            <a:avLst/>
            <a:gdLst>
              <a:gd name="T0" fmla="*/ 11333 w 12162"/>
              <a:gd name="T1" fmla="*/ 0 h 1449"/>
              <a:gd name="T2" fmla="*/ 11333 w 12162"/>
              <a:gd name="T3" fmla="*/ 0 h 1449"/>
              <a:gd name="T4" fmla="*/ 219 w 12162"/>
              <a:gd name="T5" fmla="*/ 0 h 1449"/>
              <a:gd name="T6" fmla="*/ 0 w 12162"/>
              <a:gd name="T7" fmla="*/ 219 h 1449"/>
              <a:gd name="T8" fmla="*/ 0 w 12162"/>
              <a:gd name="T9" fmla="*/ 1230 h 1449"/>
              <a:gd name="T10" fmla="*/ 219 w 12162"/>
              <a:gd name="T11" fmla="*/ 1448 h 1449"/>
              <a:gd name="T12" fmla="*/ 11333 w 12162"/>
              <a:gd name="T13" fmla="*/ 1448 h 1449"/>
              <a:gd name="T14" fmla="*/ 12161 w 12162"/>
              <a:gd name="T15" fmla="*/ 724 h 1449"/>
              <a:gd name="T16" fmla="*/ 11333 w 12162"/>
              <a:gd name="T17" fmla="*/ 0 h 1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162" h="1449">
                <a:moveTo>
                  <a:pt x="11333" y="0"/>
                </a:moveTo>
                <a:lnTo>
                  <a:pt x="11333" y="0"/>
                </a:lnTo>
                <a:cubicBezTo>
                  <a:pt x="219" y="0"/>
                  <a:pt x="219" y="0"/>
                  <a:pt x="219" y="0"/>
                </a:cubicBezTo>
                <a:cubicBezTo>
                  <a:pt x="97" y="0"/>
                  <a:pt x="0" y="95"/>
                  <a:pt x="0" y="219"/>
                </a:cubicBezTo>
                <a:cubicBezTo>
                  <a:pt x="0" y="1230"/>
                  <a:pt x="0" y="1230"/>
                  <a:pt x="0" y="1230"/>
                </a:cubicBezTo>
                <a:cubicBezTo>
                  <a:pt x="0" y="1352"/>
                  <a:pt x="97" y="1448"/>
                  <a:pt x="219" y="1448"/>
                </a:cubicBezTo>
                <a:cubicBezTo>
                  <a:pt x="11333" y="1448"/>
                  <a:pt x="11333" y="1448"/>
                  <a:pt x="11333" y="1448"/>
                </a:cubicBezTo>
                <a:cubicBezTo>
                  <a:pt x="12161" y="724"/>
                  <a:pt x="12161" y="724"/>
                  <a:pt x="12161" y="724"/>
                </a:cubicBezTo>
                <a:lnTo>
                  <a:pt x="11333" y="0"/>
                </a:ln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Freeform 410">
            <a:extLst>
              <a:ext uri="{FF2B5EF4-FFF2-40B4-BE49-F238E27FC236}">
                <a16:creationId xmlns:a16="http://schemas.microsoft.com/office/drawing/2014/main" id="{E9B4EC51-E3F0-413D-B28A-E7C7AAFC9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174" y="5253175"/>
            <a:ext cx="350529" cy="350551"/>
          </a:xfrm>
          <a:custGeom>
            <a:avLst/>
            <a:gdLst>
              <a:gd name="T0" fmla="*/ 1178 w 1179"/>
              <a:gd name="T1" fmla="*/ 970 h 1179"/>
              <a:gd name="T2" fmla="*/ 1178 w 1179"/>
              <a:gd name="T3" fmla="*/ 970 h 1179"/>
              <a:gd name="T4" fmla="*/ 967 w 1179"/>
              <a:gd name="T5" fmla="*/ 1178 h 1179"/>
              <a:gd name="T6" fmla="*/ 218 w 1179"/>
              <a:gd name="T7" fmla="*/ 1178 h 1179"/>
              <a:gd name="T8" fmla="*/ 0 w 1179"/>
              <a:gd name="T9" fmla="*/ 970 h 1179"/>
              <a:gd name="T10" fmla="*/ 0 w 1179"/>
              <a:gd name="T11" fmla="*/ 219 h 1179"/>
              <a:gd name="T12" fmla="*/ 218 w 1179"/>
              <a:gd name="T13" fmla="*/ 0 h 1179"/>
              <a:gd name="T14" fmla="*/ 967 w 1179"/>
              <a:gd name="T15" fmla="*/ 0 h 1179"/>
              <a:gd name="T16" fmla="*/ 1178 w 1179"/>
              <a:gd name="T17" fmla="*/ 219 h 1179"/>
              <a:gd name="T18" fmla="*/ 1178 w 1179"/>
              <a:gd name="T19" fmla="*/ 970 h 1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9" h="1179">
                <a:moveTo>
                  <a:pt x="1178" y="970"/>
                </a:moveTo>
                <a:lnTo>
                  <a:pt x="1178" y="970"/>
                </a:lnTo>
                <a:cubicBezTo>
                  <a:pt x="1178" y="1083"/>
                  <a:pt x="1081" y="1178"/>
                  <a:pt x="967" y="1178"/>
                </a:cubicBezTo>
                <a:cubicBezTo>
                  <a:pt x="218" y="1178"/>
                  <a:pt x="218" y="1178"/>
                  <a:pt x="218" y="1178"/>
                </a:cubicBezTo>
                <a:cubicBezTo>
                  <a:pt x="96" y="1178"/>
                  <a:pt x="0" y="1083"/>
                  <a:pt x="0" y="970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97"/>
                  <a:pt x="96" y="0"/>
                  <a:pt x="218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81" y="0"/>
                  <a:pt x="1178" y="97"/>
                  <a:pt x="1178" y="219"/>
                </a:cubicBezTo>
                <a:lnTo>
                  <a:pt x="1178" y="97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65" name="Text Box 411">
            <a:extLst>
              <a:ext uri="{FF2B5EF4-FFF2-40B4-BE49-F238E27FC236}">
                <a16:creationId xmlns:a16="http://schemas.microsoft.com/office/drawing/2014/main" id="{925C1536-57A4-4A01-9993-F177D2191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6707" y="5274562"/>
            <a:ext cx="282129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29000" algn="l"/>
                <a:tab pos="3657600" algn="l"/>
                <a:tab pos="3886200" algn="l"/>
                <a:tab pos="4114800" algn="l"/>
                <a:tab pos="4343400" algn="l"/>
                <a:tab pos="45720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ＭＳ Ｐゴシック" charset="0"/>
                <a:cs typeface="Lato Black"/>
              </a:rPr>
              <a:t>06</a:t>
            </a:r>
          </a:p>
        </p:txBody>
      </p:sp>
      <p:sp>
        <p:nvSpPr>
          <p:cNvPr id="66" name="Freeform 415">
            <a:extLst>
              <a:ext uri="{FF2B5EF4-FFF2-40B4-BE49-F238E27FC236}">
                <a16:creationId xmlns:a16="http://schemas.microsoft.com/office/drawing/2014/main" id="{733BDB8E-E8D1-4DF7-A901-B1A126A43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5915" y="5783169"/>
            <a:ext cx="4354090" cy="632871"/>
          </a:xfrm>
          <a:custGeom>
            <a:avLst/>
            <a:gdLst>
              <a:gd name="T0" fmla="*/ 11333 w 12162"/>
              <a:gd name="T1" fmla="*/ 0 h 1449"/>
              <a:gd name="T2" fmla="*/ 11333 w 12162"/>
              <a:gd name="T3" fmla="*/ 0 h 1449"/>
              <a:gd name="T4" fmla="*/ 219 w 12162"/>
              <a:gd name="T5" fmla="*/ 0 h 1449"/>
              <a:gd name="T6" fmla="*/ 0 w 12162"/>
              <a:gd name="T7" fmla="*/ 219 h 1449"/>
              <a:gd name="T8" fmla="*/ 0 w 12162"/>
              <a:gd name="T9" fmla="*/ 1230 h 1449"/>
              <a:gd name="T10" fmla="*/ 219 w 12162"/>
              <a:gd name="T11" fmla="*/ 1448 h 1449"/>
              <a:gd name="T12" fmla="*/ 11333 w 12162"/>
              <a:gd name="T13" fmla="*/ 1448 h 1449"/>
              <a:gd name="T14" fmla="*/ 12161 w 12162"/>
              <a:gd name="T15" fmla="*/ 724 h 1449"/>
              <a:gd name="T16" fmla="*/ 11333 w 12162"/>
              <a:gd name="T17" fmla="*/ 0 h 1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162" h="1449">
                <a:moveTo>
                  <a:pt x="11333" y="0"/>
                </a:moveTo>
                <a:lnTo>
                  <a:pt x="11333" y="0"/>
                </a:lnTo>
                <a:cubicBezTo>
                  <a:pt x="219" y="0"/>
                  <a:pt x="219" y="0"/>
                  <a:pt x="219" y="0"/>
                </a:cubicBezTo>
                <a:cubicBezTo>
                  <a:pt x="97" y="0"/>
                  <a:pt x="0" y="95"/>
                  <a:pt x="0" y="219"/>
                </a:cubicBezTo>
                <a:cubicBezTo>
                  <a:pt x="0" y="1230"/>
                  <a:pt x="0" y="1230"/>
                  <a:pt x="0" y="1230"/>
                </a:cubicBezTo>
                <a:cubicBezTo>
                  <a:pt x="0" y="1352"/>
                  <a:pt x="97" y="1448"/>
                  <a:pt x="219" y="1448"/>
                </a:cubicBezTo>
                <a:cubicBezTo>
                  <a:pt x="11333" y="1448"/>
                  <a:pt x="11333" y="1448"/>
                  <a:pt x="11333" y="1448"/>
                </a:cubicBezTo>
                <a:cubicBezTo>
                  <a:pt x="12161" y="724"/>
                  <a:pt x="12161" y="724"/>
                  <a:pt x="12161" y="724"/>
                </a:cubicBezTo>
                <a:lnTo>
                  <a:pt x="11333" y="0"/>
                </a:lnTo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Freeform 416">
            <a:extLst>
              <a:ext uri="{FF2B5EF4-FFF2-40B4-BE49-F238E27FC236}">
                <a16:creationId xmlns:a16="http://schemas.microsoft.com/office/drawing/2014/main" id="{263E2E7D-AC56-4451-8F88-A0B49C364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174" y="5924329"/>
            <a:ext cx="350529" cy="350551"/>
          </a:xfrm>
          <a:custGeom>
            <a:avLst/>
            <a:gdLst>
              <a:gd name="T0" fmla="*/ 1178 w 1179"/>
              <a:gd name="T1" fmla="*/ 960 h 1178"/>
              <a:gd name="T2" fmla="*/ 1178 w 1179"/>
              <a:gd name="T3" fmla="*/ 960 h 1178"/>
              <a:gd name="T4" fmla="*/ 967 w 1179"/>
              <a:gd name="T5" fmla="*/ 1177 h 1178"/>
              <a:gd name="T6" fmla="*/ 218 w 1179"/>
              <a:gd name="T7" fmla="*/ 1177 h 1178"/>
              <a:gd name="T8" fmla="*/ 0 w 1179"/>
              <a:gd name="T9" fmla="*/ 960 h 1178"/>
              <a:gd name="T10" fmla="*/ 0 w 1179"/>
              <a:gd name="T11" fmla="*/ 209 h 1178"/>
              <a:gd name="T12" fmla="*/ 218 w 1179"/>
              <a:gd name="T13" fmla="*/ 0 h 1178"/>
              <a:gd name="T14" fmla="*/ 967 w 1179"/>
              <a:gd name="T15" fmla="*/ 0 h 1178"/>
              <a:gd name="T16" fmla="*/ 1178 w 1179"/>
              <a:gd name="T17" fmla="*/ 209 h 1178"/>
              <a:gd name="T18" fmla="*/ 1178 w 1179"/>
              <a:gd name="T19" fmla="*/ 960 h 1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9" h="1178">
                <a:moveTo>
                  <a:pt x="1178" y="960"/>
                </a:moveTo>
                <a:lnTo>
                  <a:pt x="1178" y="960"/>
                </a:lnTo>
                <a:cubicBezTo>
                  <a:pt x="1178" y="1081"/>
                  <a:pt x="1081" y="1177"/>
                  <a:pt x="967" y="1177"/>
                </a:cubicBezTo>
                <a:cubicBezTo>
                  <a:pt x="218" y="1177"/>
                  <a:pt x="218" y="1177"/>
                  <a:pt x="218" y="1177"/>
                </a:cubicBezTo>
                <a:cubicBezTo>
                  <a:pt x="96" y="1177"/>
                  <a:pt x="0" y="1081"/>
                  <a:pt x="0" y="960"/>
                </a:cubicBezTo>
                <a:cubicBezTo>
                  <a:pt x="0" y="209"/>
                  <a:pt x="0" y="209"/>
                  <a:pt x="0" y="209"/>
                </a:cubicBezTo>
                <a:cubicBezTo>
                  <a:pt x="0" y="95"/>
                  <a:pt x="96" y="0"/>
                  <a:pt x="218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81" y="0"/>
                  <a:pt x="1178" y="95"/>
                  <a:pt x="1178" y="209"/>
                </a:cubicBezTo>
                <a:lnTo>
                  <a:pt x="1178" y="96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68" name="Text Box 417">
            <a:extLst>
              <a:ext uri="{FF2B5EF4-FFF2-40B4-BE49-F238E27FC236}">
                <a16:creationId xmlns:a16="http://schemas.microsoft.com/office/drawing/2014/main" id="{50212DBD-4227-4594-88B4-639537D5D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6707" y="5945716"/>
            <a:ext cx="282129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SimSun" charset="0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29000" algn="l"/>
                <a:tab pos="3657600" algn="l"/>
                <a:tab pos="3886200" algn="l"/>
                <a:tab pos="4114800" algn="l"/>
                <a:tab pos="4343400" algn="l"/>
                <a:tab pos="45720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ＭＳ Ｐゴシック" charset="0"/>
                <a:cs typeface="Lato Black"/>
              </a:rPr>
              <a:t>07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AB9F6507-A7A4-49BD-875F-C6E21DD9CA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4" t="14799" r="6679" b="21313"/>
          <a:stretch/>
        </p:blipFill>
        <p:spPr bwMode="auto">
          <a:xfrm>
            <a:off x="239025" y="3007684"/>
            <a:ext cx="6919278" cy="3348038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8" name="Title 1">
            <a:extLst>
              <a:ext uri="{FF2B5EF4-FFF2-40B4-BE49-F238E27FC236}">
                <a16:creationId xmlns:a16="http://schemas.microsoft.com/office/drawing/2014/main" id="{1FE56652-FED6-4123-8C5E-242889347367}"/>
              </a:ext>
            </a:extLst>
          </p:cNvPr>
          <p:cNvSpPr txBox="1">
            <a:spLocks/>
          </p:cNvSpPr>
          <p:nvPr/>
        </p:nvSpPr>
        <p:spPr>
          <a:xfrm>
            <a:off x="1184723" y="191600"/>
            <a:ext cx="9822554" cy="63575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Selecting a Strong Wireless Encryption Mode </a:t>
            </a:r>
            <a:endParaRPr lang="en-IN" sz="3200" b="1" dirty="0">
              <a:solidFill>
                <a:schemeClr val="tx1">
                  <a:lumMod val="75000"/>
                  <a:lumOff val="2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41317FB-59FF-4C74-8C3F-19D8670668F4}"/>
              </a:ext>
            </a:extLst>
          </p:cNvPr>
          <p:cNvSpPr/>
          <p:nvPr/>
        </p:nvSpPr>
        <p:spPr>
          <a:xfrm>
            <a:off x="561320" y="1412409"/>
            <a:ext cx="4398480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/>
              <a:t>A strong </a:t>
            </a:r>
            <a:r>
              <a:rPr lang="en-US" sz="2000" b="1" dirty="0">
                <a:solidFill>
                  <a:srgbClr val="FF0000"/>
                </a:solidFill>
              </a:rPr>
              <a:t>wireless encryption mode </a:t>
            </a:r>
            <a:r>
              <a:rPr lang="en-US" sz="2000" dirty="0"/>
              <a:t>should be selected for the wireless network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70A909E-2BA0-4E78-8BFC-4EE44FB2316D}"/>
              </a:ext>
            </a:extLst>
          </p:cNvPr>
          <p:cNvSpPr txBox="1"/>
          <p:nvPr/>
        </p:nvSpPr>
        <p:spPr>
          <a:xfrm>
            <a:off x="7998081" y="1068139"/>
            <a:ext cx="37697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1800" b="1" dirty="0">
                <a:solidFill>
                  <a:srgbClr val="0070C0"/>
                </a:solidFill>
                <a:latin typeface="Rockwell" panose="02060603020205020403" pitchFamily="18" charset="0"/>
              </a:rPr>
              <a:t>Order of preference for choosing an encryption mode</a:t>
            </a:r>
            <a:r>
              <a:rPr lang="en-US" sz="1800" dirty="0">
                <a:solidFill>
                  <a:srgbClr val="0070C0"/>
                </a:solidFill>
                <a:latin typeface="Rockwell" panose="02060603020205020403" pitchFamily="18" charset="0"/>
              </a:rPr>
              <a:t>: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F145AEA-6BB0-45C4-AB4F-AC92FC472B16}"/>
              </a:ext>
            </a:extLst>
          </p:cNvPr>
          <p:cNvSpPr txBox="1"/>
          <p:nvPr/>
        </p:nvSpPr>
        <p:spPr>
          <a:xfrm>
            <a:off x="8647961" y="1897679"/>
            <a:ext cx="911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WPA3</a:t>
            </a:r>
            <a:endParaRPr lang="en-IN" b="1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C5BB512-772D-400A-9CF3-612AE984BD75}"/>
              </a:ext>
            </a:extLst>
          </p:cNvPr>
          <p:cNvSpPr txBox="1"/>
          <p:nvPr/>
        </p:nvSpPr>
        <p:spPr>
          <a:xfrm>
            <a:off x="8647961" y="2566900"/>
            <a:ext cx="3044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pPr marL="0" lvl="1"/>
            <a:r>
              <a:rPr lang="en-US" b="1" dirty="0"/>
              <a:t>WPA2 Enterprise with RADIUS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1289FB9-DDB5-4406-90A6-88078B44FD2A}"/>
              </a:ext>
            </a:extLst>
          </p:cNvPr>
          <p:cNvSpPr txBox="1"/>
          <p:nvPr/>
        </p:nvSpPr>
        <p:spPr>
          <a:xfrm>
            <a:off x="8647961" y="3236121"/>
            <a:ext cx="20006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</a:pPr>
            <a:r>
              <a:rPr lang="en-US" b="1" dirty="0"/>
              <a:t>WPA2 Enterprise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487E7AB-A39B-459F-A17E-75A6AAF84EF3}"/>
              </a:ext>
            </a:extLst>
          </p:cNvPr>
          <p:cNvSpPr txBox="1"/>
          <p:nvPr/>
        </p:nvSpPr>
        <p:spPr>
          <a:xfrm>
            <a:off x="8647961" y="3905342"/>
            <a:ext cx="1458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</a:pPr>
            <a:r>
              <a:rPr lang="en-US" b="1" dirty="0"/>
              <a:t>WPA2 PSK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20D1C8-9083-44D8-ACD0-0C510492ECC0}"/>
              </a:ext>
            </a:extLst>
          </p:cNvPr>
          <p:cNvSpPr txBox="1"/>
          <p:nvPr/>
        </p:nvSpPr>
        <p:spPr>
          <a:xfrm>
            <a:off x="8647961" y="4574563"/>
            <a:ext cx="1892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</a:pPr>
            <a:r>
              <a:rPr lang="en-US" b="1" dirty="0"/>
              <a:t>WPA Enterprise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2AE19F8-527B-47C1-AD77-F044F7E036D1}"/>
              </a:ext>
            </a:extLst>
          </p:cNvPr>
          <p:cNvSpPr txBox="1"/>
          <p:nvPr/>
        </p:nvSpPr>
        <p:spPr>
          <a:xfrm>
            <a:off x="8647961" y="5243784"/>
            <a:ext cx="1107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</a:pPr>
            <a:r>
              <a:rPr lang="en-US" b="1" dirty="0"/>
              <a:t>WPA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0685773-83E8-4219-957A-B51144307BDB}"/>
              </a:ext>
            </a:extLst>
          </p:cNvPr>
          <p:cNvSpPr txBox="1"/>
          <p:nvPr/>
        </p:nvSpPr>
        <p:spPr>
          <a:xfrm>
            <a:off x="8647961" y="5914938"/>
            <a:ext cx="911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Bef>
                <a:spcPts val="1200"/>
              </a:spcBef>
            </a:pPr>
            <a:r>
              <a:rPr lang="en-US" b="1" dirty="0"/>
              <a:t>WEP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0AA5A734-88A5-4010-A29F-70C3321327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058" y="1247488"/>
            <a:ext cx="1033462" cy="134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0573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0032" y="203338"/>
            <a:ext cx="77719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Defending Against WPA Cracking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D6A15D7-24B7-4D66-86E4-350BE9F14B82}"/>
              </a:ext>
            </a:extLst>
          </p:cNvPr>
          <p:cNvCxnSpPr>
            <a:cxnSpLocks/>
          </p:cNvCxnSpPr>
          <p:nvPr/>
        </p:nvCxnSpPr>
        <p:spPr>
          <a:xfrm>
            <a:off x="8463888" y="1133492"/>
            <a:ext cx="0" cy="5267308"/>
          </a:xfrm>
          <a:prstGeom prst="line">
            <a:avLst/>
          </a:prstGeom>
          <a:ln w="19050">
            <a:solidFill>
              <a:schemeClr val="tx1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8ACB4D3-66A0-473D-BE55-2997BDC2CA1C}"/>
              </a:ext>
            </a:extLst>
          </p:cNvPr>
          <p:cNvGrpSpPr>
            <a:grpSpLocks noChangeAspect="1"/>
          </p:cNvGrpSpPr>
          <p:nvPr/>
        </p:nvGrpSpPr>
        <p:grpSpPr>
          <a:xfrm>
            <a:off x="237895" y="2072773"/>
            <a:ext cx="544513" cy="542925"/>
            <a:chOff x="374291" y="5489227"/>
            <a:chExt cx="544513" cy="542925"/>
          </a:xfrm>
        </p:grpSpPr>
        <p:sp>
          <p:nvSpPr>
            <p:cNvPr id="52" name="Oval 101">
              <a:extLst>
                <a:ext uri="{FF2B5EF4-FFF2-40B4-BE49-F238E27FC236}">
                  <a16:creationId xmlns:a16="http://schemas.microsoft.com/office/drawing/2014/main" id="{F7B77B32-A296-49F6-94B9-5876967679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91" y="5489227"/>
              <a:ext cx="544513" cy="542925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FA1A6E32-F10A-4815-A380-ED76A816915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9452" y="5608681"/>
              <a:ext cx="254190" cy="304017"/>
            </a:xfrm>
            <a:custGeom>
              <a:avLst/>
              <a:gdLst>
                <a:gd name="T0" fmla="*/ 74 w 148"/>
                <a:gd name="T1" fmla="*/ 177 h 177"/>
                <a:gd name="T2" fmla="*/ 71 w 148"/>
                <a:gd name="T3" fmla="*/ 176 h 177"/>
                <a:gd name="T4" fmla="*/ 0 w 148"/>
                <a:gd name="T5" fmla="*/ 76 h 177"/>
                <a:gd name="T6" fmla="*/ 0 w 148"/>
                <a:gd name="T7" fmla="*/ 13 h 177"/>
                <a:gd name="T8" fmla="*/ 74 w 148"/>
                <a:gd name="T9" fmla="*/ 0 h 177"/>
                <a:gd name="T10" fmla="*/ 148 w 148"/>
                <a:gd name="T11" fmla="*/ 13 h 177"/>
                <a:gd name="T12" fmla="*/ 148 w 148"/>
                <a:gd name="T13" fmla="*/ 76 h 177"/>
                <a:gd name="T14" fmla="*/ 77 w 148"/>
                <a:gd name="T15" fmla="*/ 176 h 177"/>
                <a:gd name="T16" fmla="*/ 74 w 148"/>
                <a:gd name="T17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177">
                  <a:moveTo>
                    <a:pt x="74" y="177"/>
                  </a:moveTo>
                  <a:cubicBezTo>
                    <a:pt x="71" y="176"/>
                    <a:pt x="71" y="176"/>
                    <a:pt x="71" y="176"/>
                  </a:cubicBezTo>
                  <a:cubicBezTo>
                    <a:pt x="29" y="161"/>
                    <a:pt x="0" y="121"/>
                    <a:pt x="0" y="7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48" y="121"/>
                    <a:pt x="120" y="161"/>
                    <a:pt x="77" y="176"/>
                  </a:cubicBezTo>
                  <a:lnTo>
                    <a:pt x="74" y="177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75C2F9A-CA3A-4BD6-9EE8-E8EB1C17A89B}"/>
              </a:ext>
            </a:extLst>
          </p:cNvPr>
          <p:cNvGrpSpPr>
            <a:grpSpLocks noChangeAspect="1"/>
          </p:cNvGrpSpPr>
          <p:nvPr/>
        </p:nvGrpSpPr>
        <p:grpSpPr>
          <a:xfrm>
            <a:off x="237895" y="4849672"/>
            <a:ext cx="544513" cy="542925"/>
            <a:chOff x="374291" y="2479424"/>
            <a:chExt cx="544513" cy="542925"/>
          </a:xfrm>
        </p:grpSpPr>
        <p:sp>
          <p:nvSpPr>
            <p:cNvPr id="67" name="Oval 101">
              <a:extLst>
                <a:ext uri="{FF2B5EF4-FFF2-40B4-BE49-F238E27FC236}">
                  <a16:creationId xmlns:a16="http://schemas.microsoft.com/office/drawing/2014/main" id="{AF952D93-FB34-4A94-A92B-8579F4F78A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91" y="2479424"/>
              <a:ext cx="544513" cy="54292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 203">
              <a:extLst>
                <a:ext uri="{FF2B5EF4-FFF2-40B4-BE49-F238E27FC236}">
                  <a16:creationId xmlns:a16="http://schemas.microsoft.com/office/drawing/2014/main" id="{71601D5A-7D53-40B6-BC2F-0687C123B2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0018" y="2633411"/>
              <a:ext cx="409575" cy="236538"/>
            </a:xfrm>
            <a:custGeom>
              <a:avLst/>
              <a:gdLst>
                <a:gd name="connsiteX0" fmla="*/ 335567 w 409575"/>
                <a:gd name="connsiteY0" fmla="*/ 4762 h 236538"/>
                <a:gd name="connsiteX1" fmla="*/ 343977 w 409575"/>
                <a:gd name="connsiteY1" fmla="*/ 4762 h 236538"/>
                <a:gd name="connsiteX2" fmla="*/ 370889 w 409575"/>
                <a:gd name="connsiteY2" fmla="*/ 18217 h 236538"/>
                <a:gd name="connsiteX3" fmla="*/ 379299 w 409575"/>
                <a:gd name="connsiteY3" fmla="*/ 43444 h 236538"/>
                <a:gd name="connsiteX4" fmla="*/ 377617 w 409575"/>
                <a:gd name="connsiteY4" fmla="*/ 61944 h 236538"/>
                <a:gd name="connsiteX5" fmla="*/ 377617 w 409575"/>
                <a:gd name="connsiteY5" fmla="*/ 63626 h 236538"/>
                <a:gd name="connsiteX6" fmla="*/ 377617 w 409575"/>
                <a:gd name="connsiteY6" fmla="*/ 75398 h 236538"/>
                <a:gd name="connsiteX7" fmla="*/ 370889 w 409575"/>
                <a:gd name="connsiteY7" fmla="*/ 92216 h 236538"/>
                <a:gd name="connsiteX8" fmla="*/ 367525 w 409575"/>
                <a:gd name="connsiteY8" fmla="*/ 107353 h 236538"/>
                <a:gd name="connsiteX9" fmla="*/ 364161 w 409575"/>
                <a:gd name="connsiteY9" fmla="*/ 119125 h 236538"/>
                <a:gd name="connsiteX10" fmla="*/ 364161 w 409575"/>
                <a:gd name="connsiteY10" fmla="*/ 124171 h 236538"/>
                <a:gd name="connsiteX11" fmla="*/ 409575 w 409575"/>
                <a:gd name="connsiteY11" fmla="*/ 139307 h 236538"/>
                <a:gd name="connsiteX12" fmla="*/ 409575 w 409575"/>
                <a:gd name="connsiteY12" fmla="*/ 174625 h 236538"/>
                <a:gd name="connsiteX13" fmla="*/ 268287 w 409575"/>
                <a:gd name="connsiteY13" fmla="*/ 174625 h 236538"/>
                <a:gd name="connsiteX14" fmla="*/ 268287 w 409575"/>
                <a:gd name="connsiteY14" fmla="*/ 139307 h 236538"/>
                <a:gd name="connsiteX15" fmla="*/ 312019 w 409575"/>
                <a:gd name="connsiteY15" fmla="*/ 124171 h 236538"/>
                <a:gd name="connsiteX16" fmla="*/ 313701 w 409575"/>
                <a:gd name="connsiteY16" fmla="*/ 119125 h 236538"/>
                <a:gd name="connsiteX17" fmla="*/ 312019 w 409575"/>
                <a:gd name="connsiteY17" fmla="*/ 107353 h 236538"/>
                <a:gd name="connsiteX18" fmla="*/ 306973 w 409575"/>
                <a:gd name="connsiteY18" fmla="*/ 92216 h 236538"/>
                <a:gd name="connsiteX19" fmla="*/ 300245 w 409575"/>
                <a:gd name="connsiteY19" fmla="*/ 75398 h 236538"/>
                <a:gd name="connsiteX20" fmla="*/ 300245 w 409575"/>
                <a:gd name="connsiteY20" fmla="*/ 63626 h 236538"/>
                <a:gd name="connsiteX21" fmla="*/ 301927 w 409575"/>
                <a:gd name="connsiteY21" fmla="*/ 61944 h 236538"/>
                <a:gd name="connsiteX22" fmla="*/ 300245 w 409575"/>
                <a:gd name="connsiteY22" fmla="*/ 43444 h 236538"/>
                <a:gd name="connsiteX23" fmla="*/ 306973 w 409575"/>
                <a:gd name="connsiteY23" fmla="*/ 18217 h 236538"/>
                <a:gd name="connsiteX24" fmla="*/ 335567 w 409575"/>
                <a:gd name="connsiteY24" fmla="*/ 4762 h 236538"/>
                <a:gd name="connsiteX25" fmla="*/ 198195 w 409575"/>
                <a:gd name="connsiteY25" fmla="*/ 0 h 236538"/>
                <a:gd name="connsiteX26" fmla="*/ 209873 w 409575"/>
                <a:gd name="connsiteY26" fmla="*/ 0 h 236538"/>
                <a:gd name="connsiteX27" fmla="*/ 249910 w 409575"/>
                <a:gd name="connsiteY27" fmla="*/ 18453 h 236538"/>
                <a:gd name="connsiteX28" fmla="*/ 259919 w 409575"/>
                <a:gd name="connsiteY28" fmla="*/ 53683 h 236538"/>
                <a:gd name="connsiteX29" fmla="*/ 258251 w 409575"/>
                <a:gd name="connsiteY29" fmla="*/ 78846 h 236538"/>
                <a:gd name="connsiteX30" fmla="*/ 258251 w 409575"/>
                <a:gd name="connsiteY30" fmla="*/ 80524 h 236538"/>
                <a:gd name="connsiteX31" fmla="*/ 258251 w 409575"/>
                <a:gd name="connsiteY31" fmla="*/ 98977 h 236538"/>
                <a:gd name="connsiteX32" fmla="*/ 249910 w 409575"/>
                <a:gd name="connsiteY32" fmla="*/ 120785 h 236538"/>
                <a:gd name="connsiteX33" fmla="*/ 243237 w 409575"/>
                <a:gd name="connsiteY33" fmla="*/ 142594 h 236538"/>
                <a:gd name="connsiteX34" fmla="*/ 238232 w 409575"/>
                <a:gd name="connsiteY34" fmla="*/ 159370 h 236538"/>
                <a:gd name="connsiteX35" fmla="*/ 239901 w 409575"/>
                <a:gd name="connsiteY35" fmla="*/ 166080 h 236538"/>
                <a:gd name="connsiteX36" fmla="*/ 301625 w 409575"/>
                <a:gd name="connsiteY36" fmla="*/ 187888 h 236538"/>
                <a:gd name="connsiteX37" fmla="*/ 301625 w 409575"/>
                <a:gd name="connsiteY37" fmla="*/ 236538 h 236538"/>
                <a:gd name="connsiteX38" fmla="*/ 104775 w 409575"/>
                <a:gd name="connsiteY38" fmla="*/ 236538 h 236538"/>
                <a:gd name="connsiteX39" fmla="*/ 104775 w 409575"/>
                <a:gd name="connsiteY39" fmla="*/ 187888 h 236538"/>
                <a:gd name="connsiteX40" fmla="*/ 106443 w 409575"/>
                <a:gd name="connsiteY40" fmla="*/ 187888 h 236538"/>
                <a:gd name="connsiteX41" fmla="*/ 133343 w 409575"/>
                <a:gd name="connsiteY41" fmla="*/ 176984 h 236538"/>
                <a:gd name="connsiteX42" fmla="*/ 140516 w 409575"/>
                <a:gd name="connsiteY42" fmla="*/ 174625 h 236538"/>
                <a:gd name="connsiteX43" fmla="*/ 139080 w 409575"/>
                <a:gd name="connsiteY43" fmla="*/ 174625 h 236538"/>
                <a:gd name="connsiteX44" fmla="*/ 0 w 409575"/>
                <a:gd name="connsiteY44" fmla="*/ 174625 h 236538"/>
                <a:gd name="connsiteX45" fmla="*/ 0 w 409575"/>
                <a:gd name="connsiteY45" fmla="*/ 139307 h 236538"/>
                <a:gd name="connsiteX46" fmla="*/ 1682 w 409575"/>
                <a:gd name="connsiteY46" fmla="*/ 139307 h 236538"/>
                <a:gd name="connsiteX47" fmla="*/ 45414 w 409575"/>
                <a:gd name="connsiteY47" fmla="*/ 124171 h 236538"/>
                <a:gd name="connsiteX48" fmla="*/ 47096 w 409575"/>
                <a:gd name="connsiteY48" fmla="*/ 119125 h 236538"/>
                <a:gd name="connsiteX49" fmla="*/ 43732 w 409575"/>
                <a:gd name="connsiteY49" fmla="*/ 107353 h 236538"/>
                <a:gd name="connsiteX50" fmla="*/ 40368 w 409575"/>
                <a:gd name="connsiteY50" fmla="*/ 92216 h 236538"/>
                <a:gd name="connsiteX51" fmla="*/ 33640 w 409575"/>
                <a:gd name="connsiteY51" fmla="*/ 75398 h 236538"/>
                <a:gd name="connsiteX52" fmla="*/ 33640 w 409575"/>
                <a:gd name="connsiteY52" fmla="*/ 63626 h 236538"/>
                <a:gd name="connsiteX53" fmla="*/ 33640 w 409575"/>
                <a:gd name="connsiteY53" fmla="*/ 61944 h 236538"/>
                <a:gd name="connsiteX54" fmla="*/ 31958 w 409575"/>
                <a:gd name="connsiteY54" fmla="*/ 43444 h 236538"/>
                <a:gd name="connsiteX55" fmla="*/ 40368 w 409575"/>
                <a:gd name="connsiteY55" fmla="*/ 18217 h 236538"/>
                <a:gd name="connsiteX56" fmla="*/ 67280 w 409575"/>
                <a:gd name="connsiteY56" fmla="*/ 4762 h 236538"/>
                <a:gd name="connsiteX57" fmla="*/ 75690 w 409575"/>
                <a:gd name="connsiteY57" fmla="*/ 4762 h 236538"/>
                <a:gd name="connsiteX58" fmla="*/ 104284 w 409575"/>
                <a:gd name="connsiteY58" fmla="*/ 18217 h 236538"/>
                <a:gd name="connsiteX59" fmla="*/ 111012 w 409575"/>
                <a:gd name="connsiteY59" fmla="*/ 43444 h 236538"/>
                <a:gd name="connsiteX60" fmla="*/ 109330 w 409575"/>
                <a:gd name="connsiteY60" fmla="*/ 61944 h 236538"/>
                <a:gd name="connsiteX61" fmla="*/ 111012 w 409575"/>
                <a:gd name="connsiteY61" fmla="*/ 63626 h 236538"/>
                <a:gd name="connsiteX62" fmla="*/ 111012 w 409575"/>
                <a:gd name="connsiteY62" fmla="*/ 75398 h 236538"/>
                <a:gd name="connsiteX63" fmla="*/ 104284 w 409575"/>
                <a:gd name="connsiteY63" fmla="*/ 92216 h 236538"/>
                <a:gd name="connsiteX64" fmla="*/ 99238 w 409575"/>
                <a:gd name="connsiteY64" fmla="*/ 107353 h 236538"/>
                <a:gd name="connsiteX65" fmla="*/ 95874 w 409575"/>
                <a:gd name="connsiteY65" fmla="*/ 119125 h 236538"/>
                <a:gd name="connsiteX66" fmla="*/ 97556 w 409575"/>
                <a:gd name="connsiteY66" fmla="*/ 124171 h 236538"/>
                <a:gd name="connsiteX67" fmla="*/ 141288 w 409575"/>
                <a:gd name="connsiteY67" fmla="*/ 139307 h 236538"/>
                <a:gd name="connsiteX68" fmla="*/ 141288 w 409575"/>
                <a:gd name="connsiteY68" fmla="*/ 174371 h 236538"/>
                <a:gd name="connsiteX69" fmla="*/ 166499 w 409575"/>
                <a:gd name="connsiteY69" fmla="*/ 166080 h 236538"/>
                <a:gd name="connsiteX70" fmla="*/ 168167 w 409575"/>
                <a:gd name="connsiteY70" fmla="*/ 159370 h 236538"/>
                <a:gd name="connsiteX71" fmla="*/ 166499 w 409575"/>
                <a:gd name="connsiteY71" fmla="*/ 142594 h 236538"/>
                <a:gd name="connsiteX72" fmla="*/ 159826 w 409575"/>
                <a:gd name="connsiteY72" fmla="*/ 120785 h 236538"/>
                <a:gd name="connsiteX73" fmla="*/ 151485 w 409575"/>
                <a:gd name="connsiteY73" fmla="*/ 98977 h 236538"/>
                <a:gd name="connsiteX74" fmla="*/ 151485 w 409575"/>
                <a:gd name="connsiteY74" fmla="*/ 80524 h 236538"/>
                <a:gd name="connsiteX75" fmla="*/ 151485 w 409575"/>
                <a:gd name="connsiteY75" fmla="*/ 78846 h 236538"/>
                <a:gd name="connsiteX76" fmla="*/ 149817 w 409575"/>
                <a:gd name="connsiteY76" fmla="*/ 53683 h 236538"/>
                <a:gd name="connsiteX77" fmla="*/ 159826 w 409575"/>
                <a:gd name="connsiteY77" fmla="*/ 18453 h 236538"/>
                <a:gd name="connsiteX78" fmla="*/ 198195 w 409575"/>
                <a:gd name="connsiteY78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09575" h="236538">
                  <a:moveTo>
                    <a:pt x="335567" y="4762"/>
                  </a:moveTo>
                  <a:cubicBezTo>
                    <a:pt x="335567" y="4762"/>
                    <a:pt x="335567" y="4762"/>
                    <a:pt x="343977" y="4762"/>
                  </a:cubicBezTo>
                  <a:cubicBezTo>
                    <a:pt x="359115" y="6444"/>
                    <a:pt x="367525" y="13171"/>
                    <a:pt x="370889" y="18217"/>
                  </a:cubicBezTo>
                  <a:cubicBezTo>
                    <a:pt x="379299" y="26626"/>
                    <a:pt x="379299" y="38398"/>
                    <a:pt x="379299" y="43444"/>
                  </a:cubicBezTo>
                  <a:cubicBezTo>
                    <a:pt x="377617" y="50171"/>
                    <a:pt x="377617" y="60262"/>
                    <a:pt x="377617" y="61944"/>
                  </a:cubicBezTo>
                  <a:cubicBezTo>
                    <a:pt x="377617" y="61944"/>
                    <a:pt x="377617" y="61944"/>
                    <a:pt x="377617" y="63626"/>
                  </a:cubicBezTo>
                  <a:cubicBezTo>
                    <a:pt x="379299" y="65307"/>
                    <a:pt x="379299" y="68671"/>
                    <a:pt x="377617" y="75398"/>
                  </a:cubicBezTo>
                  <a:cubicBezTo>
                    <a:pt x="375935" y="85489"/>
                    <a:pt x="372571" y="88853"/>
                    <a:pt x="370889" y="92216"/>
                  </a:cubicBezTo>
                  <a:cubicBezTo>
                    <a:pt x="370889" y="97262"/>
                    <a:pt x="369207" y="103989"/>
                    <a:pt x="367525" y="107353"/>
                  </a:cubicBezTo>
                  <a:cubicBezTo>
                    <a:pt x="365843" y="110716"/>
                    <a:pt x="364161" y="114080"/>
                    <a:pt x="364161" y="119125"/>
                  </a:cubicBezTo>
                  <a:cubicBezTo>
                    <a:pt x="364161" y="122489"/>
                    <a:pt x="364161" y="122489"/>
                    <a:pt x="364161" y="124171"/>
                  </a:cubicBezTo>
                  <a:cubicBezTo>
                    <a:pt x="377617" y="127534"/>
                    <a:pt x="399483" y="134262"/>
                    <a:pt x="409575" y="139307"/>
                  </a:cubicBezTo>
                  <a:lnTo>
                    <a:pt x="409575" y="174625"/>
                  </a:lnTo>
                  <a:cubicBezTo>
                    <a:pt x="409575" y="174625"/>
                    <a:pt x="409575" y="174625"/>
                    <a:pt x="268287" y="174625"/>
                  </a:cubicBezTo>
                  <a:cubicBezTo>
                    <a:pt x="268287" y="174625"/>
                    <a:pt x="268287" y="174625"/>
                    <a:pt x="268287" y="139307"/>
                  </a:cubicBezTo>
                  <a:cubicBezTo>
                    <a:pt x="276697" y="135943"/>
                    <a:pt x="298563" y="127534"/>
                    <a:pt x="312019" y="124171"/>
                  </a:cubicBezTo>
                  <a:cubicBezTo>
                    <a:pt x="313701" y="124171"/>
                    <a:pt x="313701" y="124171"/>
                    <a:pt x="313701" y="119125"/>
                  </a:cubicBezTo>
                  <a:cubicBezTo>
                    <a:pt x="313701" y="114080"/>
                    <a:pt x="313701" y="109034"/>
                    <a:pt x="312019" y="107353"/>
                  </a:cubicBezTo>
                  <a:cubicBezTo>
                    <a:pt x="310337" y="103989"/>
                    <a:pt x="308655" y="97262"/>
                    <a:pt x="306973" y="92216"/>
                  </a:cubicBezTo>
                  <a:cubicBezTo>
                    <a:pt x="305291" y="88853"/>
                    <a:pt x="301927" y="85489"/>
                    <a:pt x="300245" y="75398"/>
                  </a:cubicBezTo>
                  <a:cubicBezTo>
                    <a:pt x="298563" y="68671"/>
                    <a:pt x="300245" y="65307"/>
                    <a:pt x="300245" y="63626"/>
                  </a:cubicBezTo>
                  <a:cubicBezTo>
                    <a:pt x="300245" y="63626"/>
                    <a:pt x="300245" y="63626"/>
                    <a:pt x="301927" y="61944"/>
                  </a:cubicBezTo>
                  <a:cubicBezTo>
                    <a:pt x="301927" y="60262"/>
                    <a:pt x="301927" y="50171"/>
                    <a:pt x="300245" y="43444"/>
                  </a:cubicBezTo>
                  <a:cubicBezTo>
                    <a:pt x="298563" y="38398"/>
                    <a:pt x="300245" y="26626"/>
                    <a:pt x="306973" y="18217"/>
                  </a:cubicBezTo>
                  <a:cubicBezTo>
                    <a:pt x="312019" y="13171"/>
                    <a:pt x="320429" y="6444"/>
                    <a:pt x="335567" y="4762"/>
                  </a:cubicBezTo>
                  <a:close/>
                  <a:moveTo>
                    <a:pt x="198195" y="0"/>
                  </a:moveTo>
                  <a:cubicBezTo>
                    <a:pt x="198195" y="0"/>
                    <a:pt x="198195" y="0"/>
                    <a:pt x="209873" y="0"/>
                  </a:cubicBezTo>
                  <a:cubicBezTo>
                    <a:pt x="231559" y="1677"/>
                    <a:pt x="243237" y="10066"/>
                    <a:pt x="249910" y="18453"/>
                  </a:cubicBezTo>
                  <a:cubicBezTo>
                    <a:pt x="259919" y="30196"/>
                    <a:pt x="261587" y="45295"/>
                    <a:pt x="259919" y="53683"/>
                  </a:cubicBezTo>
                  <a:cubicBezTo>
                    <a:pt x="258251" y="63748"/>
                    <a:pt x="256583" y="77169"/>
                    <a:pt x="258251" y="78846"/>
                  </a:cubicBezTo>
                  <a:cubicBezTo>
                    <a:pt x="258251" y="78846"/>
                    <a:pt x="258251" y="78846"/>
                    <a:pt x="258251" y="80524"/>
                  </a:cubicBezTo>
                  <a:cubicBezTo>
                    <a:pt x="259919" y="83879"/>
                    <a:pt x="259919" y="88912"/>
                    <a:pt x="258251" y="98977"/>
                  </a:cubicBezTo>
                  <a:cubicBezTo>
                    <a:pt x="256583" y="112398"/>
                    <a:pt x="251578" y="117430"/>
                    <a:pt x="249910" y="120785"/>
                  </a:cubicBezTo>
                  <a:cubicBezTo>
                    <a:pt x="248242" y="129173"/>
                    <a:pt x="244905" y="137561"/>
                    <a:pt x="243237" y="142594"/>
                  </a:cubicBezTo>
                  <a:cubicBezTo>
                    <a:pt x="241569" y="147627"/>
                    <a:pt x="238232" y="152659"/>
                    <a:pt x="238232" y="159370"/>
                  </a:cubicBezTo>
                  <a:cubicBezTo>
                    <a:pt x="238232" y="166080"/>
                    <a:pt x="238232" y="166080"/>
                    <a:pt x="239901" y="166080"/>
                  </a:cubicBezTo>
                  <a:cubicBezTo>
                    <a:pt x="259919" y="171113"/>
                    <a:pt x="289948" y="181178"/>
                    <a:pt x="301625" y="187888"/>
                  </a:cubicBezTo>
                  <a:lnTo>
                    <a:pt x="301625" y="236538"/>
                  </a:lnTo>
                  <a:cubicBezTo>
                    <a:pt x="301625" y="236538"/>
                    <a:pt x="301625" y="236538"/>
                    <a:pt x="104775" y="236538"/>
                  </a:cubicBezTo>
                  <a:cubicBezTo>
                    <a:pt x="104775" y="236538"/>
                    <a:pt x="104775" y="236538"/>
                    <a:pt x="104775" y="187888"/>
                  </a:cubicBezTo>
                  <a:cubicBezTo>
                    <a:pt x="104775" y="187888"/>
                    <a:pt x="104775" y="187888"/>
                    <a:pt x="106443" y="187888"/>
                  </a:cubicBezTo>
                  <a:cubicBezTo>
                    <a:pt x="111448" y="185372"/>
                    <a:pt x="121874" y="181178"/>
                    <a:pt x="133343" y="176984"/>
                  </a:cubicBezTo>
                  <a:lnTo>
                    <a:pt x="140516" y="174625"/>
                  </a:lnTo>
                  <a:lnTo>
                    <a:pt x="139080" y="174625"/>
                  </a:lnTo>
                  <a:cubicBezTo>
                    <a:pt x="132457" y="174625"/>
                    <a:pt x="105966" y="174625"/>
                    <a:pt x="0" y="174625"/>
                  </a:cubicBezTo>
                  <a:cubicBezTo>
                    <a:pt x="0" y="174625"/>
                    <a:pt x="0" y="174625"/>
                    <a:pt x="0" y="139307"/>
                  </a:cubicBezTo>
                  <a:cubicBezTo>
                    <a:pt x="0" y="139307"/>
                    <a:pt x="0" y="139307"/>
                    <a:pt x="1682" y="139307"/>
                  </a:cubicBezTo>
                  <a:cubicBezTo>
                    <a:pt x="8410" y="135943"/>
                    <a:pt x="31958" y="127534"/>
                    <a:pt x="45414" y="124171"/>
                  </a:cubicBezTo>
                  <a:cubicBezTo>
                    <a:pt x="45414" y="124171"/>
                    <a:pt x="47096" y="124171"/>
                    <a:pt x="47096" y="119125"/>
                  </a:cubicBezTo>
                  <a:cubicBezTo>
                    <a:pt x="47096" y="114080"/>
                    <a:pt x="45414" y="109034"/>
                    <a:pt x="43732" y="107353"/>
                  </a:cubicBezTo>
                  <a:cubicBezTo>
                    <a:pt x="42050" y="103989"/>
                    <a:pt x="40368" y="97262"/>
                    <a:pt x="40368" y="92216"/>
                  </a:cubicBezTo>
                  <a:cubicBezTo>
                    <a:pt x="38686" y="88853"/>
                    <a:pt x="35322" y="85489"/>
                    <a:pt x="33640" y="75398"/>
                  </a:cubicBezTo>
                  <a:cubicBezTo>
                    <a:pt x="31958" y="68671"/>
                    <a:pt x="31958" y="65307"/>
                    <a:pt x="33640" y="63626"/>
                  </a:cubicBezTo>
                  <a:cubicBezTo>
                    <a:pt x="33640" y="63626"/>
                    <a:pt x="33640" y="63626"/>
                    <a:pt x="33640" y="61944"/>
                  </a:cubicBezTo>
                  <a:cubicBezTo>
                    <a:pt x="33640" y="60262"/>
                    <a:pt x="33640" y="50171"/>
                    <a:pt x="31958" y="43444"/>
                  </a:cubicBezTo>
                  <a:cubicBezTo>
                    <a:pt x="31958" y="38398"/>
                    <a:pt x="31958" y="26626"/>
                    <a:pt x="40368" y="18217"/>
                  </a:cubicBezTo>
                  <a:cubicBezTo>
                    <a:pt x="43732" y="13171"/>
                    <a:pt x="52142" y="6444"/>
                    <a:pt x="67280" y="4762"/>
                  </a:cubicBezTo>
                  <a:cubicBezTo>
                    <a:pt x="67280" y="4762"/>
                    <a:pt x="67280" y="4762"/>
                    <a:pt x="75690" y="4762"/>
                  </a:cubicBezTo>
                  <a:cubicBezTo>
                    <a:pt x="90828" y="6444"/>
                    <a:pt x="99238" y="13171"/>
                    <a:pt x="104284" y="18217"/>
                  </a:cubicBezTo>
                  <a:cubicBezTo>
                    <a:pt x="111012" y="26626"/>
                    <a:pt x="112694" y="38398"/>
                    <a:pt x="111012" y="43444"/>
                  </a:cubicBezTo>
                  <a:cubicBezTo>
                    <a:pt x="109330" y="50171"/>
                    <a:pt x="109330" y="60262"/>
                    <a:pt x="109330" y="61944"/>
                  </a:cubicBezTo>
                  <a:cubicBezTo>
                    <a:pt x="109330" y="61944"/>
                    <a:pt x="109330" y="61944"/>
                    <a:pt x="111012" y="63626"/>
                  </a:cubicBezTo>
                  <a:cubicBezTo>
                    <a:pt x="111012" y="65307"/>
                    <a:pt x="112694" y="68671"/>
                    <a:pt x="111012" y="75398"/>
                  </a:cubicBezTo>
                  <a:cubicBezTo>
                    <a:pt x="109330" y="85489"/>
                    <a:pt x="105966" y="88853"/>
                    <a:pt x="104284" y="92216"/>
                  </a:cubicBezTo>
                  <a:cubicBezTo>
                    <a:pt x="102602" y="97262"/>
                    <a:pt x="100920" y="103989"/>
                    <a:pt x="99238" y="107353"/>
                  </a:cubicBezTo>
                  <a:cubicBezTo>
                    <a:pt x="97556" y="110716"/>
                    <a:pt x="95874" y="114080"/>
                    <a:pt x="95874" y="119125"/>
                  </a:cubicBezTo>
                  <a:cubicBezTo>
                    <a:pt x="95874" y="122489"/>
                    <a:pt x="95874" y="122489"/>
                    <a:pt x="97556" y="124171"/>
                  </a:cubicBezTo>
                  <a:cubicBezTo>
                    <a:pt x="111012" y="127534"/>
                    <a:pt x="132878" y="134262"/>
                    <a:pt x="141288" y="139307"/>
                  </a:cubicBezTo>
                  <a:lnTo>
                    <a:pt x="141288" y="174371"/>
                  </a:lnTo>
                  <a:lnTo>
                    <a:pt x="166499" y="166080"/>
                  </a:lnTo>
                  <a:cubicBezTo>
                    <a:pt x="168167" y="166080"/>
                    <a:pt x="168167" y="166080"/>
                    <a:pt x="168167" y="159370"/>
                  </a:cubicBezTo>
                  <a:cubicBezTo>
                    <a:pt x="168167" y="150982"/>
                    <a:pt x="168167" y="145949"/>
                    <a:pt x="166499" y="142594"/>
                  </a:cubicBezTo>
                  <a:cubicBezTo>
                    <a:pt x="164831" y="137561"/>
                    <a:pt x="161494" y="129173"/>
                    <a:pt x="159826" y="120785"/>
                  </a:cubicBezTo>
                  <a:cubicBezTo>
                    <a:pt x="158158" y="117430"/>
                    <a:pt x="153153" y="112398"/>
                    <a:pt x="151485" y="98977"/>
                  </a:cubicBezTo>
                  <a:cubicBezTo>
                    <a:pt x="148148" y="88912"/>
                    <a:pt x="149817" y="83879"/>
                    <a:pt x="151485" y="80524"/>
                  </a:cubicBezTo>
                  <a:cubicBezTo>
                    <a:pt x="151485" y="80524"/>
                    <a:pt x="151485" y="80524"/>
                    <a:pt x="151485" y="78846"/>
                  </a:cubicBezTo>
                  <a:cubicBezTo>
                    <a:pt x="151485" y="77169"/>
                    <a:pt x="151485" y="63748"/>
                    <a:pt x="149817" y="53683"/>
                  </a:cubicBezTo>
                  <a:cubicBezTo>
                    <a:pt x="148148" y="45295"/>
                    <a:pt x="149817" y="30196"/>
                    <a:pt x="159826" y="18453"/>
                  </a:cubicBezTo>
                  <a:cubicBezTo>
                    <a:pt x="166499" y="10066"/>
                    <a:pt x="178176" y="1677"/>
                    <a:pt x="19819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30EB81F-CD03-4EC1-A443-0F64DFA4B970}"/>
              </a:ext>
            </a:extLst>
          </p:cNvPr>
          <p:cNvGrpSpPr>
            <a:grpSpLocks noChangeAspect="1"/>
          </p:cNvGrpSpPr>
          <p:nvPr/>
        </p:nvGrpSpPr>
        <p:grpSpPr>
          <a:xfrm>
            <a:off x="237895" y="3924039"/>
            <a:ext cx="544513" cy="542925"/>
            <a:chOff x="374291" y="4509184"/>
            <a:chExt cx="544513" cy="542925"/>
          </a:xfrm>
        </p:grpSpPr>
        <p:sp>
          <p:nvSpPr>
            <p:cNvPr id="70" name="Oval 101">
              <a:extLst>
                <a:ext uri="{FF2B5EF4-FFF2-40B4-BE49-F238E27FC236}">
                  <a16:creationId xmlns:a16="http://schemas.microsoft.com/office/drawing/2014/main" id="{9E9BB4A6-7203-4F9C-A150-4655996014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91" y="4509184"/>
              <a:ext cx="544513" cy="5429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115">
              <a:extLst>
                <a:ext uri="{FF2B5EF4-FFF2-40B4-BE49-F238E27FC236}">
                  <a16:creationId xmlns:a16="http://schemas.microsoft.com/office/drawing/2014/main" id="{6FC91A85-96C0-41F4-A0EC-F55554D7E3D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86837" y="4606945"/>
              <a:ext cx="319421" cy="347403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F343747-DE67-4373-9688-9B6FD195FB5C}"/>
              </a:ext>
            </a:extLst>
          </p:cNvPr>
          <p:cNvGrpSpPr>
            <a:grpSpLocks noChangeAspect="1"/>
          </p:cNvGrpSpPr>
          <p:nvPr/>
        </p:nvGrpSpPr>
        <p:grpSpPr>
          <a:xfrm>
            <a:off x="237895" y="1147140"/>
            <a:ext cx="544513" cy="542925"/>
            <a:chOff x="374291" y="1464544"/>
            <a:chExt cx="544513" cy="542925"/>
          </a:xfrm>
        </p:grpSpPr>
        <p:sp>
          <p:nvSpPr>
            <p:cNvPr id="72" name="Oval 114">
              <a:extLst>
                <a:ext uri="{FF2B5EF4-FFF2-40B4-BE49-F238E27FC236}">
                  <a16:creationId xmlns:a16="http://schemas.microsoft.com/office/drawing/2014/main" id="{ADD9F67A-A05B-4104-B0BD-D5895DCB7A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91" y="1464544"/>
              <a:ext cx="544513" cy="5429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115">
              <a:extLst>
                <a:ext uri="{FF2B5EF4-FFF2-40B4-BE49-F238E27FC236}">
                  <a16:creationId xmlns:a16="http://schemas.microsoft.com/office/drawing/2014/main" id="{56B506CB-8F7F-45BF-8831-9A144444B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049" y="1600276"/>
              <a:ext cx="32595" cy="271463"/>
            </a:xfrm>
            <a:custGeom>
              <a:avLst/>
              <a:gdLst>
                <a:gd name="T0" fmla="*/ 0 w 7"/>
                <a:gd name="T1" fmla="*/ 4 h 60"/>
                <a:gd name="T2" fmla="*/ 0 w 7"/>
                <a:gd name="T3" fmla="*/ 56 h 60"/>
                <a:gd name="T4" fmla="*/ 4 w 7"/>
                <a:gd name="T5" fmla="*/ 60 h 60"/>
                <a:gd name="T6" fmla="*/ 7 w 7"/>
                <a:gd name="T7" fmla="*/ 60 h 60"/>
                <a:gd name="T8" fmla="*/ 7 w 7"/>
                <a:gd name="T9" fmla="*/ 0 h 60"/>
                <a:gd name="T10" fmla="*/ 4 w 7"/>
                <a:gd name="T11" fmla="*/ 0 h 60"/>
                <a:gd name="T12" fmla="*/ 0 w 7"/>
                <a:gd name="T13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60">
                  <a:moveTo>
                    <a:pt x="0" y="4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116">
              <a:extLst>
                <a:ext uri="{FF2B5EF4-FFF2-40B4-BE49-F238E27FC236}">
                  <a16:creationId xmlns:a16="http://schemas.microsoft.com/office/drawing/2014/main" id="{C9F6AFD9-A488-479A-90EC-7B02FBFF7E5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70899" y="1600276"/>
              <a:ext cx="185977" cy="271463"/>
            </a:xfrm>
            <a:custGeom>
              <a:avLst/>
              <a:gdLst>
                <a:gd name="T0" fmla="*/ 0 w 97"/>
                <a:gd name="T1" fmla="*/ 0 h 142"/>
                <a:gd name="T2" fmla="*/ 0 w 97"/>
                <a:gd name="T3" fmla="*/ 142 h 142"/>
                <a:gd name="T4" fmla="*/ 97 w 97"/>
                <a:gd name="T5" fmla="*/ 142 h 142"/>
                <a:gd name="T6" fmla="*/ 97 w 97"/>
                <a:gd name="T7" fmla="*/ 0 h 142"/>
                <a:gd name="T8" fmla="*/ 0 w 97"/>
                <a:gd name="T9" fmla="*/ 0 h 142"/>
                <a:gd name="T10" fmla="*/ 71 w 97"/>
                <a:gd name="T11" fmla="*/ 54 h 142"/>
                <a:gd name="T12" fmla="*/ 36 w 97"/>
                <a:gd name="T13" fmla="*/ 54 h 142"/>
                <a:gd name="T14" fmla="*/ 36 w 97"/>
                <a:gd name="T15" fmla="*/ 28 h 142"/>
                <a:gd name="T16" fmla="*/ 71 w 97"/>
                <a:gd name="T17" fmla="*/ 28 h 142"/>
                <a:gd name="T18" fmla="*/ 71 w 97"/>
                <a:gd name="T19" fmla="*/ 5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142">
                  <a:moveTo>
                    <a:pt x="0" y="0"/>
                  </a:moveTo>
                  <a:lnTo>
                    <a:pt x="0" y="142"/>
                  </a:lnTo>
                  <a:lnTo>
                    <a:pt x="97" y="142"/>
                  </a:lnTo>
                  <a:lnTo>
                    <a:pt x="97" y="0"/>
                  </a:lnTo>
                  <a:lnTo>
                    <a:pt x="0" y="0"/>
                  </a:lnTo>
                  <a:close/>
                  <a:moveTo>
                    <a:pt x="71" y="54"/>
                  </a:moveTo>
                  <a:lnTo>
                    <a:pt x="36" y="54"/>
                  </a:lnTo>
                  <a:lnTo>
                    <a:pt x="36" y="28"/>
                  </a:lnTo>
                  <a:lnTo>
                    <a:pt x="71" y="28"/>
                  </a:lnTo>
                  <a:lnTo>
                    <a:pt x="71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F5C6AED-92D1-4879-A341-BBE70A6D3796}"/>
              </a:ext>
            </a:extLst>
          </p:cNvPr>
          <p:cNvGrpSpPr>
            <a:grpSpLocks noChangeAspect="1"/>
          </p:cNvGrpSpPr>
          <p:nvPr/>
        </p:nvGrpSpPr>
        <p:grpSpPr>
          <a:xfrm>
            <a:off x="237895" y="2998406"/>
            <a:ext cx="544513" cy="542925"/>
            <a:chOff x="374291" y="3494304"/>
            <a:chExt cx="544513" cy="542925"/>
          </a:xfrm>
        </p:grpSpPr>
        <p:sp>
          <p:nvSpPr>
            <p:cNvPr id="84" name="Oval 101">
              <a:extLst>
                <a:ext uri="{FF2B5EF4-FFF2-40B4-BE49-F238E27FC236}">
                  <a16:creationId xmlns:a16="http://schemas.microsoft.com/office/drawing/2014/main" id="{4161267E-A263-4A23-922E-FBB7BE85C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91" y="3494304"/>
              <a:ext cx="544513" cy="54292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C960535-7BD2-47DE-8863-473AEAB745C9}"/>
                </a:ext>
              </a:extLst>
            </p:cNvPr>
            <p:cNvGrpSpPr/>
            <p:nvPr/>
          </p:nvGrpSpPr>
          <p:grpSpPr>
            <a:xfrm>
              <a:off x="515903" y="3648291"/>
              <a:ext cx="285750" cy="234950"/>
              <a:chOff x="10868025" y="5083175"/>
              <a:chExt cx="285750" cy="234950"/>
            </a:xfrm>
            <a:solidFill>
              <a:schemeClr val="bg1"/>
            </a:solidFill>
          </p:grpSpPr>
          <p:sp>
            <p:nvSpPr>
              <p:cNvPr id="76" name="Freeform 179">
                <a:extLst>
                  <a:ext uri="{FF2B5EF4-FFF2-40B4-BE49-F238E27FC236}">
                    <a16:creationId xmlns:a16="http://schemas.microsoft.com/office/drawing/2014/main" id="{B98E6338-20FB-4544-86AF-F27067796361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0868025" y="5083175"/>
                <a:ext cx="285750" cy="234950"/>
              </a:xfrm>
              <a:custGeom>
                <a:avLst/>
                <a:gdLst>
                  <a:gd name="T0" fmla="*/ 306 w 354"/>
                  <a:gd name="T1" fmla="*/ 235 h 293"/>
                  <a:gd name="T2" fmla="*/ 214 w 354"/>
                  <a:gd name="T3" fmla="*/ 235 h 293"/>
                  <a:gd name="T4" fmla="*/ 206 w 354"/>
                  <a:gd name="T5" fmla="*/ 207 h 293"/>
                  <a:gd name="T6" fmla="*/ 295 w 354"/>
                  <a:gd name="T7" fmla="*/ 207 h 293"/>
                  <a:gd name="T8" fmla="*/ 319 w 354"/>
                  <a:gd name="T9" fmla="*/ 184 h 293"/>
                  <a:gd name="T10" fmla="*/ 319 w 354"/>
                  <a:gd name="T11" fmla="*/ 24 h 293"/>
                  <a:gd name="T12" fmla="*/ 295 w 354"/>
                  <a:gd name="T13" fmla="*/ 0 h 293"/>
                  <a:gd name="T14" fmla="*/ 58 w 354"/>
                  <a:gd name="T15" fmla="*/ 0 h 293"/>
                  <a:gd name="T16" fmla="*/ 35 w 354"/>
                  <a:gd name="T17" fmla="*/ 24 h 293"/>
                  <a:gd name="T18" fmla="*/ 35 w 354"/>
                  <a:gd name="T19" fmla="*/ 184 h 293"/>
                  <a:gd name="T20" fmla="*/ 58 w 354"/>
                  <a:gd name="T21" fmla="*/ 207 h 293"/>
                  <a:gd name="T22" fmla="*/ 150 w 354"/>
                  <a:gd name="T23" fmla="*/ 207 h 293"/>
                  <a:gd name="T24" fmla="*/ 140 w 354"/>
                  <a:gd name="T25" fmla="*/ 235 h 293"/>
                  <a:gd name="T26" fmla="*/ 47 w 354"/>
                  <a:gd name="T27" fmla="*/ 235 h 293"/>
                  <a:gd name="T28" fmla="*/ 0 w 354"/>
                  <a:gd name="T29" fmla="*/ 285 h 293"/>
                  <a:gd name="T30" fmla="*/ 0 w 354"/>
                  <a:gd name="T31" fmla="*/ 293 h 293"/>
                  <a:gd name="T32" fmla="*/ 354 w 354"/>
                  <a:gd name="T33" fmla="*/ 293 h 293"/>
                  <a:gd name="T34" fmla="*/ 354 w 354"/>
                  <a:gd name="T35" fmla="*/ 285 h 293"/>
                  <a:gd name="T36" fmla="*/ 306 w 354"/>
                  <a:gd name="T37" fmla="*/ 235 h 293"/>
                  <a:gd name="T38" fmla="*/ 58 w 354"/>
                  <a:gd name="T39" fmla="*/ 167 h 293"/>
                  <a:gd name="T40" fmla="*/ 58 w 354"/>
                  <a:gd name="T41" fmla="*/ 155 h 293"/>
                  <a:gd name="T42" fmla="*/ 58 w 354"/>
                  <a:gd name="T43" fmla="*/ 130 h 293"/>
                  <a:gd name="T44" fmla="*/ 58 w 354"/>
                  <a:gd name="T45" fmla="*/ 24 h 293"/>
                  <a:gd name="T46" fmla="*/ 296 w 354"/>
                  <a:gd name="T47" fmla="*/ 24 h 293"/>
                  <a:gd name="T48" fmla="*/ 296 w 354"/>
                  <a:gd name="T49" fmla="*/ 130 h 293"/>
                  <a:gd name="T50" fmla="*/ 296 w 354"/>
                  <a:gd name="T51" fmla="*/ 155 h 293"/>
                  <a:gd name="T52" fmla="*/ 296 w 354"/>
                  <a:gd name="T53" fmla="*/ 167 h 293"/>
                  <a:gd name="T54" fmla="*/ 58 w 354"/>
                  <a:gd name="T55" fmla="*/ 167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4" h="293">
                    <a:moveTo>
                      <a:pt x="306" y="235"/>
                    </a:moveTo>
                    <a:cubicBezTo>
                      <a:pt x="214" y="235"/>
                      <a:pt x="214" y="235"/>
                      <a:pt x="214" y="235"/>
                    </a:cubicBezTo>
                    <a:cubicBezTo>
                      <a:pt x="206" y="207"/>
                      <a:pt x="206" y="207"/>
                      <a:pt x="206" y="207"/>
                    </a:cubicBezTo>
                    <a:cubicBezTo>
                      <a:pt x="295" y="207"/>
                      <a:pt x="295" y="207"/>
                      <a:pt x="295" y="207"/>
                    </a:cubicBezTo>
                    <a:cubicBezTo>
                      <a:pt x="308" y="207"/>
                      <a:pt x="319" y="197"/>
                      <a:pt x="319" y="184"/>
                    </a:cubicBezTo>
                    <a:cubicBezTo>
                      <a:pt x="319" y="24"/>
                      <a:pt x="319" y="24"/>
                      <a:pt x="319" y="24"/>
                    </a:cubicBezTo>
                    <a:cubicBezTo>
                      <a:pt x="319" y="10"/>
                      <a:pt x="308" y="0"/>
                      <a:pt x="295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45" y="0"/>
                      <a:pt x="35" y="10"/>
                      <a:pt x="35" y="24"/>
                    </a:cubicBezTo>
                    <a:cubicBezTo>
                      <a:pt x="35" y="184"/>
                      <a:pt x="35" y="184"/>
                      <a:pt x="35" y="184"/>
                    </a:cubicBezTo>
                    <a:cubicBezTo>
                      <a:pt x="35" y="197"/>
                      <a:pt x="45" y="207"/>
                      <a:pt x="58" y="207"/>
                    </a:cubicBezTo>
                    <a:cubicBezTo>
                      <a:pt x="150" y="207"/>
                      <a:pt x="150" y="207"/>
                      <a:pt x="150" y="207"/>
                    </a:cubicBezTo>
                    <a:cubicBezTo>
                      <a:pt x="140" y="235"/>
                      <a:pt x="140" y="235"/>
                      <a:pt x="140" y="235"/>
                    </a:cubicBezTo>
                    <a:cubicBezTo>
                      <a:pt x="47" y="235"/>
                      <a:pt x="47" y="235"/>
                      <a:pt x="47" y="235"/>
                    </a:cubicBezTo>
                    <a:cubicBezTo>
                      <a:pt x="0" y="285"/>
                      <a:pt x="0" y="285"/>
                      <a:pt x="0" y="285"/>
                    </a:cubicBezTo>
                    <a:cubicBezTo>
                      <a:pt x="0" y="293"/>
                      <a:pt x="0" y="293"/>
                      <a:pt x="0" y="293"/>
                    </a:cubicBezTo>
                    <a:cubicBezTo>
                      <a:pt x="354" y="293"/>
                      <a:pt x="354" y="293"/>
                      <a:pt x="354" y="293"/>
                    </a:cubicBezTo>
                    <a:cubicBezTo>
                      <a:pt x="354" y="285"/>
                      <a:pt x="354" y="285"/>
                      <a:pt x="354" y="285"/>
                    </a:cubicBezTo>
                    <a:lnTo>
                      <a:pt x="306" y="235"/>
                    </a:lnTo>
                    <a:close/>
                    <a:moveTo>
                      <a:pt x="58" y="167"/>
                    </a:moveTo>
                    <a:cubicBezTo>
                      <a:pt x="58" y="155"/>
                      <a:pt x="58" y="155"/>
                      <a:pt x="58" y="155"/>
                    </a:cubicBezTo>
                    <a:cubicBezTo>
                      <a:pt x="58" y="130"/>
                      <a:pt x="58" y="130"/>
                      <a:pt x="58" y="130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296" y="24"/>
                      <a:pt x="296" y="24"/>
                      <a:pt x="296" y="24"/>
                    </a:cubicBezTo>
                    <a:cubicBezTo>
                      <a:pt x="296" y="130"/>
                      <a:pt x="296" y="130"/>
                      <a:pt x="296" y="130"/>
                    </a:cubicBezTo>
                    <a:cubicBezTo>
                      <a:pt x="296" y="155"/>
                      <a:pt x="296" y="155"/>
                      <a:pt x="296" y="155"/>
                    </a:cubicBezTo>
                    <a:cubicBezTo>
                      <a:pt x="296" y="167"/>
                      <a:pt x="296" y="167"/>
                      <a:pt x="296" y="167"/>
                    </a:cubicBezTo>
                    <a:lnTo>
                      <a:pt x="58" y="1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Freeform 180">
                <a:extLst>
                  <a:ext uri="{FF2B5EF4-FFF2-40B4-BE49-F238E27FC236}">
                    <a16:creationId xmlns:a16="http://schemas.microsoft.com/office/drawing/2014/main" id="{7E66DF90-82E7-4889-8EEA-F7C2459172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42638" y="5116513"/>
                <a:ext cx="136525" cy="85725"/>
              </a:xfrm>
              <a:custGeom>
                <a:avLst/>
                <a:gdLst>
                  <a:gd name="T0" fmla="*/ 3 w 86"/>
                  <a:gd name="T1" fmla="*/ 0 h 54"/>
                  <a:gd name="T2" fmla="*/ 0 w 86"/>
                  <a:gd name="T3" fmla="*/ 0 h 54"/>
                  <a:gd name="T4" fmla="*/ 0 w 86"/>
                  <a:gd name="T5" fmla="*/ 52 h 54"/>
                  <a:gd name="T6" fmla="*/ 0 w 86"/>
                  <a:gd name="T7" fmla="*/ 54 h 54"/>
                  <a:gd name="T8" fmla="*/ 3 w 86"/>
                  <a:gd name="T9" fmla="*/ 54 h 54"/>
                  <a:gd name="T10" fmla="*/ 86 w 86"/>
                  <a:gd name="T11" fmla="*/ 54 h 54"/>
                  <a:gd name="T12" fmla="*/ 86 w 86"/>
                  <a:gd name="T13" fmla="*/ 52 h 54"/>
                  <a:gd name="T14" fmla="*/ 3 w 86"/>
                  <a:gd name="T15" fmla="*/ 52 h 54"/>
                  <a:gd name="T16" fmla="*/ 3 w 86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54">
                    <a:moveTo>
                      <a:pt x="3" y="0"/>
                    </a:moveTo>
                    <a:lnTo>
                      <a:pt x="0" y="0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3" y="54"/>
                    </a:lnTo>
                    <a:lnTo>
                      <a:pt x="86" y="54"/>
                    </a:lnTo>
                    <a:lnTo>
                      <a:pt x="86" y="52"/>
                    </a:lnTo>
                    <a:lnTo>
                      <a:pt x="3" y="52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Rectangle 181">
                <a:extLst>
                  <a:ext uri="{FF2B5EF4-FFF2-40B4-BE49-F238E27FC236}">
                    <a16:creationId xmlns:a16="http://schemas.microsoft.com/office/drawing/2014/main" id="{B0E76A7F-21F8-4067-81D4-335716E0D0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56925" y="5160963"/>
                <a:ext cx="15875" cy="333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Rectangle 182">
                <a:extLst>
                  <a:ext uri="{FF2B5EF4-FFF2-40B4-BE49-F238E27FC236}">
                    <a16:creationId xmlns:a16="http://schemas.microsoft.com/office/drawing/2014/main" id="{4E10A435-D885-46BD-8A53-0941B051EE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74388" y="5149850"/>
                <a:ext cx="17463" cy="44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Rectangle 183">
                <a:extLst>
                  <a:ext uri="{FF2B5EF4-FFF2-40B4-BE49-F238E27FC236}">
                    <a16:creationId xmlns:a16="http://schemas.microsoft.com/office/drawing/2014/main" id="{21FEE06F-5152-4FF7-8F69-3FE0EF1E8C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93438" y="5153025"/>
                <a:ext cx="17463" cy="412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" name="Rectangle 184">
                <a:extLst>
                  <a:ext uri="{FF2B5EF4-FFF2-40B4-BE49-F238E27FC236}">
                    <a16:creationId xmlns:a16="http://schemas.microsoft.com/office/drawing/2014/main" id="{466C89A8-0638-4613-8C78-29DF81B8C6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2488" y="5140325"/>
                <a:ext cx="17463" cy="539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Rectangle 185">
                <a:extLst>
                  <a:ext uri="{FF2B5EF4-FFF2-40B4-BE49-F238E27FC236}">
                    <a16:creationId xmlns:a16="http://schemas.microsoft.com/office/drawing/2014/main" id="{2A92B416-FCD5-4FA9-B305-8AA9397C70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31538" y="5151438"/>
                <a:ext cx="17463" cy="428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Rectangle 186">
                <a:extLst>
                  <a:ext uri="{FF2B5EF4-FFF2-40B4-BE49-F238E27FC236}">
                    <a16:creationId xmlns:a16="http://schemas.microsoft.com/office/drawing/2014/main" id="{A8C2731B-F689-465B-B46D-7F7921041B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50588" y="5127625"/>
                <a:ext cx="17463" cy="666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96F72099-5B5F-4816-AFA8-39DE7DA4F369}"/>
              </a:ext>
            </a:extLst>
          </p:cNvPr>
          <p:cNvSpPr/>
          <p:nvPr/>
        </p:nvSpPr>
        <p:spPr>
          <a:xfrm>
            <a:off x="1005125" y="1233935"/>
            <a:ext cx="676727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HY헤드라인M" pitchFamily="18" charset="-127"/>
                <a:cs typeface="+mn-cs"/>
                <a:sym typeface="Wingdings" pitchFamily="2" charset="2"/>
              </a:rPr>
              <a:t>Select a </a:t>
            </a:r>
            <a:r>
              <a:rPr kumimoji="0" lang="en-US" altLang="ko-KR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HY헤드라인M" pitchFamily="18" charset="-127"/>
                <a:cs typeface="+mn-cs"/>
                <a:sym typeface="Wingdings" pitchFamily="2" charset="2"/>
              </a:rPr>
              <a:t>random passphrase </a:t>
            </a:r>
            <a:r>
              <a:rPr kumimoji="0" lang="en-US" altLang="ko-KR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HY헤드라인M" pitchFamily="18" charset="-127"/>
                <a:cs typeface="+mn-cs"/>
                <a:sym typeface="Wingdings" pitchFamily="2" charset="2"/>
              </a:rPr>
              <a:t>that is not made up of dictionary words</a:t>
            </a:r>
            <a:endParaRPr kumimoji="0" lang="en-US" altLang="ko-KR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HY헤드라인M" pitchFamily="18" charset="-127"/>
              <a:cs typeface="+mn-cs"/>
              <a:sym typeface="Wingdings" pitchFamily="2" charset="2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2CC7344-7544-4AB0-868D-F7A902629408}"/>
              </a:ext>
            </a:extLst>
          </p:cNvPr>
          <p:cNvSpPr/>
          <p:nvPr/>
        </p:nvSpPr>
        <p:spPr>
          <a:xfrm>
            <a:off x="1005126" y="2019808"/>
            <a:ext cx="7155512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HY헤드라인M" pitchFamily="18" charset="-127"/>
                <a:cs typeface="+mn-cs"/>
                <a:sym typeface="Wingdings" pitchFamily="2" charset="2"/>
              </a:rPr>
              <a:t>Select a complex passphrase which contains a minimum of </a:t>
            </a:r>
            <a:r>
              <a:rPr kumimoji="0" lang="en-US" altLang="ko-KR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HY헤드라인M" pitchFamily="18" charset="-127"/>
                <a:cs typeface="+mn-cs"/>
                <a:sym typeface="Wingdings" pitchFamily="2" charset="2"/>
              </a:rPr>
              <a:t>20 characters </a:t>
            </a:r>
            <a:r>
              <a:rPr kumimoji="0" lang="en-US" altLang="ko-KR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HY헤드라인M" pitchFamily="18" charset="-127"/>
                <a:cs typeface="+mn-cs"/>
                <a:sym typeface="Wingdings" pitchFamily="2" charset="2"/>
              </a:rPr>
              <a:t>and change the passphrase at regular intervals</a:t>
            </a:r>
            <a:endParaRPr kumimoji="0" lang="en-US" altLang="ko-KR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HY헤드라인M" pitchFamily="18" charset="-127"/>
              <a:cs typeface="+mn-cs"/>
              <a:sym typeface="Wingdings" pitchFamily="2" charset="2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617C7BC-F965-4E7C-82E0-22A976EAFD7B}"/>
              </a:ext>
            </a:extLst>
          </p:cNvPr>
          <p:cNvSpPr/>
          <p:nvPr/>
        </p:nvSpPr>
        <p:spPr>
          <a:xfrm>
            <a:off x="1005126" y="4804046"/>
            <a:ext cx="715341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 a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virtual private network (VPN)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such as a remote access VPN, Extranet VPN, Intranet VPN, etc.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7BB0B1C-8065-45BA-944E-361CF8582840}"/>
              </a:ext>
            </a:extLst>
          </p:cNvPr>
          <p:cNvSpPr/>
          <p:nvPr/>
        </p:nvSpPr>
        <p:spPr>
          <a:xfrm>
            <a:off x="1005125" y="3078443"/>
            <a:ext cx="6112597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 WPA3 /WAP2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encryption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only 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921B827-BAC0-4ACE-ACF3-94F9A0BAF0FF}"/>
              </a:ext>
            </a:extLst>
          </p:cNvPr>
          <p:cNvSpPr/>
          <p:nvPr/>
        </p:nvSpPr>
        <p:spPr>
          <a:xfrm>
            <a:off x="1005126" y="3879674"/>
            <a:ext cx="7046436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Set the client settings properly (e.g., validate the server, specify the server address, do not prompt for new servers, etc.)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827BD42-32AF-426C-A73F-DFE020C1252B}"/>
              </a:ext>
            </a:extLst>
          </p:cNvPr>
          <p:cNvSpPr/>
          <p:nvPr/>
        </p:nvSpPr>
        <p:spPr>
          <a:xfrm>
            <a:off x="1005126" y="5724181"/>
            <a:ext cx="7018988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Implement a network access control (NAC) or network access protection (NAP) solution for additional control over end-user connectivity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CAAC400-B3CE-4992-86AC-991F0635CF06}"/>
              </a:ext>
            </a:extLst>
          </p:cNvPr>
          <p:cNvGrpSpPr>
            <a:grpSpLocks noChangeAspect="1"/>
          </p:cNvGrpSpPr>
          <p:nvPr/>
        </p:nvGrpSpPr>
        <p:grpSpPr>
          <a:xfrm>
            <a:off x="237895" y="5775305"/>
            <a:ext cx="544513" cy="542925"/>
            <a:chOff x="244458" y="5874671"/>
            <a:chExt cx="544513" cy="542925"/>
          </a:xfrm>
        </p:grpSpPr>
        <p:sp>
          <p:nvSpPr>
            <p:cNvPr id="65" name="Oval 101">
              <a:extLst>
                <a:ext uri="{FF2B5EF4-FFF2-40B4-BE49-F238E27FC236}">
                  <a16:creationId xmlns:a16="http://schemas.microsoft.com/office/drawing/2014/main" id="{8C5CB884-D484-468F-A329-73812B7004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58" y="5874671"/>
              <a:ext cx="544513" cy="54292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100">
              <a:extLst>
                <a:ext uri="{FF2B5EF4-FFF2-40B4-BE49-F238E27FC236}">
                  <a16:creationId xmlns:a16="http://schemas.microsoft.com/office/drawing/2014/main" id="{E34555E1-9788-49EE-8C41-6BCA65358BC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9332" y="5957533"/>
              <a:ext cx="334764" cy="377200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D6AFF35-A9B8-45A6-B128-B6AF108D54E2}"/>
              </a:ext>
            </a:extLst>
          </p:cNvPr>
          <p:cNvGrpSpPr>
            <a:grpSpLocks noChangeAspect="1"/>
          </p:cNvGrpSpPr>
          <p:nvPr/>
        </p:nvGrpSpPr>
        <p:grpSpPr>
          <a:xfrm>
            <a:off x="9105529" y="1498241"/>
            <a:ext cx="2400671" cy="4537810"/>
            <a:chOff x="8686800" y="1498241"/>
            <a:chExt cx="2400671" cy="4537810"/>
          </a:xfrm>
        </p:grpSpPr>
        <p:sp>
          <p:nvSpPr>
            <p:cNvPr id="230" name="Freeform 696">
              <a:extLst>
                <a:ext uri="{FF2B5EF4-FFF2-40B4-BE49-F238E27FC236}">
                  <a16:creationId xmlns:a16="http://schemas.microsoft.com/office/drawing/2014/main" id="{BCEDB158-8441-49A0-9362-B443BFC913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67574" y="1946018"/>
              <a:ext cx="840513" cy="846070"/>
            </a:xfrm>
            <a:custGeom>
              <a:avLst/>
              <a:gdLst>
                <a:gd name="T0" fmla="*/ 0 w 410"/>
                <a:gd name="T1" fmla="*/ 207 h 413"/>
                <a:gd name="T2" fmla="*/ 410 w 410"/>
                <a:gd name="T3" fmla="*/ 207 h 413"/>
                <a:gd name="T4" fmla="*/ 271 w 410"/>
                <a:gd name="T5" fmla="*/ 199 h 413"/>
                <a:gd name="T6" fmla="*/ 312 w 410"/>
                <a:gd name="T7" fmla="*/ 111 h 413"/>
                <a:gd name="T8" fmla="*/ 271 w 410"/>
                <a:gd name="T9" fmla="*/ 199 h 413"/>
                <a:gd name="T10" fmla="*/ 159 w 410"/>
                <a:gd name="T11" fmla="*/ 132 h 413"/>
                <a:gd name="T12" fmla="*/ 251 w 410"/>
                <a:gd name="T13" fmla="*/ 132 h 413"/>
                <a:gd name="T14" fmla="*/ 155 w 410"/>
                <a:gd name="T15" fmla="*/ 199 h 413"/>
                <a:gd name="T16" fmla="*/ 251 w 410"/>
                <a:gd name="T17" fmla="*/ 281 h 413"/>
                <a:gd name="T18" fmla="*/ 159 w 410"/>
                <a:gd name="T19" fmla="*/ 281 h 413"/>
                <a:gd name="T20" fmla="*/ 255 w 410"/>
                <a:gd name="T21" fmla="*/ 215 h 413"/>
                <a:gd name="T22" fmla="*/ 236 w 410"/>
                <a:gd name="T23" fmla="*/ 22 h 413"/>
                <a:gd name="T24" fmla="*/ 264 w 410"/>
                <a:gd name="T25" fmla="*/ 113 h 413"/>
                <a:gd name="T26" fmla="*/ 205 w 410"/>
                <a:gd name="T27" fmla="*/ 121 h 413"/>
                <a:gd name="T28" fmla="*/ 205 w 410"/>
                <a:gd name="T29" fmla="*/ 16 h 413"/>
                <a:gd name="T30" fmla="*/ 174 w 410"/>
                <a:gd name="T31" fmla="*/ 22 h 413"/>
                <a:gd name="T32" fmla="*/ 104 w 410"/>
                <a:gd name="T33" fmla="*/ 96 h 413"/>
                <a:gd name="T34" fmla="*/ 144 w 410"/>
                <a:gd name="T35" fmla="*/ 129 h 413"/>
                <a:gd name="T36" fmla="*/ 81 w 410"/>
                <a:gd name="T37" fmla="*/ 199 h 413"/>
                <a:gd name="T38" fmla="*/ 144 w 410"/>
                <a:gd name="T39" fmla="*/ 129 h 413"/>
                <a:gd name="T40" fmla="*/ 17 w 410"/>
                <a:gd name="T41" fmla="*/ 199 h 413"/>
                <a:gd name="T42" fmla="*/ 84 w 410"/>
                <a:gd name="T43" fmla="*/ 103 h 413"/>
                <a:gd name="T44" fmla="*/ 65 w 410"/>
                <a:gd name="T45" fmla="*/ 215 h 413"/>
                <a:gd name="T46" fmla="*/ 60 w 410"/>
                <a:gd name="T47" fmla="*/ 328 h 413"/>
                <a:gd name="T48" fmla="*/ 65 w 410"/>
                <a:gd name="T49" fmla="*/ 215 h 413"/>
                <a:gd name="T50" fmla="*/ 139 w 410"/>
                <a:gd name="T51" fmla="*/ 215 h 413"/>
                <a:gd name="T52" fmla="*/ 98 w 410"/>
                <a:gd name="T53" fmla="*/ 303 h 413"/>
                <a:gd name="T54" fmla="*/ 146 w 410"/>
                <a:gd name="T55" fmla="*/ 301 h 413"/>
                <a:gd name="T56" fmla="*/ 104 w 410"/>
                <a:gd name="T57" fmla="*/ 318 h 413"/>
                <a:gd name="T58" fmla="*/ 162 w 410"/>
                <a:gd name="T59" fmla="*/ 297 h 413"/>
                <a:gd name="T60" fmla="*/ 248 w 410"/>
                <a:gd name="T61" fmla="*/ 297 h 413"/>
                <a:gd name="T62" fmla="*/ 162 w 410"/>
                <a:gd name="T63" fmla="*/ 297 h 413"/>
                <a:gd name="T64" fmla="*/ 264 w 410"/>
                <a:gd name="T65" fmla="*/ 301 h 413"/>
                <a:gd name="T66" fmla="*/ 236 w 410"/>
                <a:gd name="T67" fmla="*/ 391 h 413"/>
                <a:gd name="T68" fmla="*/ 271 w 410"/>
                <a:gd name="T69" fmla="*/ 215 h 413"/>
                <a:gd name="T70" fmla="*/ 312 w 410"/>
                <a:gd name="T71" fmla="*/ 303 h 413"/>
                <a:gd name="T72" fmla="*/ 345 w 410"/>
                <a:gd name="T73" fmla="*/ 215 h 413"/>
                <a:gd name="T74" fmla="*/ 350 w 410"/>
                <a:gd name="T75" fmla="*/ 329 h 413"/>
                <a:gd name="T76" fmla="*/ 345 w 410"/>
                <a:gd name="T77" fmla="*/ 215 h 413"/>
                <a:gd name="T78" fmla="*/ 326 w 410"/>
                <a:gd name="T79" fmla="*/ 103 h 413"/>
                <a:gd name="T80" fmla="*/ 393 w 410"/>
                <a:gd name="T81" fmla="*/ 199 h 413"/>
                <a:gd name="T82" fmla="*/ 339 w 410"/>
                <a:gd name="T83" fmla="*/ 73 h 413"/>
                <a:gd name="T84" fmla="*/ 279 w 410"/>
                <a:gd name="T85" fmla="*/ 32 h 413"/>
                <a:gd name="T86" fmla="*/ 131 w 410"/>
                <a:gd name="T87" fmla="*/ 32 h 413"/>
                <a:gd name="T88" fmla="*/ 71 w 410"/>
                <a:gd name="T89" fmla="*/ 73 h 413"/>
                <a:gd name="T90" fmla="*/ 71 w 410"/>
                <a:gd name="T91" fmla="*/ 340 h 413"/>
                <a:gd name="T92" fmla="*/ 131 w 410"/>
                <a:gd name="T93" fmla="*/ 382 h 413"/>
                <a:gd name="T94" fmla="*/ 279 w 410"/>
                <a:gd name="T95" fmla="*/ 382 h 413"/>
                <a:gd name="T96" fmla="*/ 339 w 410"/>
                <a:gd name="T97" fmla="*/ 340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10" h="413">
                  <a:moveTo>
                    <a:pt x="205" y="0"/>
                  </a:moveTo>
                  <a:cubicBezTo>
                    <a:pt x="92" y="0"/>
                    <a:pt x="0" y="93"/>
                    <a:pt x="0" y="207"/>
                  </a:cubicBezTo>
                  <a:cubicBezTo>
                    <a:pt x="0" y="321"/>
                    <a:pt x="92" y="413"/>
                    <a:pt x="205" y="413"/>
                  </a:cubicBezTo>
                  <a:cubicBezTo>
                    <a:pt x="318" y="413"/>
                    <a:pt x="410" y="321"/>
                    <a:pt x="410" y="207"/>
                  </a:cubicBezTo>
                  <a:cubicBezTo>
                    <a:pt x="410" y="93"/>
                    <a:pt x="318" y="0"/>
                    <a:pt x="205" y="0"/>
                  </a:cubicBezTo>
                  <a:close/>
                  <a:moveTo>
                    <a:pt x="271" y="199"/>
                  </a:moveTo>
                  <a:cubicBezTo>
                    <a:pt x="271" y="175"/>
                    <a:pt x="269" y="151"/>
                    <a:pt x="266" y="129"/>
                  </a:cubicBezTo>
                  <a:cubicBezTo>
                    <a:pt x="282" y="125"/>
                    <a:pt x="298" y="119"/>
                    <a:pt x="312" y="111"/>
                  </a:cubicBezTo>
                  <a:cubicBezTo>
                    <a:pt x="322" y="137"/>
                    <a:pt x="328" y="167"/>
                    <a:pt x="329" y="199"/>
                  </a:cubicBezTo>
                  <a:lnTo>
                    <a:pt x="271" y="199"/>
                  </a:lnTo>
                  <a:close/>
                  <a:moveTo>
                    <a:pt x="155" y="199"/>
                  </a:moveTo>
                  <a:cubicBezTo>
                    <a:pt x="155" y="175"/>
                    <a:pt x="157" y="152"/>
                    <a:pt x="159" y="132"/>
                  </a:cubicBezTo>
                  <a:cubicBezTo>
                    <a:pt x="174" y="135"/>
                    <a:pt x="190" y="137"/>
                    <a:pt x="205" y="137"/>
                  </a:cubicBezTo>
                  <a:cubicBezTo>
                    <a:pt x="221" y="137"/>
                    <a:pt x="236" y="135"/>
                    <a:pt x="251" y="132"/>
                  </a:cubicBezTo>
                  <a:cubicBezTo>
                    <a:pt x="253" y="152"/>
                    <a:pt x="255" y="175"/>
                    <a:pt x="255" y="199"/>
                  </a:cubicBezTo>
                  <a:lnTo>
                    <a:pt x="155" y="199"/>
                  </a:lnTo>
                  <a:close/>
                  <a:moveTo>
                    <a:pt x="255" y="215"/>
                  </a:moveTo>
                  <a:cubicBezTo>
                    <a:pt x="255" y="239"/>
                    <a:pt x="253" y="261"/>
                    <a:pt x="251" y="281"/>
                  </a:cubicBezTo>
                  <a:cubicBezTo>
                    <a:pt x="236" y="278"/>
                    <a:pt x="221" y="277"/>
                    <a:pt x="205" y="277"/>
                  </a:cubicBezTo>
                  <a:cubicBezTo>
                    <a:pt x="190" y="277"/>
                    <a:pt x="174" y="278"/>
                    <a:pt x="159" y="281"/>
                  </a:cubicBezTo>
                  <a:cubicBezTo>
                    <a:pt x="157" y="261"/>
                    <a:pt x="155" y="239"/>
                    <a:pt x="155" y="215"/>
                  </a:cubicBezTo>
                  <a:lnTo>
                    <a:pt x="255" y="215"/>
                  </a:lnTo>
                  <a:close/>
                  <a:moveTo>
                    <a:pt x="264" y="113"/>
                  </a:moveTo>
                  <a:cubicBezTo>
                    <a:pt x="258" y="75"/>
                    <a:pt x="249" y="43"/>
                    <a:pt x="236" y="22"/>
                  </a:cubicBezTo>
                  <a:cubicBezTo>
                    <a:pt x="264" y="34"/>
                    <a:pt x="289" y="60"/>
                    <a:pt x="306" y="96"/>
                  </a:cubicBezTo>
                  <a:cubicBezTo>
                    <a:pt x="293" y="103"/>
                    <a:pt x="279" y="109"/>
                    <a:pt x="264" y="113"/>
                  </a:cubicBezTo>
                  <a:close/>
                  <a:moveTo>
                    <a:pt x="248" y="116"/>
                  </a:moveTo>
                  <a:cubicBezTo>
                    <a:pt x="234" y="119"/>
                    <a:pt x="220" y="121"/>
                    <a:pt x="205" y="121"/>
                  </a:cubicBezTo>
                  <a:cubicBezTo>
                    <a:pt x="190" y="121"/>
                    <a:pt x="176" y="119"/>
                    <a:pt x="162" y="116"/>
                  </a:cubicBezTo>
                  <a:cubicBezTo>
                    <a:pt x="171" y="53"/>
                    <a:pt x="190" y="16"/>
                    <a:pt x="205" y="16"/>
                  </a:cubicBezTo>
                  <a:cubicBezTo>
                    <a:pt x="220" y="16"/>
                    <a:pt x="239" y="53"/>
                    <a:pt x="248" y="116"/>
                  </a:cubicBezTo>
                  <a:close/>
                  <a:moveTo>
                    <a:pt x="174" y="22"/>
                  </a:moveTo>
                  <a:cubicBezTo>
                    <a:pt x="161" y="43"/>
                    <a:pt x="152" y="75"/>
                    <a:pt x="146" y="113"/>
                  </a:cubicBezTo>
                  <a:cubicBezTo>
                    <a:pt x="131" y="109"/>
                    <a:pt x="117" y="103"/>
                    <a:pt x="104" y="96"/>
                  </a:cubicBezTo>
                  <a:cubicBezTo>
                    <a:pt x="121" y="60"/>
                    <a:pt x="146" y="34"/>
                    <a:pt x="174" y="22"/>
                  </a:cubicBezTo>
                  <a:close/>
                  <a:moveTo>
                    <a:pt x="144" y="129"/>
                  </a:moveTo>
                  <a:cubicBezTo>
                    <a:pt x="141" y="151"/>
                    <a:pt x="139" y="175"/>
                    <a:pt x="139" y="199"/>
                  </a:cubicBezTo>
                  <a:cubicBezTo>
                    <a:pt x="81" y="199"/>
                    <a:pt x="81" y="199"/>
                    <a:pt x="81" y="199"/>
                  </a:cubicBezTo>
                  <a:cubicBezTo>
                    <a:pt x="82" y="167"/>
                    <a:pt x="88" y="137"/>
                    <a:pt x="98" y="111"/>
                  </a:cubicBezTo>
                  <a:cubicBezTo>
                    <a:pt x="112" y="118"/>
                    <a:pt x="128" y="124"/>
                    <a:pt x="144" y="129"/>
                  </a:cubicBezTo>
                  <a:close/>
                  <a:moveTo>
                    <a:pt x="65" y="199"/>
                  </a:moveTo>
                  <a:cubicBezTo>
                    <a:pt x="17" y="199"/>
                    <a:pt x="17" y="199"/>
                    <a:pt x="17" y="199"/>
                  </a:cubicBezTo>
                  <a:cubicBezTo>
                    <a:pt x="18" y="156"/>
                    <a:pt x="34" y="116"/>
                    <a:pt x="60" y="85"/>
                  </a:cubicBezTo>
                  <a:cubicBezTo>
                    <a:pt x="68" y="91"/>
                    <a:pt x="76" y="97"/>
                    <a:pt x="84" y="103"/>
                  </a:cubicBezTo>
                  <a:cubicBezTo>
                    <a:pt x="73" y="131"/>
                    <a:pt x="66" y="164"/>
                    <a:pt x="65" y="199"/>
                  </a:cubicBezTo>
                  <a:close/>
                  <a:moveTo>
                    <a:pt x="65" y="215"/>
                  </a:moveTo>
                  <a:cubicBezTo>
                    <a:pt x="66" y="250"/>
                    <a:pt x="73" y="282"/>
                    <a:pt x="84" y="311"/>
                  </a:cubicBezTo>
                  <a:cubicBezTo>
                    <a:pt x="76" y="316"/>
                    <a:pt x="68" y="322"/>
                    <a:pt x="60" y="328"/>
                  </a:cubicBezTo>
                  <a:cubicBezTo>
                    <a:pt x="34" y="297"/>
                    <a:pt x="18" y="258"/>
                    <a:pt x="17" y="215"/>
                  </a:cubicBezTo>
                  <a:lnTo>
                    <a:pt x="65" y="215"/>
                  </a:lnTo>
                  <a:close/>
                  <a:moveTo>
                    <a:pt x="81" y="215"/>
                  </a:moveTo>
                  <a:cubicBezTo>
                    <a:pt x="139" y="215"/>
                    <a:pt x="139" y="215"/>
                    <a:pt x="139" y="215"/>
                  </a:cubicBezTo>
                  <a:cubicBezTo>
                    <a:pt x="139" y="238"/>
                    <a:pt x="141" y="262"/>
                    <a:pt x="144" y="285"/>
                  </a:cubicBezTo>
                  <a:cubicBezTo>
                    <a:pt x="128" y="289"/>
                    <a:pt x="112" y="295"/>
                    <a:pt x="98" y="303"/>
                  </a:cubicBezTo>
                  <a:cubicBezTo>
                    <a:pt x="88" y="277"/>
                    <a:pt x="82" y="247"/>
                    <a:pt x="81" y="215"/>
                  </a:cubicBezTo>
                  <a:close/>
                  <a:moveTo>
                    <a:pt x="146" y="301"/>
                  </a:moveTo>
                  <a:cubicBezTo>
                    <a:pt x="152" y="338"/>
                    <a:pt x="161" y="371"/>
                    <a:pt x="174" y="391"/>
                  </a:cubicBezTo>
                  <a:cubicBezTo>
                    <a:pt x="146" y="380"/>
                    <a:pt x="121" y="353"/>
                    <a:pt x="104" y="318"/>
                  </a:cubicBezTo>
                  <a:cubicBezTo>
                    <a:pt x="117" y="311"/>
                    <a:pt x="131" y="305"/>
                    <a:pt x="146" y="301"/>
                  </a:cubicBezTo>
                  <a:close/>
                  <a:moveTo>
                    <a:pt x="162" y="297"/>
                  </a:moveTo>
                  <a:cubicBezTo>
                    <a:pt x="176" y="294"/>
                    <a:pt x="190" y="293"/>
                    <a:pt x="205" y="293"/>
                  </a:cubicBezTo>
                  <a:cubicBezTo>
                    <a:pt x="220" y="293"/>
                    <a:pt x="234" y="294"/>
                    <a:pt x="248" y="297"/>
                  </a:cubicBezTo>
                  <a:cubicBezTo>
                    <a:pt x="239" y="361"/>
                    <a:pt x="220" y="397"/>
                    <a:pt x="205" y="397"/>
                  </a:cubicBezTo>
                  <a:cubicBezTo>
                    <a:pt x="190" y="397"/>
                    <a:pt x="171" y="361"/>
                    <a:pt x="162" y="297"/>
                  </a:cubicBezTo>
                  <a:close/>
                  <a:moveTo>
                    <a:pt x="236" y="391"/>
                  </a:moveTo>
                  <a:cubicBezTo>
                    <a:pt x="249" y="371"/>
                    <a:pt x="258" y="338"/>
                    <a:pt x="264" y="301"/>
                  </a:cubicBezTo>
                  <a:cubicBezTo>
                    <a:pt x="279" y="305"/>
                    <a:pt x="293" y="311"/>
                    <a:pt x="306" y="318"/>
                  </a:cubicBezTo>
                  <a:cubicBezTo>
                    <a:pt x="289" y="353"/>
                    <a:pt x="264" y="380"/>
                    <a:pt x="236" y="391"/>
                  </a:cubicBezTo>
                  <a:close/>
                  <a:moveTo>
                    <a:pt x="266" y="285"/>
                  </a:moveTo>
                  <a:cubicBezTo>
                    <a:pt x="269" y="262"/>
                    <a:pt x="271" y="238"/>
                    <a:pt x="271" y="215"/>
                  </a:cubicBezTo>
                  <a:cubicBezTo>
                    <a:pt x="329" y="215"/>
                    <a:pt x="329" y="215"/>
                    <a:pt x="329" y="215"/>
                  </a:cubicBezTo>
                  <a:cubicBezTo>
                    <a:pt x="328" y="247"/>
                    <a:pt x="322" y="277"/>
                    <a:pt x="312" y="303"/>
                  </a:cubicBezTo>
                  <a:cubicBezTo>
                    <a:pt x="298" y="295"/>
                    <a:pt x="282" y="289"/>
                    <a:pt x="266" y="285"/>
                  </a:cubicBezTo>
                  <a:close/>
                  <a:moveTo>
                    <a:pt x="345" y="215"/>
                  </a:moveTo>
                  <a:cubicBezTo>
                    <a:pt x="393" y="215"/>
                    <a:pt x="393" y="215"/>
                    <a:pt x="393" y="215"/>
                  </a:cubicBezTo>
                  <a:cubicBezTo>
                    <a:pt x="392" y="258"/>
                    <a:pt x="376" y="297"/>
                    <a:pt x="350" y="329"/>
                  </a:cubicBezTo>
                  <a:cubicBezTo>
                    <a:pt x="342" y="322"/>
                    <a:pt x="334" y="316"/>
                    <a:pt x="326" y="311"/>
                  </a:cubicBezTo>
                  <a:cubicBezTo>
                    <a:pt x="337" y="282"/>
                    <a:pt x="344" y="250"/>
                    <a:pt x="345" y="215"/>
                  </a:cubicBezTo>
                  <a:close/>
                  <a:moveTo>
                    <a:pt x="345" y="199"/>
                  </a:moveTo>
                  <a:cubicBezTo>
                    <a:pt x="344" y="164"/>
                    <a:pt x="337" y="131"/>
                    <a:pt x="326" y="103"/>
                  </a:cubicBezTo>
                  <a:cubicBezTo>
                    <a:pt x="334" y="97"/>
                    <a:pt x="342" y="91"/>
                    <a:pt x="350" y="85"/>
                  </a:cubicBezTo>
                  <a:cubicBezTo>
                    <a:pt x="376" y="116"/>
                    <a:pt x="392" y="156"/>
                    <a:pt x="393" y="199"/>
                  </a:cubicBezTo>
                  <a:lnTo>
                    <a:pt x="345" y="199"/>
                  </a:lnTo>
                  <a:close/>
                  <a:moveTo>
                    <a:pt x="339" y="73"/>
                  </a:moveTo>
                  <a:cubicBezTo>
                    <a:pt x="333" y="78"/>
                    <a:pt x="326" y="83"/>
                    <a:pt x="319" y="88"/>
                  </a:cubicBezTo>
                  <a:cubicBezTo>
                    <a:pt x="309" y="65"/>
                    <a:pt x="295" y="46"/>
                    <a:pt x="279" y="32"/>
                  </a:cubicBezTo>
                  <a:cubicBezTo>
                    <a:pt x="302" y="42"/>
                    <a:pt x="322" y="56"/>
                    <a:pt x="339" y="73"/>
                  </a:cubicBezTo>
                  <a:close/>
                  <a:moveTo>
                    <a:pt x="131" y="32"/>
                  </a:moveTo>
                  <a:cubicBezTo>
                    <a:pt x="115" y="46"/>
                    <a:pt x="101" y="65"/>
                    <a:pt x="91" y="88"/>
                  </a:cubicBezTo>
                  <a:cubicBezTo>
                    <a:pt x="84" y="83"/>
                    <a:pt x="77" y="78"/>
                    <a:pt x="71" y="73"/>
                  </a:cubicBezTo>
                  <a:cubicBezTo>
                    <a:pt x="88" y="56"/>
                    <a:pt x="108" y="42"/>
                    <a:pt x="131" y="32"/>
                  </a:cubicBezTo>
                  <a:close/>
                  <a:moveTo>
                    <a:pt x="71" y="340"/>
                  </a:moveTo>
                  <a:cubicBezTo>
                    <a:pt x="77" y="335"/>
                    <a:pt x="84" y="330"/>
                    <a:pt x="91" y="326"/>
                  </a:cubicBezTo>
                  <a:cubicBezTo>
                    <a:pt x="101" y="348"/>
                    <a:pt x="115" y="367"/>
                    <a:pt x="131" y="382"/>
                  </a:cubicBezTo>
                  <a:cubicBezTo>
                    <a:pt x="108" y="372"/>
                    <a:pt x="88" y="358"/>
                    <a:pt x="71" y="340"/>
                  </a:cubicBezTo>
                  <a:close/>
                  <a:moveTo>
                    <a:pt x="279" y="382"/>
                  </a:moveTo>
                  <a:cubicBezTo>
                    <a:pt x="295" y="367"/>
                    <a:pt x="309" y="348"/>
                    <a:pt x="319" y="326"/>
                  </a:cubicBezTo>
                  <a:cubicBezTo>
                    <a:pt x="326" y="330"/>
                    <a:pt x="333" y="335"/>
                    <a:pt x="339" y="340"/>
                  </a:cubicBezTo>
                  <a:cubicBezTo>
                    <a:pt x="322" y="358"/>
                    <a:pt x="302" y="372"/>
                    <a:pt x="279" y="382"/>
                  </a:cubicBez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31" name="Freeform 697">
              <a:extLst>
                <a:ext uri="{FF2B5EF4-FFF2-40B4-BE49-F238E27FC236}">
                  <a16:creationId xmlns:a16="http://schemas.microsoft.com/office/drawing/2014/main" id="{6086E423-E70D-43CA-8C16-4D03FAD8B5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77327" y="2897673"/>
              <a:ext cx="133371" cy="708531"/>
            </a:xfrm>
            <a:custGeom>
              <a:avLst/>
              <a:gdLst>
                <a:gd name="T0" fmla="*/ 29 w 65"/>
                <a:gd name="T1" fmla="*/ 113 h 346"/>
                <a:gd name="T2" fmla="*/ 37 w 65"/>
                <a:gd name="T3" fmla="*/ 113 h 346"/>
                <a:gd name="T4" fmla="*/ 33 w 65"/>
                <a:gd name="T5" fmla="*/ 121 h 346"/>
                <a:gd name="T6" fmla="*/ 33 w 65"/>
                <a:gd name="T7" fmla="*/ 84 h 346"/>
                <a:gd name="T8" fmla="*/ 37 w 65"/>
                <a:gd name="T9" fmla="*/ 76 h 346"/>
                <a:gd name="T10" fmla="*/ 29 w 65"/>
                <a:gd name="T11" fmla="*/ 76 h 346"/>
                <a:gd name="T12" fmla="*/ 33 w 65"/>
                <a:gd name="T13" fmla="*/ 84 h 346"/>
                <a:gd name="T14" fmla="*/ 37 w 65"/>
                <a:gd name="T15" fmla="*/ 43 h 346"/>
                <a:gd name="T16" fmla="*/ 33 w 65"/>
                <a:gd name="T17" fmla="*/ 35 h 346"/>
                <a:gd name="T18" fmla="*/ 29 w 65"/>
                <a:gd name="T19" fmla="*/ 43 h 346"/>
                <a:gd name="T20" fmla="*/ 33 w 65"/>
                <a:gd name="T21" fmla="*/ 158 h 346"/>
                <a:gd name="T22" fmla="*/ 37 w 65"/>
                <a:gd name="T23" fmla="*/ 150 h 346"/>
                <a:gd name="T24" fmla="*/ 29 w 65"/>
                <a:gd name="T25" fmla="*/ 150 h 346"/>
                <a:gd name="T26" fmla="*/ 33 w 65"/>
                <a:gd name="T27" fmla="*/ 158 h 346"/>
                <a:gd name="T28" fmla="*/ 37 w 65"/>
                <a:gd name="T29" fmla="*/ 6 h 346"/>
                <a:gd name="T30" fmla="*/ 33 w 65"/>
                <a:gd name="T31" fmla="*/ 0 h 346"/>
                <a:gd name="T32" fmla="*/ 29 w 65"/>
                <a:gd name="T33" fmla="*/ 6 h 346"/>
                <a:gd name="T34" fmla="*/ 60 w 65"/>
                <a:gd name="T35" fmla="*/ 306 h 346"/>
                <a:gd name="T36" fmla="*/ 33 w 65"/>
                <a:gd name="T37" fmla="*/ 332 h 346"/>
                <a:gd name="T38" fmla="*/ 6 w 65"/>
                <a:gd name="T39" fmla="*/ 306 h 346"/>
                <a:gd name="T40" fmla="*/ 33 w 65"/>
                <a:gd name="T41" fmla="*/ 346 h 346"/>
                <a:gd name="T42" fmla="*/ 60 w 65"/>
                <a:gd name="T43" fmla="*/ 306 h 346"/>
                <a:gd name="T44" fmla="*/ 37 w 65"/>
                <a:gd name="T45" fmla="*/ 303 h 346"/>
                <a:gd name="T46" fmla="*/ 33 w 65"/>
                <a:gd name="T47" fmla="*/ 295 h 346"/>
                <a:gd name="T48" fmla="*/ 29 w 65"/>
                <a:gd name="T49" fmla="*/ 303 h 346"/>
                <a:gd name="T50" fmla="*/ 33 w 65"/>
                <a:gd name="T51" fmla="*/ 270 h 346"/>
                <a:gd name="T52" fmla="*/ 37 w 65"/>
                <a:gd name="T53" fmla="*/ 262 h 346"/>
                <a:gd name="T54" fmla="*/ 29 w 65"/>
                <a:gd name="T55" fmla="*/ 262 h 346"/>
                <a:gd name="T56" fmla="*/ 33 w 65"/>
                <a:gd name="T57" fmla="*/ 270 h 346"/>
                <a:gd name="T58" fmla="*/ 37 w 65"/>
                <a:gd name="T59" fmla="*/ 229 h 346"/>
                <a:gd name="T60" fmla="*/ 33 w 65"/>
                <a:gd name="T61" fmla="*/ 220 h 346"/>
                <a:gd name="T62" fmla="*/ 29 w 65"/>
                <a:gd name="T63" fmla="*/ 229 h 346"/>
                <a:gd name="T64" fmla="*/ 33 w 65"/>
                <a:gd name="T65" fmla="*/ 195 h 346"/>
                <a:gd name="T66" fmla="*/ 37 w 65"/>
                <a:gd name="T67" fmla="*/ 187 h 346"/>
                <a:gd name="T68" fmla="*/ 29 w 65"/>
                <a:gd name="T69" fmla="*/ 187 h 346"/>
                <a:gd name="T70" fmla="*/ 33 w 65"/>
                <a:gd name="T71" fmla="*/ 195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5" h="346">
                  <a:moveTo>
                    <a:pt x="29" y="117"/>
                  </a:moveTo>
                  <a:cubicBezTo>
                    <a:pt x="29" y="113"/>
                    <a:pt x="29" y="113"/>
                    <a:pt x="29" y="113"/>
                  </a:cubicBezTo>
                  <a:cubicBezTo>
                    <a:pt x="29" y="111"/>
                    <a:pt x="30" y="109"/>
                    <a:pt x="33" y="109"/>
                  </a:cubicBezTo>
                  <a:cubicBezTo>
                    <a:pt x="35" y="109"/>
                    <a:pt x="37" y="111"/>
                    <a:pt x="37" y="113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7" y="119"/>
                    <a:pt x="35" y="121"/>
                    <a:pt x="33" y="121"/>
                  </a:cubicBezTo>
                  <a:cubicBezTo>
                    <a:pt x="30" y="121"/>
                    <a:pt x="29" y="119"/>
                    <a:pt x="29" y="117"/>
                  </a:cubicBezTo>
                  <a:close/>
                  <a:moveTo>
                    <a:pt x="33" y="84"/>
                  </a:moveTo>
                  <a:cubicBezTo>
                    <a:pt x="35" y="84"/>
                    <a:pt x="37" y="82"/>
                    <a:pt x="37" y="80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7" y="74"/>
                    <a:pt x="35" y="72"/>
                    <a:pt x="33" y="72"/>
                  </a:cubicBezTo>
                  <a:cubicBezTo>
                    <a:pt x="30" y="72"/>
                    <a:pt x="29" y="74"/>
                    <a:pt x="29" y="76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9" y="82"/>
                    <a:pt x="30" y="84"/>
                    <a:pt x="33" y="84"/>
                  </a:cubicBezTo>
                  <a:close/>
                  <a:moveTo>
                    <a:pt x="33" y="47"/>
                  </a:moveTo>
                  <a:cubicBezTo>
                    <a:pt x="35" y="47"/>
                    <a:pt x="37" y="45"/>
                    <a:pt x="37" y="43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7" y="37"/>
                    <a:pt x="35" y="35"/>
                    <a:pt x="33" y="35"/>
                  </a:cubicBezTo>
                  <a:cubicBezTo>
                    <a:pt x="30" y="35"/>
                    <a:pt x="29" y="37"/>
                    <a:pt x="29" y="39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5"/>
                    <a:pt x="30" y="47"/>
                    <a:pt x="33" y="47"/>
                  </a:cubicBezTo>
                  <a:close/>
                  <a:moveTo>
                    <a:pt x="33" y="158"/>
                  </a:moveTo>
                  <a:cubicBezTo>
                    <a:pt x="35" y="158"/>
                    <a:pt x="37" y="157"/>
                    <a:pt x="37" y="154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7" y="148"/>
                    <a:pt x="35" y="146"/>
                    <a:pt x="33" y="146"/>
                  </a:cubicBezTo>
                  <a:cubicBezTo>
                    <a:pt x="30" y="146"/>
                    <a:pt x="29" y="148"/>
                    <a:pt x="29" y="150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7"/>
                    <a:pt x="30" y="158"/>
                    <a:pt x="33" y="158"/>
                  </a:cubicBezTo>
                  <a:close/>
                  <a:moveTo>
                    <a:pt x="33" y="10"/>
                  </a:moveTo>
                  <a:cubicBezTo>
                    <a:pt x="35" y="10"/>
                    <a:pt x="37" y="8"/>
                    <a:pt x="37" y="6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2"/>
                    <a:pt x="35" y="0"/>
                    <a:pt x="33" y="0"/>
                  </a:cubicBezTo>
                  <a:cubicBezTo>
                    <a:pt x="30" y="0"/>
                    <a:pt x="29" y="2"/>
                    <a:pt x="29" y="4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8"/>
                    <a:pt x="30" y="10"/>
                    <a:pt x="33" y="10"/>
                  </a:cubicBezTo>
                  <a:close/>
                  <a:moveTo>
                    <a:pt x="60" y="306"/>
                  </a:moveTo>
                  <a:cubicBezTo>
                    <a:pt x="35" y="332"/>
                    <a:pt x="35" y="332"/>
                    <a:pt x="35" y="332"/>
                  </a:cubicBezTo>
                  <a:cubicBezTo>
                    <a:pt x="34" y="332"/>
                    <a:pt x="33" y="332"/>
                    <a:pt x="33" y="332"/>
                  </a:cubicBezTo>
                  <a:cubicBezTo>
                    <a:pt x="32" y="332"/>
                    <a:pt x="31" y="332"/>
                    <a:pt x="31" y="332"/>
                  </a:cubicBezTo>
                  <a:cubicBezTo>
                    <a:pt x="6" y="306"/>
                    <a:pt x="6" y="306"/>
                    <a:pt x="6" y="306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33" y="346"/>
                    <a:pt x="33" y="346"/>
                    <a:pt x="33" y="346"/>
                  </a:cubicBezTo>
                  <a:cubicBezTo>
                    <a:pt x="65" y="311"/>
                    <a:pt x="65" y="311"/>
                    <a:pt x="65" y="311"/>
                  </a:cubicBezTo>
                  <a:lnTo>
                    <a:pt x="60" y="306"/>
                  </a:lnTo>
                  <a:close/>
                  <a:moveTo>
                    <a:pt x="33" y="307"/>
                  </a:moveTo>
                  <a:cubicBezTo>
                    <a:pt x="35" y="307"/>
                    <a:pt x="37" y="305"/>
                    <a:pt x="37" y="303"/>
                  </a:cubicBezTo>
                  <a:cubicBezTo>
                    <a:pt x="37" y="299"/>
                    <a:pt x="37" y="299"/>
                    <a:pt x="37" y="299"/>
                  </a:cubicBezTo>
                  <a:cubicBezTo>
                    <a:pt x="37" y="296"/>
                    <a:pt x="35" y="295"/>
                    <a:pt x="33" y="295"/>
                  </a:cubicBezTo>
                  <a:cubicBezTo>
                    <a:pt x="30" y="295"/>
                    <a:pt x="29" y="296"/>
                    <a:pt x="29" y="299"/>
                  </a:cubicBezTo>
                  <a:cubicBezTo>
                    <a:pt x="29" y="303"/>
                    <a:pt x="29" y="303"/>
                    <a:pt x="29" y="303"/>
                  </a:cubicBezTo>
                  <a:cubicBezTo>
                    <a:pt x="29" y="305"/>
                    <a:pt x="30" y="307"/>
                    <a:pt x="33" y="307"/>
                  </a:cubicBezTo>
                  <a:close/>
                  <a:moveTo>
                    <a:pt x="33" y="270"/>
                  </a:moveTo>
                  <a:cubicBezTo>
                    <a:pt x="35" y="270"/>
                    <a:pt x="37" y="268"/>
                    <a:pt x="37" y="266"/>
                  </a:cubicBezTo>
                  <a:cubicBezTo>
                    <a:pt x="37" y="262"/>
                    <a:pt x="37" y="262"/>
                    <a:pt x="37" y="262"/>
                  </a:cubicBezTo>
                  <a:cubicBezTo>
                    <a:pt x="37" y="259"/>
                    <a:pt x="35" y="258"/>
                    <a:pt x="33" y="258"/>
                  </a:cubicBezTo>
                  <a:cubicBezTo>
                    <a:pt x="30" y="258"/>
                    <a:pt x="29" y="259"/>
                    <a:pt x="29" y="262"/>
                  </a:cubicBezTo>
                  <a:cubicBezTo>
                    <a:pt x="29" y="266"/>
                    <a:pt x="29" y="266"/>
                    <a:pt x="29" y="266"/>
                  </a:cubicBezTo>
                  <a:cubicBezTo>
                    <a:pt x="29" y="268"/>
                    <a:pt x="30" y="270"/>
                    <a:pt x="33" y="270"/>
                  </a:cubicBezTo>
                  <a:close/>
                  <a:moveTo>
                    <a:pt x="33" y="233"/>
                  </a:moveTo>
                  <a:cubicBezTo>
                    <a:pt x="35" y="233"/>
                    <a:pt x="37" y="231"/>
                    <a:pt x="37" y="229"/>
                  </a:cubicBezTo>
                  <a:cubicBezTo>
                    <a:pt x="37" y="224"/>
                    <a:pt x="37" y="224"/>
                    <a:pt x="37" y="224"/>
                  </a:cubicBezTo>
                  <a:cubicBezTo>
                    <a:pt x="37" y="222"/>
                    <a:pt x="35" y="220"/>
                    <a:pt x="33" y="220"/>
                  </a:cubicBezTo>
                  <a:cubicBezTo>
                    <a:pt x="30" y="220"/>
                    <a:pt x="29" y="222"/>
                    <a:pt x="29" y="224"/>
                  </a:cubicBezTo>
                  <a:cubicBezTo>
                    <a:pt x="29" y="229"/>
                    <a:pt x="29" y="229"/>
                    <a:pt x="29" y="229"/>
                  </a:cubicBezTo>
                  <a:cubicBezTo>
                    <a:pt x="29" y="231"/>
                    <a:pt x="30" y="233"/>
                    <a:pt x="33" y="233"/>
                  </a:cubicBezTo>
                  <a:close/>
                  <a:moveTo>
                    <a:pt x="33" y="195"/>
                  </a:moveTo>
                  <a:cubicBezTo>
                    <a:pt x="35" y="195"/>
                    <a:pt x="37" y="194"/>
                    <a:pt x="37" y="191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5"/>
                    <a:pt x="35" y="183"/>
                    <a:pt x="33" y="183"/>
                  </a:cubicBezTo>
                  <a:cubicBezTo>
                    <a:pt x="30" y="183"/>
                    <a:pt x="29" y="185"/>
                    <a:pt x="29" y="187"/>
                  </a:cubicBezTo>
                  <a:cubicBezTo>
                    <a:pt x="29" y="191"/>
                    <a:pt x="29" y="191"/>
                    <a:pt x="29" y="191"/>
                  </a:cubicBezTo>
                  <a:cubicBezTo>
                    <a:pt x="29" y="194"/>
                    <a:pt x="30" y="195"/>
                    <a:pt x="33" y="195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32" name="Freeform 698">
              <a:extLst>
                <a:ext uri="{FF2B5EF4-FFF2-40B4-BE49-F238E27FC236}">
                  <a16:creationId xmlns:a16="http://schemas.microsoft.com/office/drawing/2014/main" id="{C4D4D7E7-1C21-46D2-84B4-2525665F7B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63574" y="2906009"/>
              <a:ext cx="133371" cy="708531"/>
            </a:xfrm>
            <a:custGeom>
              <a:avLst/>
              <a:gdLst>
                <a:gd name="T0" fmla="*/ 36 w 65"/>
                <a:gd name="T1" fmla="*/ 233 h 346"/>
                <a:gd name="T2" fmla="*/ 28 w 65"/>
                <a:gd name="T3" fmla="*/ 233 h 346"/>
                <a:gd name="T4" fmla="*/ 32 w 65"/>
                <a:gd name="T5" fmla="*/ 225 h 346"/>
                <a:gd name="T6" fmla="*/ 32 w 65"/>
                <a:gd name="T7" fmla="*/ 188 h 346"/>
                <a:gd name="T8" fmla="*/ 28 w 65"/>
                <a:gd name="T9" fmla="*/ 196 h 346"/>
                <a:gd name="T10" fmla="*/ 36 w 65"/>
                <a:gd name="T11" fmla="*/ 196 h 346"/>
                <a:gd name="T12" fmla="*/ 32 w 65"/>
                <a:gd name="T13" fmla="*/ 188 h 346"/>
                <a:gd name="T14" fmla="*/ 28 w 65"/>
                <a:gd name="T15" fmla="*/ 266 h 346"/>
                <a:gd name="T16" fmla="*/ 32 w 65"/>
                <a:gd name="T17" fmla="*/ 274 h 346"/>
                <a:gd name="T18" fmla="*/ 36 w 65"/>
                <a:gd name="T19" fmla="*/ 266 h 346"/>
                <a:gd name="T20" fmla="*/ 32 w 65"/>
                <a:gd name="T21" fmla="*/ 336 h 346"/>
                <a:gd name="T22" fmla="*/ 28 w 65"/>
                <a:gd name="T23" fmla="*/ 342 h 346"/>
                <a:gd name="T24" fmla="*/ 36 w 65"/>
                <a:gd name="T25" fmla="*/ 342 h 346"/>
                <a:gd name="T26" fmla="*/ 32 w 65"/>
                <a:gd name="T27" fmla="*/ 336 h 346"/>
                <a:gd name="T28" fmla="*/ 28 w 65"/>
                <a:gd name="T29" fmla="*/ 303 h 346"/>
                <a:gd name="T30" fmla="*/ 32 w 65"/>
                <a:gd name="T31" fmla="*/ 311 h 346"/>
                <a:gd name="T32" fmla="*/ 36 w 65"/>
                <a:gd name="T33" fmla="*/ 303 h 346"/>
                <a:gd name="T34" fmla="*/ 32 w 65"/>
                <a:gd name="T35" fmla="*/ 151 h 346"/>
                <a:gd name="T36" fmla="*/ 28 w 65"/>
                <a:gd name="T37" fmla="*/ 159 h 346"/>
                <a:gd name="T38" fmla="*/ 36 w 65"/>
                <a:gd name="T39" fmla="*/ 159 h 346"/>
                <a:gd name="T40" fmla="*/ 32 w 65"/>
                <a:gd name="T41" fmla="*/ 151 h 346"/>
                <a:gd name="T42" fmla="*/ 0 w 65"/>
                <a:gd name="T43" fmla="*/ 35 h 346"/>
                <a:gd name="T44" fmla="*/ 30 w 65"/>
                <a:gd name="T45" fmla="*/ 14 h 346"/>
                <a:gd name="T46" fmla="*/ 34 w 65"/>
                <a:gd name="T47" fmla="*/ 14 h 346"/>
                <a:gd name="T48" fmla="*/ 65 w 65"/>
                <a:gd name="T49" fmla="*/ 35 h 346"/>
                <a:gd name="T50" fmla="*/ 32 w 65"/>
                <a:gd name="T51" fmla="*/ 40 h 346"/>
                <a:gd name="T52" fmla="*/ 28 w 65"/>
                <a:gd name="T53" fmla="*/ 48 h 346"/>
                <a:gd name="T54" fmla="*/ 36 w 65"/>
                <a:gd name="T55" fmla="*/ 48 h 346"/>
                <a:gd name="T56" fmla="*/ 32 w 65"/>
                <a:gd name="T57" fmla="*/ 40 h 346"/>
                <a:gd name="T58" fmla="*/ 28 w 65"/>
                <a:gd name="T59" fmla="*/ 118 h 346"/>
                <a:gd name="T60" fmla="*/ 32 w 65"/>
                <a:gd name="T61" fmla="*/ 126 h 346"/>
                <a:gd name="T62" fmla="*/ 36 w 65"/>
                <a:gd name="T63" fmla="*/ 118 h 346"/>
                <a:gd name="T64" fmla="*/ 32 w 65"/>
                <a:gd name="T65" fmla="*/ 77 h 346"/>
                <a:gd name="T66" fmla="*/ 28 w 65"/>
                <a:gd name="T67" fmla="*/ 85 h 346"/>
                <a:gd name="T68" fmla="*/ 36 w 65"/>
                <a:gd name="T69" fmla="*/ 85 h 346"/>
                <a:gd name="T70" fmla="*/ 32 w 65"/>
                <a:gd name="T71" fmla="*/ 77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5" h="346">
                  <a:moveTo>
                    <a:pt x="36" y="229"/>
                  </a:moveTo>
                  <a:cubicBezTo>
                    <a:pt x="36" y="233"/>
                    <a:pt x="36" y="233"/>
                    <a:pt x="36" y="233"/>
                  </a:cubicBezTo>
                  <a:cubicBezTo>
                    <a:pt x="36" y="235"/>
                    <a:pt x="35" y="237"/>
                    <a:pt x="32" y="237"/>
                  </a:cubicBezTo>
                  <a:cubicBezTo>
                    <a:pt x="30" y="237"/>
                    <a:pt x="28" y="235"/>
                    <a:pt x="28" y="233"/>
                  </a:cubicBezTo>
                  <a:cubicBezTo>
                    <a:pt x="28" y="229"/>
                    <a:pt x="28" y="229"/>
                    <a:pt x="28" y="229"/>
                  </a:cubicBezTo>
                  <a:cubicBezTo>
                    <a:pt x="28" y="227"/>
                    <a:pt x="30" y="225"/>
                    <a:pt x="32" y="225"/>
                  </a:cubicBezTo>
                  <a:cubicBezTo>
                    <a:pt x="35" y="225"/>
                    <a:pt x="36" y="227"/>
                    <a:pt x="36" y="229"/>
                  </a:cubicBezTo>
                  <a:close/>
                  <a:moveTo>
                    <a:pt x="32" y="188"/>
                  </a:moveTo>
                  <a:cubicBezTo>
                    <a:pt x="30" y="188"/>
                    <a:pt x="28" y="190"/>
                    <a:pt x="28" y="192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28" y="198"/>
                    <a:pt x="30" y="200"/>
                    <a:pt x="32" y="200"/>
                  </a:cubicBezTo>
                  <a:cubicBezTo>
                    <a:pt x="35" y="200"/>
                    <a:pt x="36" y="198"/>
                    <a:pt x="36" y="196"/>
                  </a:cubicBezTo>
                  <a:cubicBezTo>
                    <a:pt x="36" y="192"/>
                    <a:pt x="36" y="192"/>
                    <a:pt x="36" y="192"/>
                  </a:cubicBezTo>
                  <a:cubicBezTo>
                    <a:pt x="36" y="190"/>
                    <a:pt x="35" y="188"/>
                    <a:pt x="32" y="188"/>
                  </a:cubicBezTo>
                  <a:close/>
                  <a:moveTo>
                    <a:pt x="32" y="262"/>
                  </a:moveTo>
                  <a:cubicBezTo>
                    <a:pt x="30" y="262"/>
                    <a:pt x="28" y="264"/>
                    <a:pt x="28" y="266"/>
                  </a:cubicBezTo>
                  <a:cubicBezTo>
                    <a:pt x="28" y="270"/>
                    <a:pt x="28" y="270"/>
                    <a:pt x="28" y="270"/>
                  </a:cubicBezTo>
                  <a:cubicBezTo>
                    <a:pt x="28" y="273"/>
                    <a:pt x="30" y="274"/>
                    <a:pt x="32" y="274"/>
                  </a:cubicBezTo>
                  <a:cubicBezTo>
                    <a:pt x="35" y="274"/>
                    <a:pt x="36" y="273"/>
                    <a:pt x="36" y="270"/>
                  </a:cubicBezTo>
                  <a:cubicBezTo>
                    <a:pt x="36" y="266"/>
                    <a:pt x="36" y="266"/>
                    <a:pt x="36" y="266"/>
                  </a:cubicBezTo>
                  <a:cubicBezTo>
                    <a:pt x="36" y="264"/>
                    <a:pt x="35" y="262"/>
                    <a:pt x="32" y="262"/>
                  </a:cubicBezTo>
                  <a:close/>
                  <a:moveTo>
                    <a:pt x="32" y="336"/>
                  </a:moveTo>
                  <a:cubicBezTo>
                    <a:pt x="30" y="336"/>
                    <a:pt x="28" y="338"/>
                    <a:pt x="28" y="340"/>
                  </a:cubicBezTo>
                  <a:cubicBezTo>
                    <a:pt x="28" y="342"/>
                    <a:pt x="28" y="342"/>
                    <a:pt x="28" y="342"/>
                  </a:cubicBezTo>
                  <a:cubicBezTo>
                    <a:pt x="28" y="345"/>
                    <a:pt x="30" y="346"/>
                    <a:pt x="32" y="346"/>
                  </a:cubicBezTo>
                  <a:cubicBezTo>
                    <a:pt x="35" y="346"/>
                    <a:pt x="36" y="345"/>
                    <a:pt x="36" y="342"/>
                  </a:cubicBezTo>
                  <a:cubicBezTo>
                    <a:pt x="36" y="340"/>
                    <a:pt x="36" y="340"/>
                    <a:pt x="36" y="340"/>
                  </a:cubicBezTo>
                  <a:cubicBezTo>
                    <a:pt x="36" y="338"/>
                    <a:pt x="35" y="336"/>
                    <a:pt x="32" y="336"/>
                  </a:cubicBezTo>
                  <a:close/>
                  <a:moveTo>
                    <a:pt x="32" y="299"/>
                  </a:moveTo>
                  <a:cubicBezTo>
                    <a:pt x="30" y="299"/>
                    <a:pt x="28" y="301"/>
                    <a:pt x="28" y="303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28" y="310"/>
                    <a:pt x="30" y="311"/>
                    <a:pt x="32" y="311"/>
                  </a:cubicBezTo>
                  <a:cubicBezTo>
                    <a:pt x="35" y="311"/>
                    <a:pt x="36" y="310"/>
                    <a:pt x="36" y="307"/>
                  </a:cubicBezTo>
                  <a:cubicBezTo>
                    <a:pt x="36" y="303"/>
                    <a:pt x="36" y="303"/>
                    <a:pt x="36" y="303"/>
                  </a:cubicBezTo>
                  <a:cubicBezTo>
                    <a:pt x="36" y="301"/>
                    <a:pt x="35" y="299"/>
                    <a:pt x="32" y="299"/>
                  </a:cubicBezTo>
                  <a:close/>
                  <a:moveTo>
                    <a:pt x="32" y="151"/>
                  </a:moveTo>
                  <a:cubicBezTo>
                    <a:pt x="30" y="151"/>
                    <a:pt x="28" y="153"/>
                    <a:pt x="28" y="155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28" y="161"/>
                    <a:pt x="30" y="163"/>
                    <a:pt x="32" y="163"/>
                  </a:cubicBezTo>
                  <a:cubicBezTo>
                    <a:pt x="35" y="163"/>
                    <a:pt x="36" y="161"/>
                    <a:pt x="36" y="159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6" y="153"/>
                    <a:pt x="35" y="151"/>
                    <a:pt x="32" y="151"/>
                  </a:cubicBezTo>
                  <a:close/>
                  <a:moveTo>
                    <a:pt x="32" y="0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2" y="15"/>
                    <a:pt x="32" y="15"/>
                  </a:cubicBezTo>
                  <a:cubicBezTo>
                    <a:pt x="33" y="15"/>
                    <a:pt x="34" y="14"/>
                    <a:pt x="34" y="14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5" y="35"/>
                    <a:pt x="65" y="35"/>
                    <a:pt x="65" y="35"/>
                  </a:cubicBezTo>
                  <a:lnTo>
                    <a:pt x="32" y="0"/>
                  </a:lnTo>
                  <a:close/>
                  <a:moveTo>
                    <a:pt x="32" y="40"/>
                  </a:moveTo>
                  <a:cubicBezTo>
                    <a:pt x="30" y="40"/>
                    <a:pt x="28" y="41"/>
                    <a:pt x="28" y="44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50"/>
                    <a:pt x="30" y="52"/>
                    <a:pt x="32" y="52"/>
                  </a:cubicBezTo>
                  <a:cubicBezTo>
                    <a:pt x="35" y="52"/>
                    <a:pt x="36" y="50"/>
                    <a:pt x="36" y="4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1"/>
                    <a:pt x="35" y="40"/>
                    <a:pt x="32" y="40"/>
                  </a:cubicBezTo>
                  <a:close/>
                  <a:moveTo>
                    <a:pt x="32" y="114"/>
                  </a:moveTo>
                  <a:cubicBezTo>
                    <a:pt x="30" y="114"/>
                    <a:pt x="28" y="116"/>
                    <a:pt x="28" y="118"/>
                  </a:cubicBezTo>
                  <a:cubicBezTo>
                    <a:pt x="28" y="122"/>
                    <a:pt x="28" y="122"/>
                    <a:pt x="28" y="122"/>
                  </a:cubicBezTo>
                  <a:cubicBezTo>
                    <a:pt x="28" y="124"/>
                    <a:pt x="30" y="126"/>
                    <a:pt x="32" y="126"/>
                  </a:cubicBezTo>
                  <a:cubicBezTo>
                    <a:pt x="35" y="126"/>
                    <a:pt x="36" y="124"/>
                    <a:pt x="36" y="122"/>
                  </a:cubicBezTo>
                  <a:cubicBezTo>
                    <a:pt x="36" y="118"/>
                    <a:pt x="36" y="118"/>
                    <a:pt x="36" y="118"/>
                  </a:cubicBezTo>
                  <a:cubicBezTo>
                    <a:pt x="36" y="116"/>
                    <a:pt x="35" y="114"/>
                    <a:pt x="32" y="114"/>
                  </a:cubicBezTo>
                  <a:close/>
                  <a:moveTo>
                    <a:pt x="32" y="77"/>
                  </a:moveTo>
                  <a:cubicBezTo>
                    <a:pt x="30" y="77"/>
                    <a:pt x="28" y="79"/>
                    <a:pt x="28" y="81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8" y="87"/>
                    <a:pt x="30" y="89"/>
                    <a:pt x="32" y="89"/>
                  </a:cubicBezTo>
                  <a:cubicBezTo>
                    <a:pt x="35" y="89"/>
                    <a:pt x="36" y="87"/>
                    <a:pt x="36" y="85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79"/>
                    <a:pt x="35" y="77"/>
                    <a:pt x="32" y="77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33" name="Freeform 719">
              <a:extLst>
                <a:ext uri="{FF2B5EF4-FFF2-40B4-BE49-F238E27FC236}">
                  <a16:creationId xmlns:a16="http://schemas.microsoft.com/office/drawing/2014/main" id="{84AAF1FF-CEB5-4348-89C0-9E70596864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40012" y="1889058"/>
              <a:ext cx="333427" cy="216727"/>
            </a:xfrm>
            <a:custGeom>
              <a:avLst/>
              <a:gdLst>
                <a:gd name="T0" fmla="*/ 70 w 162"/>
                <a:gd name="T1" fmla="*/ 64 h 106"/>
                <a:gd name="T2" fmla="*/ 69 w 162"/>
                <a:gd name="T3" fmla="*/ 70 h 106"/>
                <a:gd name="T4" fmla="*/ 65 w 162"/>
                <a:gd name="T5" fmla="*/ 72 h 106"/>
                <a:gd name="T6" fmla="*/ 63 w 162"/>
                <a:gd name="T7" fmla="*/ 72 h 106"/>
                <a:gd name="T8" fmla="*/ 60 w 162"/>
                <a:gd name="T9" fmla="*/ 70 h 106"/>
                <a:gd name="T10" fmla="*/ 61 w 162"/>
                <a:gd name="T11" fmla="*/ 65 h 106"/>
                <a:gd name="T12" fmla="*/ 65 w 162"/>
                <a:gd name="T13" fmla="*/ 63 h 106"/>
                <a:gd name="T14" fmla="*/ 70 w 162"/>
                <a:gd name="T15" fmla="*/ 64 h 106"/>
                <a:gd name="T16" fmla="*/ 35 w 162"/>
                <a:gd name="T17" fmla="*/ 80 h 106"/>
                <a:gd name="T18" fmla="*/ 31 w 162"/>
                <a:gd name="T19" fmla="*/ 82 h 106"/>
                <a:gd name="T20" fmla="*/ 30 w 162"/>
                <a:gd name="T21" fmla="*/ 88 h 106"/>
                <a:gd name="T22" fmla="*/ 33 w 162"/>
                <a:gd name="T23" fmla="*/ 90 h 106"/>
                <a:gd name="T24" fmla="*/ 35 w 162"/>
                <a:gd name="T25" fmla="*/ 89 h 106"/>
                <a:gd name="T26" fmla="*/ 39 w 162"/>
                <a:gd name="T27" fmla="*/ 87 h 106"/>
                <a:gd name="T28" fmla="*/ 40 w 162"/>
                <a:gd name="T29" fmla="*/ 82 h 106"/>
                <a:gd name="T30" fmla="*/ 35 w 162"/>
                <a:gd name="T31" fmla="*/ 80 h 106"/>
                <a:gd name="T32" fmla="*/ 5 w 162"/>
                <a:gd name="T33" fmla="*/ 98 h 106"/>
                <a:gd name="T34" fmla="*/ 3 w 162"/>
                <a:gd name="T35" fmla="*/ 99 h 106"/>
                <a:gd name="T36" fmla="*/ 2 w 162"/>
                <a:gd name="T37" fmla="*/ 104 h 106"/>
                <a:gd name="T38" fmla="*/ 5 w 162"/>
                <a:gd name="T39" fmla="*/ 106 h 106"/>
                <a:gd name="T40" fmla="*/ 7 w 162"/>
                <a:gd name="T41" fmla="*/ 106 h 106"/>
                <a:gd name="T42" fmla="*/ 9 w 162"/>
                <a:gd name="T43" fmla="*/ 105 h 106"/>
                <a:gd name="T44" fmla="*/ 10 w 162"/>
                <a:gd name="T45" fmla="*/ 99 h 106"/>
                <a:gd name="T46" fmla="*/ 5 w 162"/>
                <a:gd name="T47" fmla="*/ 98 h 106"/>
                <a:gd name="T48" fmla="*/ 94 w 162"/>
                <a:gd name="T49" fmla="*/ 46 h 106"/>
                <a:gd name="T50" fmla="*/ 91 w 162"/>
                <a:gd name="T51" fmla="*/ 48 h 106"/>
                <a:gd name="T52" fmla="*/ 90 w 162"/>
                <a:gd name="T53" fmla="*/ 53 h 106"/>
                <a:gd name="T54" fmla="*/ 93 w 162"/>
                <a:gd name="T55" fmla="*/ 55 h 106"/>
                <a:gd name="T56" fmla="*/ 95 w 162"/>
                <a:gd name="T57" fmla="*/ 54 h 106"/>
                <a:gd name="T58" fmla="*/ 98 w 162"/>
                <a:gd name="T59" fmla="*/ 53 h 106"/>
                <a:gd name="T60" fmla="*/ 100 w 162"/>
                <a:gd name="T61" fmla="*/ 47 h 106"/>
                <a:gd name="T62" fmla="*/ 94 w 162"/>
                <a:gd name="T63" fmla="*/ 46 h 106"/>
                <a:gd name="T64" fmla="*/ 115 w 162"/>
                <a:gd name="T65" fmla="*/ 0 h 106"/>
                <a:gd name="T66" fmla="*/ 114 w 162"/>
                <a:gd name="T67" fmla="*/ 8 h 106"/>
                <a:gd name="T68" fmla="*/ 149 w 162"/>
                <a:gd name="T69" fmla="*/ 16 h 106"/>
                <a:gd name="T70" fmla="*/ 149 w 162"/>
                <a:gd name="T71" fmla="*/ 18 h 106"/>
                <a:gd name="T72" fmla="*/ 151 w 162"/>
                <a:gd name="T73" fmla="*/ 20 h 106"/>
                <a:gd name="T74" fmla="*/ 140 w 162"/>
                <a:gd name="T75" fmla="*/ 55 h 106"/>
                <a:gd name="T76" fmla="*/ 148 w 162"/>
                <a:gd name="T77" fmla="*/ 57 h 106"/>
                <a:gd name="T78" fmla="*/ 162 w 162"/>
                <a:gd name="T79" fmla="*/ 11 h 106"/>
                <a:gd name="T80" fmla="*/ 115 w 162"/>
                <a:gd name="T81" fmla="*/ 0 h 106"/>
                <a:gd name="T82" fmla="*/ 124 w 162"/>
                <a:gd name="T83" fmla="*/ 28 h 106"/>
                <a:gd name="T84" fmla="*/ 121 w 162"/>
                <a:gd name="T85" fmla="*/ 30 h 106"/>
                <a:gd name="T86" fmla="*/ 120 w 162"/>
                <a:gd name="T87" fmla="*/ 36 h 106"/>
                <a:gd name="T88" fmla="*/ 123 w 162"/>
                <a:gd name="T89" fmla="*/ 38 h 106"/>
                <a:gd name="T90" fmla="*/ 125 w 162"/>
                <a:gd name="T91" fmla="*/ 37 h 106"/>
                <a:gd name="T92" fmla="*/ 128 w 162"/>
                <a:gd name="T93" fmla="*/ 35 h 106"/>
                <a:gd name="T94" fmla="*/ 130 w 162"/>
                <a:gd name="T95" fmla="*/ 30 h 106"/>
                <a:gd name="T96" fmla="*/ 124 w 162"/>
                <a:gd name="T97" fmla="*/ 2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2" h="106">
                  <a:moveTo>
                    <a:pt x="70" y="64"/>
                  </a:moveTo>
                  <a:cubicBezTo>
                    <a:pt x="71" y="66"/>
                    <a:pt x="70" y="69"/>
                    <a:pt x="69" y="70"/>
                  </a:cubicBezTo>
                  <a:cubicBezTo>
                    <a:pt x="65" y="72"/>
                    <a:pt x="65" y="72"/>
                    <a:pt x="65" y="72"/>
                  </a:cubicBezTo>
                  <a:cubicBezTo>
                    <a:pt x="65" y="72"/>
                    <a:pt x="64" y="72"/>
                    <a:pt x="63" y="72"/>
                  </a:cubicBezTo>
                  <a:cubicBezTo>
                    <a:pt x="62" y="72"/>
                    <a:pt x="60" y="72"/>
                    <a:pt x="60" y="70"/>
                  </a:cubicBezTo>
                  <a:cubicBezTo>
                    <a:pt x="59" y="68"/>
                    <a:pt x="59" y="66"/>
                    <a:pt x="61" y="65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6" y="62"/>
                    <a:pt x="69" y="63"/>
                    <a:pt x="70" y="64"/>
                  </a:cubicBezTo>
                  <a:close/>
                  <a:moveTo>
                    <a:pt x="35" y="80"/>
                  </a:moveTo>
                  <a:cubicBezTo>
                    <a:pt x="31" y="82"/>
                    <a:pt x="31" y="82"/>
                    <a:pt x="31" y="82"/>
                  </a:cubicBezTo>
                  <a:cubicBezTo>
                    <a:pt x="29" y="83"/>
                    <a:pt x="29" y="86"/>
                    <a:pt x="30" y="88"/>
                  </a:cubicBezTo>
                  <a:cubicBezTo>
                    <a:pt x="31" y="89"/>
                    <a:pt x="32" y="90"/>
                    <a:pt x="33" y="90"/>
                  </a:cubicBezTo>
                  <a:cubicBezTo>
                    <a:pt x="34" y="90"/>
                    <a:pt x="35" y="90"/>
                    <a:pt x="35" y="89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41" y="86"/>
                    <a:pt x="41" y="84"/>
                    <a:pt x="40" y="82"/>
                  </a:cubicBezTo>
                  <a:cubicBezTo>
                    <a:pt x="39" y="80"/>
                    <a:pt x="37" y="79"/>
                    <a:pt x="35" y="80"/>
                  </a:cubicBezTo>
                  <a:close/>
                  <a:moveTo>
                    <a:pt x="5" y="98"/>
                  </a:moveTo>
                  <a:cubicBezTo>
                    <a:pt x="3" y="99"/>
                    <a:pt x="3" y="99"/>
                    <a:pt x="3" y="99"/>
                  </a:cubicBezTo>
                  <a:cubicBezTo>
                    <a:pt x="1" y="100"/>
                    <a:pt x="0" y="102"/>
                    <a:pt x="2" y="104"/>
                  </a:cubicBezTo>
                  <a:cubicBezTo>
                    <a:pt x="2" y="105"/>
                    <a:pt x="4" y="106"/>
                    <a:pt x="5" y="106"/>
                  </a:cubicBezTo>
                  <a:cubicBezTo>
                    <a:pt x="6" y="106"/>
                    <a:pt x="6" y="106"/>
                    <a:pt x="7" y="106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11" y="104"/>
                    <a:pt x="11" y="101"/>
                    <a:pt x="10" y="99"/>
                  </a:cubicBezTo>
                  <a:cubicBezTo>
                    <a:pt x="9" y="97"/>
                    <a:pt x="7" y="97"/>
                    <a:pt x="5" y="98"/>
                  </a:cubicBezTo>
                  <a:close/>
                  <a:moveTo>
                    <a:pt x="94" y="46"/>
                  </a:moveTo>
                  <a:cubicBezTo>
                    <a:pt x="91" y="48"/>
                    <a:pt x="91" y="48"/>
                    <a:pt x="91" y="48"/>
                  </a:cubicBezTo>
                  <a:cubicBezTo>
                    <a:pt x="89" y="49"/>
                    <a:pt x="89" y="51"/>
                    <a:pt x="90" y="53"/>
                  </a:cubicBezTo>
                  <a:cubicBezTo>
                    <a:pt x="90" y="54"/>
                    <a:pt x="92" y="55"/>
                    <a:pt x="93" y="55"/>
                  </a:cubicBezTo>
                  <a:cubicBezTo>
                    <a:pt x="94" y="55"/>
                    <a:pt x="94" y="55"/>
                    <a:pt x="95" y="54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100" y="51"/>
                    <a:pt x="101" y="49"/>
                    <a:pt x="100" y="47"/>
                  </a:cubicBezTo>
                  <a:cubicBezTo>
                    <a:pt x="99" y="45"/>
                    <a:pt x="96" y="44"/>
                    <a:pt x="94" y="46"/>
                  </a:cubicBezTo>
                  <a:close/>
                  <a:moveTo>
                    <a:pt x="115" y="0"/>
                  </a:moveTo>
                  <a:cubicBezTo>
                    <a:pt x="114" y="8"/>
                    <a:pt x="114" y="8"/>
                    <a:pt x="114" y="8"/>
                  </a:cubicBezTo>
                  <a:cubicBezTo>
                    <a:pt x="149" y="16"/>
                    <a:pt x="149" y="16"/>
                    <a:pt x="149" y="16"/>
                  </a:cubicBezTo>
                  <a:cubicBezTo>
                    <a:pt x="149" y="17"/>
                    <a:pt x="149" y="18"/>
                    <a:pt x="149" y="18"/>
                  </a:cubicBezTo>
                  <a:cubicBezTo>
                    <a:pt x="150" y="19"/>
                    <a:pt x="150" y="19"/>
                    <a:pt x="151" y="20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62" y="11"/>
                    <a:pt x="162" y="11"/>
                    <a:pt x="162" y="11"/>
                  </a:cubicBezTo>
                  <a:lnTo>
                    <a:pt x="115" y="0"/>
                  </a:lnTo>
                  <a:close/>
                  <a:moveTo>
                    <a:pt x="124" y="28"/>
                  </a:moveTo>
                  <a:cubicBezTo>
                    <a:pt x="121" y="30"/>
                    <a:pt x="121" y="30"/>
                    <a:pt x="121" y="30"/>
                  </a:cubicBezTo>
                  <a:cubicBezTo>
                    <a:pt x="119" y="31"/>
                    <a:pt x="118" y="34"/>
                    <a:pt x="120" y="36"/>
                  </a:cubicBezTo>
                  <a:cubicBezTo>
                    <a:pt x="120" y="37"/>
                    <a:pt x="122" y="38"/>
                    <a:pt x="123" y="38"/>
                  </a:cubicBezTo>
                  <a:cubicBezTo>
                    <a:pt x="124" y="38"/>
                    <a:pt x="124" y="37"/>
                    <a:pt x="125" y="37"/>
                  </a:cubicBezTo>
                  <a:cubicBezTo>
                    <a:pt x="128" y="35"/>
                    <a:pt x="128" y="35"/>
                    <a:pt x="128" y="35"/>
                  </a:cubicBezTo>
                  <a:cubicBezTo>
                    <a:pt x="130" y="34"/>
                    <a:pt x="131" y="32"/>
                    <a:pt x="130" y="30"/>
                  </a:cubicBezTo>
                  <a:cubicBezTo>
                    <a:pt x="129" y="28"/>
                    <a:pt x="126" y="27"/>
                    <a:pt x="124" y="28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34" name="Freeform 720">
              <a:extLst>
                <a:ext uri="{FF2B5EF4-FFF2-40B4-BE49-F238E27FC236}">
                  <a16:creationId xmlns:a16="http://schemas.microsoft.com/office/drawing/2014/main" id="{5091AC22-DFE9-412D-98F9-451AD836F8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02222" y="1889058"/>
              <a:ext cx="332037" cy="216727"/>
            </a:xfrm>
            <a:custGeom>
              <a:avLst/>
              <a:gdLst>
                <a:gd name="T0" fmla="*/ 72 w 162"/>
                <a:gd name="T1" fmla="*/ 53 h 106"/>
                <a:gd name="T2" fmla="*/ 69 w 162"/>
                <a:gd name="T3" fmla="*/ 55 h 106"/>
                <a:gd name="T4" fmla="*/ 67 w 162"/>
                <a:gd name="T5" fmla="*/ 54 h 106"/>
                <a:gd name="T6" fmla="*/ 64 w 162"/>
                <a:gd name="T7" fmla="*/ 53 h 106"/>
                <a:gd name="T8" fmla="*/ 62 w 162"/>
                <a:gd name="T9" fmla="*/ 47 h 106"/>
                <a:gd name="T10" fmla="*/ 68 w 162"/>
                <a:gd name="T11" fmla="*/ 46 h 106"/>
                <a:gd name="T12" fmla="*/ 71 w 162"/>
                <a:gd name="T13" fmla="*/ 48 h 106"/>
                <a:gd name="T14" fmla="*/ 72 w 162"/>
                <a:gd name="T15" fmla="*/ 53 h 106"/>
                <a:gd name="T16" fmla="*/ 41 w 162"/>
                <a:gd name="T17" fmla="*/ 30 h 106"/>
                <a:gd name="T18" fmla="*/ 38 w 162"/>
                <a:gd name="T19" fmla="*/ 28 h 106"/>
                <a:gd name="T20" fmla="*/ 32 w 162"/>
                <a:gd name="T21" fmla="*/ 30 h 106"/>
                <a:gd name="T22" fmla="*/ 34 w 162"/>
                <a:gd name="T23" fmla="*/ 35 h 106"/>
                <a:gd name="T24" fmla="*/ 37 w 162"/>
                <a:gd name="T25" fmla="*/ 37 h 106"/>
                <a:gd name="T26" fmla="*/ 39 w 162"/>
                <a:gd name="T27" fmla="*/ 38 h 106"/>
                <a:gd name="T28" fmla="*/ 42 w 162"/>
                <a:gd name="T29" fmla="*/ 36 h 106"/>
                <a:gd name="T30" fmla="*/ 41 w 162"/>
                <a:gd name="T31" fmla="*/ 30 h 106"/>
                <a:gd name="T32" fmla="*/ 0 w 162"/>
                <a:gd name="T33" fmla="*/ 11 h 106"/>
                <a:gd name="T34" fmla="*/ 14 w 162"/>
                <a:gd name="T35" fmla="*/ 57 h 106"/>
                <a:gd name="T36" fmla="*/ 22 w 162"/>
                <a:gd name="T37" fmla="*/ 55 h 106"/>
                <a:gd name="T38" fmla="*/ 11 w 162"/>
                <a:gd name="T39" fmla="*/ 20 h 106"/>
                <a:gd name="T40" fmla="*/ 13 w 162"/>
                <a:gd name="T41" fmla="*/ 18 h 106"/>
                <a:gd name="T42" fmla="*/ 13 w 162"/>
                <a:gd name="T43" fmla="*/ 16 h 106"/>
                <a:gd name="T44" fmla="*/ 48 w 162"/>
                <a:gd name="T45" fmla="*/ 8 h 106"/>
                <a:gd name="T46" fmla="*/ 47 w 162"/>
                <a:gd name="T47" fmla="*/ 0 h 106"/>
                <a:gd name="T48" fmla="*/ 0 w 162"/>
                <a:gd name="T49" fmla="*/ 11 h 106"/>
                <a:gd name="T50" fmla="*/ 101 w 162"/>
                <a:gd name="T51" fmla="*/ 65 h 106"/>
                <a:gd name="T52" fmla="*/ 97 w 162"/>
                <a:gd name="T53" fmla="*/ 63 h 106"/>
                <a:gd name="T54" fmla="*/ 92 w 162"/>
                <a:gd name="T55" fmla="*/ 64 h 106"/>
                <a:gd name="T56" fmla="*/ 93 w 162"/>
                <a:gd name="T57" fmla="*/ 70 h 106"/>
                <a:gd name="T58" fmla="*/ 97 w 162"/>
                <a:gd name="T59" fmla="*/ 72 h 106"/>
                <a:gd name="T60" fmla="*/ 99 w 162"/>
                <a:gd name="T61" fmla="*/ 72 h 106"/>
                <a:gd name="T62" fmla="*/ 102 w 162"/>
                <a:gd name="T63" fmla="*/ 70 h 106"/>
                <a:gd name="T64" fmla="*/ 101 w 162"/>
                <a:gd name="T65" fmla="*/ 65 h 106"/>
                <a:gd name="T66" fmla="*/ 159 w 162"/>
                <a:gd name="T67" fmla="*/ 99 h 106"/>
                <a:gd name="T68" fmla="*/ 157 w 162"/>
                <a:gd name="T69" fmla="*/ 98 h 106"/>
                <a:gd name="T70" fmla="*/ 152 w 162"/>
                <a:gd name="T71" fmla="*/ 99 h 106"/>
                <a:gd name="T72" fmla="*/ 153 w 162"/>
                <a:gd name="T73" fmla="*/ 105 h 106"/>
                <a:gd name="T74" fmla="*/ 155 w 162"/>
                <a:gd name="T75" fmla="*/ 106 h 106"/>
                <a:gd name="T76" fmla="*/ 157 w 162"/>
                <a:gd name="T77" fmla="*/ 106 h 106"/>
                <a:gd name="T78" fmla="*/ 160 w 162"/>
                <a:gd name="T79" fmla="*/ 104 h 106"/>
                <a:gd name="T80" fmla="*/ 159 w 162"/>
                <a:gd name="T81" fmla="*/ 99 h 106"/>
                <a:gd name="T82" fmla="*/ 131 w 162"/>
                <a:gd name="T83" fmla="*/ 82 h 106"/>
                <a:gd name="T84" fmla="*/ 127 w 162"/>
                <a:gd name="T85" fmla="*/ 80 h 106"/>
                <a:gd name="T86" fmla="*/ 122 w 162"/>
                <a:gd name="T87" fmla="*/ 82 h 106"/>
                <a:gd name="T88" fmla="*/ 123 w 162"/>
                <a:gd name="T89" fmla="*/ 87 h 106"/>
                <a:gd name="T90" fmla="*/ 127 w 162"/>
                <a:gd name="T91" fmla="*/ 89 h 106"/>
                <a:gd name="T92" fmla="*/ 129 w 162"/>
                <a:gd name="T93" fmla="*/ 90 h 106"/>
                <a:gd name="T94" fmla="*/ 132 w 162"/>
                <a:gd name="T95" fmla="*/ 88 h 106"/>
                <a:gd name="T96" fmla="*/ 131 w 162"/>
                <a:gd name="T97" fmla="*/ 8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2" h="106">
                  <a:moveTo>
                    <a:pt x="72" y="53"/>
                  </a:moveTo>
                  <a:cubicBezTo>
                    <a:pt x="72" y="54"/>
                    <a:pt x="70" y="55"/>
                    <a:pt x="69" y="55"/>
                  </a:cubicBezTo>
                  <a:cubicBezTo>
                    <a:pt x="68" y="55"/>
                    <a:pt x="68" y="55"/>
                    <a:pt x="67" y="54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2" y="51"/>
                    <a:pt x="61" y="49"/>
                    <a:pt x="62" y="47"/>
                  </a:cubicBezTo>
                  <a:cubicBezTo>
                    <a:pt x="63" y="45"/>
                    <a:pt x="66" y="44"/>
                    <a:pt x="68" y="46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3" y="49"/>
                    <a:pt x="73" y="51"/>
                    <a:pt x="72" y="53"/>
                  </a:cubicBezTo>
                  <a:close/>
                  <a:moveTo>
                    <a:pt x="41" y="30"/>
                  </a:moveTo>
                  <a:cubicBezTo>
                    <a:pt x="38" y="28"/>
                    <a:pt x="38" y="28"/>
                    <a:pt x="38" y="28"/>
                  </a:cubicBezTo>
                  <a:cubicBezTo>
                    <a:pt x="36" y="27"/>
                    <a:pt x="33" y="28"/>
                    <a:pt x="32" y="30"/>
                  </a:cubicBezTo>
                  <a:cubicBezTo>
                    <a:pt x="31" y="32"/>
                    <a:pt x="32" y="34"/>
                    <a:pt x="34" y="35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8" y="37"/>
                    <a:pt x="38" y="38"/>
                    <a:pt x="39" y="38"/>
                  </a:cubicBezTo>
                  <a:cubicBezTo>
                    <a:pt x="40" y="38"/>
                    <a:pt x="42" y="37"/>
                    <a:pt x="42" y="36"/>
                  </a:cubicBezTo>
                  <a:cubicBezTo>
                    <a:pt x="44" y="34"/>
                    <a:pt x="43" y="31"/>
                    <a:pt x="41" y="30"/>
                  </a:cubicBezTo>
                  <a:close/>
                  <a:moveTo>
                    <a:pt x="0" y="11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2" y="19"/>
                    <a:pt x="12" y="19"/>
                    <a:pt x="13" y="18"/>
                  </a:cubicBezTo>
                  <a:cubicBezTo>
                    <a:pt x="13" y="18"/>
                    <a:pt x="13" y="17"/>
                    <a:pt x="13" y="16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7" y="0"/>
                    <a:pt x="47" y="0"/>
                    <a:pt x="47" y="0"/>
                  </a:cubicBezTo>
                  <a:lnTo>
                    <a:pt x="0" y="11"/>
                  </a:lnTo>
                  <a:close/>
                  <a:moveTo>
                    <a:pt x="101" y="65"/>
                  </a:moveTo>
                  <a:cubicBezTo>
                    <a:pt x="97" y="63"/>
                    <a:pt x="97" y="63"/>
                    <a:pt x="97" y="63"/>
                  </a:cubicBezTo>
                  <a:cubicBezTo>
                    <a:pt x="96" y="62"/>
                    <a:pt x="93" y="63"/>
                    <a:pt x="92" y="64"/>
                  </a:cubicBezTo>
                  <a:cubicBezTo>
                    <a:pt x="91" y="66"/>
                    <a:pt x="92" y="69"/>
                    <a:pt x="93" y="70"/>
                  </a:cubicBezTo>
                  <a:cubicBezTo>
                    <a:pt x="97" y="72"/>
                    <a:pt x="97" y="72"/>
                    <a:pt x="97" y="72"/>
                  </a:cubicBezTo>
                  <a:cubicBezTo>
                    <a:pt x="97" y="72"/>
                    <a:pt x="98" y="72"/>
                    <a:pt x="99" y="72"/>
                  </a:cubicBezTo>
                  <a:cubicBezTo>
                    <a:pt x="100" y="72"/>
                    <a:pt x="102" y="72"/>
                    <a:pt x="102" y="70"/>
                  </a:cubicBezTo>
                  <a:cubicBezTo>
                    <a:pt x="103" y="68"/>
                    <a:pt x="103" y="66"/>
                    <a:pt x="101" y="65"/>
                  </a:cubicBezTo>
                  <a:close/>
                  <a:moveTo>
                    <a:pt x="159" y="99"/>
                  </a:moveTo>
                  <a:cubicBezTo>
                    <a:pt x="157" y="98"/>
                    <a:pt x="157" y="98"/>
                    <a:pt x="157" y="98"/>
                  </a:cubicBezTo>
                  <a:cubicBezTo>
                    <a:pt x="155" y="97"/>
                    <a:pt x="153" y="97"/>
                    <a:pt x="152" y="99"/>
                  </a:cubicBezTo>
                  <a:cubicBezTo>
                    <a:pt x="151" y="101"/>
                    <a:pt x="151" y="104"/>
                    <a:pt x="153" y="105"/>
                  </a:cubicBezTo>
                  <a:cubicBezTo>
                    <a:pt x="155" y="106"/>
                    <a:pt x="155" y="106"/>
                    <a:pt x="155" y="106"/>
                  </a:cubicBezTo>
                  <a:cubicBezTo>
                    <a:pt x="156" y="106"/>
                    <a:pt x="156" y="106"/>
                    <a:pt x="157" y="106"/>
                  </a:cubicBezTo>
                  <a:cubicBezTo>
                    <a:pt x="158" y="106"/>
                    <a:pt x="160" y="105"/>
                    <a:pt x="160" y="104"/>
                  </a:cubicBezTo>
                  <a:cubicBezTo>
                    <a:pt x="162" y="102"/>
                    <a:pt x="161" y="100"/>
                    <a:pt x="159" y="99"/>
                  </a:cubicBezTo>
                  <a:close/>
                  <a:moveTo>
                    <a:pt x="131" y="82"/>
                  </a:moveTo>
                  <a:cubicBezTo>
                    <a:pt x="127" y="80"/>
                    <a:pt x="127" y="80"/>
                    <a:pt x="127" y="80"/>
                  </a:cubicBezTo>
                  <a:cubicBezTo>
                    <a:pt x="125" y="79"/>
                    <a:pt x="123" y="80"/>
                    <a:pt x="122" y="82"/>
                  </a:cubicBezTo>
                  <a:cubicBezTo>
                    <a:pt x="121" y="84"/>
                    <a:pt x="121" y="86"/>
                    <a:pt x="123" y="87"/>
                  </a:cubicBezTo>
                  <a:cubicBezTo>
                    <a:pt x="127" y="89"/>
                    <a:pt x="127" y="89"/>
                    <a:pt x="127" y="89"/>
                  </a:cubicBezTo>
                  <a:cubicBezTo>
                    <a:pt x="127" y="90"/>
                    <a:pt x="128" y="90"/>
                    <a:pt x="129" y="90"/>
                  </a:cubicBezTo>
                  <a:cubicBezTo>
                    <a:pt x="130" y="90"/>
                    <a:pt x="131" y="89"/>
                    <a:pt x="132" y="88"/>
                  </a:cubicBezTo>
                  <a:cubicBezTo>
                    <a:pt x="133" y="86"/>
                    <a:pt x="133" y="83"/>
                    <a:pt x="131" y="82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35" name="Freeform 721">
              <a:extLst>
                <a:ext uri="{FF2B5EF4-FFF2-40B4-BE49-F238E27FC236}">
                  <a16:creationId xmlns:a16="http://schemas.microsoft.com/office/drawing/2014/main" id="{3A2BD3A6-C03C-481F-B749-681EC88A9A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40012" y="2632321"/>
              <a:ext cx="333427" cy="218117"/>
            </a:xfrm>
            <a:custGeom>
              <a:avLst/>
              <a:gdLst>
                <a:gd name="T0" fmla="*/ 10 w 162"/>
                <a:gd name="T1" fmla="*/ 7 h 106"/>
                <a:gd name="T2" fmla="*/ 7 w 162"/>
                <a:gd name="T3" fmla="*/ 9 h 106"/>
                <a:gd name="T4" fmla="*/ 5 w 162"/>
                <a:gd name="T5" fmla="*/ 9 h 106"/>
                <a:gd name="T6" fmla="*/ 3 w 162"/>
                <a:gd name="T7" fmla="*/ 8 h 106"/>
                <a:gd name="T8" fmla="*/ 2 w 162"/>
                <a:gd name="T9" fmla="*/ 2 h 106"/>
                <a:gd name="T10" fmla="*/ 7 w 162"/>
                <a:gd name="T11" fmla="*/ 1 h 106"/>
                <a:gd name="T12" fmla="*/ 9 w 162"/>
                <a:gd name="T13" fmla="*/ 2 h 106"/>
                <a:gd name="T14" fmla="*/ 10 w 162"/>
                <a:gd name="T15" fmla="*/ 7 h 106"/>
                <a:gd name="T16" fmla="*/ 121 w 162"/>
                <a:gd name="T17" fmla="*/ 76 h 106"/>
                <a:gd name="T18" fmla="*/ 124 w 162"/>
                <a:gd name="T19" fmla="*/ 78 h 106"/>
                <a:gd name="T20" fmla="*/ 126 w 162"/>
                <a:gd name="T21" fmla="*/ 79 h 106"/>
                <a:gd name="T22" fmla="*/ 130 w 162"/>
                <a:gd name="T23" fmla="*/ 77 h 106"/>
                <a:gd name="T24" fmla="*/ 128 w 162"/>
                <a:gd name="T25" fmla="*/ 71 h 106"/>
                <a:gd name="T26" fmla="*/ 125 w 162"/>
                <a:gd name="T27" fmla="*/ 69 h 106"/>
                <a:gd name="T28" fmla="*/ 120 w 162"/>
                <a:gd name="T29" fmla="*/ 71 h 106"/>
                <a:gd name="T30" fmla="*/ 121 w 162"/>
                <a:gd name="T31" fmla="*/ 76 h 106"/>
                <a:gd name="T32" fmla="*/ 39 w 162"/>
                <a:gd name="T33" fmla="*/ 19 h 106"/>
                <a:gd name="T34" fmla="*/ 35 w 162"/>
                <a:gd name="T35" fmla="*/ 17 h 106"/>
                <a:gd name="T36" fmla="*/ 30 w 162"/>
                <a:gd name="T37" fmla="*/ 19 h 106"/>
                <a:gd name="T38" fmla="*/ 31 w 162"/>
                <a:gd name="T39" fmla="*/ 24 h 106"/>
                <a:gd name="T40" fmla="*/ 35 w 162"/>
                <a:gd name="T41" fmla="*/ 26 h 106"/>
                <a:gd name="T42" fmla="*/ 37 w 162"/>
                <a:gd name="T43" fmla="*/ 27 h 106"/>
                <a:gd name="T44" fmla="*/ 40 w 162"/>
                <a:gd name="T45" fmla="*/ 25 h 106"/>
                <a:gd name="T46" fmla="*/ 39 w 162"/>
                <a:gd name="T47" fmla="*/ 19 h 106"/>
                <a:gd name="T48" fmla="*/ 98 w 162"/>
                <a:gd name="T49" fmla="*/ 54 h 106"/>
                <a:gd name="T50" fmla="*/ 95 w 162"/>
                <a:gd name="T51" fmla="*/ 52 h 106"/>
                <a:gd name="T52" fmla="*/ 90 w 162"/>
                <a:gd name="T53" fmla="*/ 54 h 106"/>
                <a:gd name="T54" fmla="*/ 91 w 162"/>
                <a:gd name="T55" fmla="*/ 59 h 106"/>
                <a:gd name="T56" fmla="*/ 94 w 162"/>
                <a:gd name="T57" fmla="*/ 61 h 106"/>
                <a:gd name="T58" fmla="*/ 96 w 162"/>
                <a:gd name="T59" fmla="*/ 61 h 106"/>
                <a:gd name="T60" fmla="*/ 100 w 162"/>
                <a:gd name="T61" fmla="*/ 59 h 106"/>
                <a:gd name="T62" fmla="*/ 98 w 162"/>
                <a:gd name="T63" fmla="*/ 54 h 106"/>
                <a:gd name="T64" fmla="*/ 148 w 162"/>
                <a:gd name="T65" fmla="*/ 50 h 106"/>
                <a:gd name="T66" fmla="*/ 140 w 162"/>
                <a:gd name="T67" fmla="*/ 52 h 106"/>
                <a:gd name="T68" fmla="*/ 151 w 162"/>
                <a:gd name="T69" fmla="*/ 87 h 106"/>
                <a:gd name="T70" fmla="*/ 149 w 162"/>
                <a:gd name="T71" fmla="*/ 88 h 106"/>
                <a:gd name="T72" fmla="*/ 149 w 162"/>
                <a:gd name="T73" fmla="*/ 90 h 106"/>
                <a:gd name="T74" fmla="*/ 114 w 162"/>
                <a:gd name="T75" fmla="*/ 98 h 106"/>
                <a:gd name="T76" fmla="*/ 115 w 162"/>
                <a:gd name="T77" fmla="*/ 106 h 106"/>
                <a:gd name="T78" fmla="*/ 162 w 162"/>
                <a:gd name="T79" fmla="*/ 96 h 106"/>
                <a:gd name="T80" fmla="*/ 148 w 162"/>
                <a:gd name="T81" fmla="*/ 50 h 106"/>
                <a:gd name="T82" fmla="*/ 69 w 162"/>
                <a:gd name="T83" fmla="*/ 37 h 106"/>
                <a:gd name="T84" fmla="*/ 65 w 162"/>
                <a:gd name="T85" fmla="*/ 35 h 106"/>
                <a:gd name="T86" fmla="*/ 60 w 162"/>
                <a:gd name="T87" fmla="*/ 36 h 106"/>
                <a:gd name="T88" fmla="*/ 61 w 162"/>
                <a:gd name="T89" fmla="*/ 42 h 106"/>
                <a:gd name="T90" fmla="*/ 65 w 162"/>
                <a:gd name="T91" fmla="*/ 44 h 106"/>
                <a:gd name="T92" fmla="*/ 67 w 162"/>
                <a:gd name="T93" fmla="*/ 44 h 106"/>
                <a:gd name="T94" fmla="*/ 70 w 162"/>
                <a:gd name="T95" fmla="*/ 42 h 106"/>
                <a:gd name="T96" fmla="*/ 69 w 162"/>
                <a:gd name="T97" fmla="*/ 3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2" h="106">
                  <a:moveTo>
                    <a:pt x="10" y="7"/>
                  </a:moveTo>
                  <a:cubicBezTo>
                    <a:pt x="9" y="9"/>
                    <a:pt x="8" y="9"/>
                    <a:pt x="7" y="9"/>
                  </a:cubicBezTo>
                  <a:cubicBezTo>
                    <a:pt x="6" y="9"/>
                    <a:pt x="5" y="9"/>
                    <a:pt x="5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4"/>
                    <a:pt x="2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1" y="3"/>
                    <a:pt x="11" y="5"/>
                    <a:pt x="10" y="7"/>
                  </a:cubicBezTo>
                  <a:close/>
                  <a:moveTo>
                    <a:pt x="121" y="76"/>
                  </a:moveTo>
                  <a:cubicBezTo>
                    <a:pt x="124" y="78"/>
                    <a:pt x="124" y="78"/>
                    <a:pt x="124" y="78"/>
                  </a:cubicBezTo>
                  <a:cubicBezTo>
                    <a:pt x="125" y="79"/>
                    <a:pt x="126" y="79"/>
                    <a:pt x="126" y="79"/>
                  </a:cubicBezTo>
                  <a:cubicBezTo>
                    <a:pt x="128" y="79"/>
                    <a:pt x="129" y="78"/>
                    <a:pt x="130" y="77"/>
                  </a:cubicBezTo>
                  <a:cubicBezTo>
                    <a:pt x="131" y="75"/>
                    <a:pt x="130" y="72"/>
                    <a:pt x="128" y="71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23" y="68"/>
                    <a:pt x="121" y="69"/>
                    <a:pt x="120" y="71"/>
                  </a:cubicBezTo>
                  <a:cubicBezTo>
                    <a:pt x="118" y="73"/>
                    <a:pt x="119" y="75"/>
                    <a:pt x="121" y="76"/>
                  </a:cubicBezTo>
                  <a:close/>
                  <a:moveTo>
                    <a:pt x="39" y="19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33" y="16"/>
                    <a:pt x="31" y="17"/>
                    <a:pt x="30" y="19"/>
                  </a:cubicBezTo>
                  <a:cubicBezTo>
                    <a:pt x="29" y="21"/>
                    <a:pt x="29" y="23"/>
                    <a:pt x="31" y="24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6" y="27"/>
                    <a:pt x="37" y="27"/>
                  </a:cubicBezTo>
                  <a:cubicBezTo>
                    <a:pt x="38" y="27"/>
                    <a:pt x="39" y="26"/>
                    <a:pt x="40" y="25"/>
                  </a:cubicBezTo>
                  <a:cubicBezTo>
                    <a:pt x="41" y="23"/>
                    <a:pt x="41" y="20"/>
                    <a:pt x="39" y="19"/>
                  </a:cubicBezTo>
                  <a:close/>
                  <a:moveTo>
                    <a:pt x="98" y="54"/>
                  </a:moveTo>
                  <a:cubicBezTo>
                    <a:pt x="95" y="52"/>
                    <a:pt x="95" y="52"/>
                    <a:pt x="95" y="52"/>
                  </a:cubicBezTo>
                  <a:cubicBezTo>
                    <a:pt x="93" y="51"/>
                    <a:pt x="91" y="52"/>
                    <a:pt x="90" y="54"/>
                  </a:cubicBezTo>
                  <a:cubicBezTo>
                    <a:pt x="89" y="55"/>
                    <a:pt x="89" y="58"/>
                    <a:pt x="91" y="59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5" y="61"/>
                    <a:pt x="96" y="61"/>
                    <a:pt x="96" y="61"/>
                  </a:cubicBezTo>
                  <a:cubicBezTo>
                    <a:pt x="98" y="61"/>
                    <a:pt x="99" y="61"/>
                    <a:pt x="100" y="59"/>
                  </a:cubicBezTo>
                  <a:cubicBezTo>
                    <a:pt x="101" y="58"/>
                    <a:pt x="100" y="55"/>
                    <a:pt x="98" y="54"/>
                  </a:cubicBezTo>
                  <a:close/>
                  <a:moveTo>
                    <a:pt x="148" y="50"/>
                  </a:moveTo>
                  <a:cubicBezTo>
                    <a:pt x="140" y="52"/>
                    <a:pt x="140" y="52"/>
                    <a:pt x="140" y="52"/>
                  </a:cubicBezTo>
                  <a:cubicBezTo>
                    <a:pt x="151" y="87"/>
                    <a:pt x="151" y="87"/>
                    <a:pt x="151" y="87"/>
                  </a:cubicBezTo>
                  <a:cubicBezTo>
                    <a:pt x="150" y="87"/>
                    <a:pt x="150" y="88"/>
                    <a:pt x="149" y="88"/>
                  </a:cubicBezTo>
                  <a:cubicBezTo>
                    <a:pt x="149" y="89"/>
                    <a:pt x="149" y="90"/>
                    <a:pt x="149" y="90"/>
                  </a:cubicBezTo>
                  <a:cubicBezTo>
                    <a:pt x="114" y="98"/>
                    <a:pt x="114" y="98"/>
                    <a:pt x="114" y="98"/>
                  </a:cubicBezTo>
                  <a:cubicBezTo>
                    <a:pt x="115" y="106"/>
                    <a:pt x="115" y="106"/>
                    <a:pt x="115" y="106"/>
                  </a:cubicBezTo>
                  <a:cubicBezTo>
                    <a:pt x="162" y="96"/>
                    <a:pt x="162" y="96"/>
                    <a:pt x="162" y="96"/>
                  </a:cubicBezTo>
                  <a:lnTo>
                    <a:pt x="148" y="50"/>
                  </a:lnTo>
                  <a:close/>
                  <a:moveTo>
                    <a:pt x="69" y="37"/>
                  </a:moveTo>
                  <a:cubicBezTo>
                    <a:pt x="65" y="35"/>
                    <a:pt x="65" y="35"/>
                    <a:pt x="65" y="35"/>
                  </a:cubicBezTo>
                  <a:cubicBezTo>
                    <a:pt x="63" y="34"/>
                    <a:pt x="61" y="34"/>
                    <a:pt x="60" y="36"/>
                  </a:cubicBezTo>
                  <a:cubicBezTo>
                    <a:pt x="59" y="38"/>
                    <a:pt x="59" y="41"/>
                    <a:pt x="61" y="42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44"/>
                    <a:pt x="66" y="44"/>
                    <a:pt x="67" y="44"/>
                  </a:cubicBezTo>
                  <a:cubicBezTo>
                    <a:pt x="68" y="44"/>
                    <a:pt x="69" y="43"/>
                    <a:pt x="70" y="42"/>
                  </a:cubicBezTo>
                  <a:cubicBezTo>
                    <a:pt x="71" y="40"/>
                    <a:pt x="70" y="38"/>
                    <a:pt x="69" y="37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36" name="Freeform 722">
              <a:extLst>
                <a:ext uri="{FF2B5EF4-FFF2-40B4-BE49-F238E27FC236}">
                  <a16:creationId xmlns:a16="http://schemas.microsoft.com/office/drawing/2014/main" id="{5A653AE5-AE82-47D5-A361-7C2AD60072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02222" y="2632321"/>
              <a:ext cx="332037" cy="218117"/>
            </a:xfrm>
            <a:custGeom>
              <a:avLst/>
              <a:gdLst>
                <a:gd name="T0" fmla="*/ 13 w 162"/>
                <a:gd name="T1" fmla="*/ 90 h 106"/>
                <a:gd name="T2" fmla="*/ 48 w 162"/>
                <a:gd name="T3" fmla="*/ 98 h 106"/>
                <a:gd name="T4" fmla="*/ 47 w 162"/>
                <a:gd name="T5" fmla="*/ 106 h 106"/>
                <a:gd name="T6" fmla="*/ 0 w 162"/>
                <a:gd name="T7" fmla="*/ 96 h 106"/>
                <a:gd name="T8" fmla="*/ 14 w 162"/>
                <a:gd name="T9" fmla="*/ 50 h 106"/>
                <a:gd name="T10" fmla="*/ 22 w 162"/>
                <a:gd name="T11" fmla="*/ 52 h 106"/>
                <a:gd name="T12" fmla="*/ 11 w 162"/>
                <a:gd name="T13" fmla="*/ 87 h 106"/>
                <a:gd name="T14" fmla="*/ 13 w 162"/>
                <a:gd name="T15" fmla="*/ 88 h 106"/>
                <a:gd name="T16" fmla="*/ 13 w 162"/>
                <a:gd name="T17" fmla="*/ 90 h 106"/>
                <a:gd name="T18" fmla="*/ 36 w 162"/>
                <a:gd name="T19" fmla="*/ 79 h 106"/>
                <a:gd name="T20" fmla="*/ 38 w 162"/>
                <a:gd name="T21" fmla="*/ 78 h 106"/>
                <a:gd name="T22" fmla="*/ 41 w 162"/>
                <a:gd name="T23" fmla="*/ 76 h 106"/>
                <a:gd name="T24" fmla="*/ 42 w 162"/>
                <a:gd name="T25" fmla="*/ 71 h 106"/>
                <a:gd name="T26" fmla="*/ 37 w 162"/>
                <a:gd name="T27" fmla="*/ 69 h 106"/>
                <a:gd name="T28" fmla="*/ 34 w 162"/>
                <a:gd name="T29" fmla="*/ 71 h 106"/>
                <a:gd name="T30" fmla="*/ 32 w 162"/>
                <a:gd name="T31" fmla="*/ 77 h 106"/>
                <a:gd name="T32" fmla="*/ 36 w 162"/>
                <a:gd name="T33" fmla="*/ 79 h 106"/>
                <a:gd name="T34" fmla="*/ 67 w 162"/>
                <a:gd name="T35" fmla="*/ 52 h 106"/>
                <a:gd name="T36" fmla="*/ 64 w 162"/>
                <a:gd name="T37" fmla="*/ 54 h 106"/>
                <a:gd name="T38" fmla="*/ 62 w 162"/>
                <a:gd name="T39" fmla="*/ 59 h 106"/>
                <a:gd name="T40" fmla="*/ 66 w 162"/>
                <a:gd name="T41" fmla="*/ 61 h 106"/>
                <a:gd name="T42" fmla="*/ 68 w 162"/>
                <a:gd name="T43" fmla="*/ 61 h 106"/>
                <a:gd name="T44" fmla="*/ 71 w 162"/>
                <a:gd name="T45" fmla="*/ 59 h 106"/>
                <a:gd name="T46" fmla="*/ 72 w 162"/>
                <a:gd name="T47" fmla="*/ 54 h 106"/>
                <a:gd name="T48" fmla="*/ 67 w 162"/>
                <a:gd name="T49" fmla="*/ 52 h 106"/>
                <a:gd name="T50" fmla="*/ 160 w 162"/>
                <a:gd name="T51" fmla="*/ 2 h 106"/>
                <a:gd name="T52" fmla="*/ 155 w 162"/>
                <a:gd name="T53" fmla="*/ 1 h 106"/>
                <a:gd name="T54" fmla="*/ 153 w 162"/>
                <a:gd name="T55" fmla="*/ 2 h 106"/>
                <a:gd name="T56" fmla="*/ 152 w 162"/>
                <a:gd name="T57" fmla="*/ 7 h 106"/>
                <a:gd name="T58" fmla="*/ 155 w 162"/>
                <a:gd name="T59" fmla="*/ 9 h 106"/>
                <a:gd name="T60" fmla="*/ 157 w 162"/>
                <a:gd name="T61" fmla="*/ 9 h 106"/>
                <a:gd name="T62" fmla="*/ 159 w 162"/>
                <a:gd name="T63" fmla="*/ 8 h 106"/>
                <a:gd name="T64" fmla="*/ 160 w 162"/>
                <a:gd name="T65" fmla="*/ 2 h 106"/>
                <a:gd name="T66" fmla="*/ 127 w 162"/>
                <a:gd name="T67" fmla="*/ 17 h 106"/>
                <a:gd name="T68" fmla="*/ 123 w 162"/>
                <a:gd name="T69" fmla="*/ 19 h 106"/>
                <a:gd name="T70" fmla="*/ 122 w 162"/>
                <a:gd name="T71" fmla="*/ 25 h 106"/>
                <a:gd name="T72" fmla="*/ 125 w 162"/>
                <a:gd name="T73" fmla="*/ 27 h 106"/>
                <a:gd name="T74" fmla="*/ 127 w 162"/>
                <a:gd name="T75" fmla="*/ 26 h 106"/>
                <a:gd name="T76" fmla="*/ 131 w 162"/>
                <a:gd name="T77" fmla="*/ 24 h 106"/>
                <a:gd name="T78" fmla="*/ 132 w 162"/>
                <a:gd name="T79" fmla="*/ 19 h 106"/>
                <a:gd name="T80" fmla="*/ 127 w 162"/>
                <a:gd name="T81" fmla="*/ 17 h 106"/>
                <a:gd name="T82" fmla="*/ 97 w 162"/>
                <a:gd name="T83" fmla="*/ 35 h 106"/>
                <a:gd name="T84" fmla="*/ 93 w 162"/>
                <a:gd name="T85" fmla="*/ 37 h 106"/>
                <a:gd name="T86" fmla="*/ 92 w 162"/>
                <a:gd name="T87" fmla="*/ 42 h 106"/>
                <a:gd name="T88" fmla="*/ 95 w 162"/>
                <a:gd name="T89" fmla="*/ 44 h 106"/>
                <a:gd name="T90" fmla="*/ 97 w 162"/>
                <a:gd name="T91" fmla="*/ 44 h 106"/>
                <a:gd name="T92" fmla="*/ 101 w 162"/>
                <a:gd name="T93" fmla="*/ 42 h 106"/>
                <a:gd name="T94" fmla="*/ 102 w 162"/>
                <a:gd name="T95" fmla="*/ 36 h 106"/>
                <a:gd name="T96" fmla="*/ 97 w 162"/>
                <a:gd name="T97" fmla="*/ 3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2" h="106">
                  <a:moveTo>
                    <a:pt x="13" y="90"/>
                  </a:moveTo>
                  <a:cubicBezTo>
                    <a:pt x="48" y="98"/>
                    <a:pt x="48" y="98"/>
                    <a:pt x="48" y="98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12" y="87"/>
                    <a:pt x="12" y="88"/>
                    <a:pt x="13" y="88"/>
                  </a:cubicBezTo>
                  <a:cubicBezTo>
                    <a:pt x="13" y="89"/>
                    <a:pt x="13" y="90"/>
                    <a:pt x="13" y="90"/>
                  </a:cubicBezTo>
                  <a:close/>
                  <a:moveTo>
                    <a:pt x="36" y="79"/>
                  </a:moveTo>
                  <a:cubicBezTo>
                    <a:pt x="36" y="79"/>
                    <a:pt x="37" y="79"/>
                    <a:pt x="38" y="78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3" y="75"/>
                    <a:pt x="44" y="73"/>
                    <a:pt x="42" y="71"/>
                  </a:cubicBezTo>
                  <a:cubicBezTo>
                    <a:pt x="41" y="69"/>
                    <a:pt x="39" y="68"/>
                    <a:pt x="37" y="69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2" y="72"/>
                    <a:pt x="31" y="75"/>
                    <a:pt x="32" y="77"/>
                  </a:cubicBezTo>
                  <a:cubicBezTo>
                    <a:pt x="33" y="78"/>
                    <a:pt x="34" y="79"/>
                    <a:pt x="36" y="79"/>
                  </a:cubicBezTo>
                  <a:close/>
                  <a:moveTo>
                    <a:pt x="67" y="52"/>
                  </a:moveTo>
                  <a:cubicBezTo>
                    <a:pt x="64" y="54"/>
                    <a:pt x="64" y="54"/>
                    <a:pt x="64" y="54"/>
                  </a:cubicBezTo>
                  <a:cubicBezTo>
                    <a:pt x="62" y="55"/>
                    <a:pt x="61" y="58"/>
                    <a:pt x="62" y="59"/>
                  </a:cubicBezTo>
                  <a:cubicBezTo>
                    <a:pt x="63" y="61"/>
                    <a:pt x="64" y="61"/>
                    <a:pt x="66" y="61"/>
                  </a:cubicBezTo>
                  <a:cubicBezTo>
                    <a:pt x="66" y="61"/>
                    <a:pt x="67" y="61"/>
                    <a:pt x="68" y="61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73" y="58"/>
                    <a:pt x="73" y="55"/>
                    <a:pt x="72" y="54"/>
                  </a:cubicBezTo>
                  <a:cubicBezTo>
                    <a:pt x="71" y="52"/>
                    <a:pt x="69" y="51"/>
                    <a:pt x="67" y="52"/>
                  </a:cubicBezTo>
                  <a:close/>
                  <a:moveTo>
                    <a:pt x="160" y="2"/>
                  </a:moveTo>
                  <a:cubicBezTo>
                    <a:pt x="159" y="0"/>
                    <a:pt x="157" y="0"/>
                    <a:pt x="155" y="1"/>
                  </a:cubicBezTo>
                  <a:cubicBezTo>
                    <a:pt x="153" y="2"/>
                    <a:pt x="153" y="2"/>
                    <a:pt x="153" y="2"/>
                  </a:cubicBezTo>
                  <a:cubicBezTo>
                    <a:pt x="151" y="3"/>
                    <a:pt x="151" y="5"/>
                    <a:pt x="152" y="7"/>
                  </a:cubicBezTo>
                  <a:cubicBezTo>
                    <a:pt x="153" y="9"/>
                    <a:pt x="154" y="9"/>
                    <a:pt x="155" y="9"/>
                  </a:cubicBezTo>
                  <a:cubicBezTo>
                    <a:pt x="156" y="9"/>
                    <a:pt x="157" y="9"/>
                    <a:pt x="157" y="9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61" y="7"/>
                    <a:pt x="162" y="4"/>
                    <a:pt x="160" y="2"/>
                  </a:cubicBezTo>
                  <a:close/>
                  <a:moveTo>
                    <a:pt x="127" y="17"/>
                  </a:moveTo>
                  <a:cubicBezTo>
                    <a:pt x="123" y="19"/>
                    <a:pt x="123" y="19"/>
                    <a:pt x="123" y="19"/>
                  </a:cubicBezTo>
                  <a:cubicBezTo>
                    <a:pt x="121" y="20"/>
                    <a:pt x="121" y="23"/>
                    <a:pt x="122" y="25"/>
                  </a:cubicBezTo>
                  <a:cubicBezTo>
                    <a:pt x="123" y="26"/>
                    <a:pt x="124" y="27"/>
                    <a:pt x="125" y="27"/>
                  </a:cubicBezTo>
                  <a:cubicBezTo>
                    <a:pt x="126" y="27"/>
                    <a:pt x="127" y="27"/>
                    <a:pt x="127" y="26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3" y="23"/>
                    <a:pt x="133" y="21"/>
                    <a:pt x="132" y="19"/>
                  </a:cubicBezTo>
                  <a:cubicBezTo>
                    <a:pt x="131" y="17"/>
                    <a:pt x="129" y="16"/>
                    <a:pt x="127" y="17"/>
                  </a:cubicBezTo>
                  <a:close/>
                  <a:moveTo>
                    <a:pt x="97" y="35"/>
                  </a:moveTo>
                  <a:cubicBezTo>
                    <a:pt x="93" y="37"/>
                    <a:pt x="93" y="37"/>
                    <a:pt x="93" y="37"/>
                  </a:cubicBezTo>
                  <a:cubicBezTo>
                    <a:pt x="92" y="38"/>
                    <a:pt x="91" y="40"/>
                    <a:pt x="92" y="42"/>
                  </a:cubicBezTo>
                  <a:cubicBezTo>
                    <a:pt x="93" y="43"/>
                    <a:pt x="94" y="44"/>
                    <a:pt x="95" y="44"/>
                  </a:cubicBezTo>
                  <a:cubicBezTo>
                    <a:pt x="96" y="44"/>
                    <a:pt x="97" y="44"/>
                    <a:pt x="97" y="44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103" y="41"/>
                    <a:pt x="103" y="38"/>
                    <a:pt x="102" y="36"/>
                  </a:cubicBezTo>
                  <a:cubicBezTo>
                    <a:pt x="101" y="34"/>
                    <a:pt x="99" y="34"/>
                    <a:pt x="97" y="35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5C10C6FA-44D7-41EA-87B3-EB30B5CDE7FE}"/>
                </a:ext>
              </a:extLst>
            </p:cNvPr>
            <p:cNvGrpSpPr/>
            <p:nvPr/>
          </p:nvGrpSpPr>
          <p:grpSpPr>
            <a:xfrm>
              <a:off x="8728478" y="4696788"/>
              <a:ext cx="2315925" cy="1339263"/>
              <a:chOff x="1198186" y="4698282"/>
              <a:chExt cx="2315925" cy="1339263"/>
            </a:xfrm>
          </p:grpSpPr>
          <p:sp>
            <p:nvSpPr>
              <p:cNvPr id="264" name="Freeform 723">
                <a:extLst>
                  <a:ext uri="{FF2B5EF4-FFF2-40B4-BE49-F238E27FC236}">
                    <a16:creationId xmlns:a16="http://schemas.microsoft.com/office/drawing/2014/main" id="{F4F9133F-F6AC-4715-A47F-7E0AA7DC35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8186" y="5980585"/>
                <a:ext cx="2315925" cy="56960"/>
              </a:xfrm>
              <a:custGeom>
                <a:avLst/>
                <a:gdLst>
                  <a:gd name="T0" fmla="*/ 587 w 1129"/>
                  <a:gd name="T1" fmla="*/ 0 h 28"/>
                  <a:gd name="T2" fmla="*/ 0 w 1129"/>
                  <a:gd name="T3" fmla="*/ 0 h 28"/>
                  <a:gd name="T4" fmla="*/ 58 w 1129"/>
                  <a:gd name="T5" fmla="*/ 28 h 28"/>
                  <a:gd name="T6" fmla="*/ 587 w 1129"/>
                  <a:gd name="T7" fmla="*/ 28 h 28"/>
                  <a:gd name="T8" fmla="*/ 1072 w 1129"/>
                  <a:gd name="T9" fmla="*/ 28 h 28"/>
                  <a:gd name="T10" fmla="*/ 1129 w 1129"/>
                  <a:gd name="T11" fmla="*/ 0 h 28"/>
                  <a:gd name="T12" fmla="*/ 587 w 1129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9" h="28">
                    <a:moveTo>
                      <a:pt x="58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28"/>
                      <a:pt x="58" y="28"/>
                    </a:cubicBezTo>
                    <a:cubicBezTo>
                      <a:pt x="587" y="28"/>
                      <a:pt x="587" y="28"/>
                      <a:pt x="587" y="28"/>
                    </a:cubicBezTo>
                    <a:cubicBezTo>
                      <a:pt x="1072" y="28"/>
                      <a:pt x="1072" y="28"/>
                      <a:pt x="1072" y="28"/>
                    </a:cubicBezTo>
                    <a:cubicBezTo>
                      <a:pt x="1129" y="28"/>
                      <a:pt x="1129" y="0"/>
                      <a:pt x="1129" y="0"/>
                    </a:cubicBezTo>
                    <a:lnTo>
                      <a:pt x="587" y="0"/>
                    </a:lnTo>
                    <a:close/>
                  </a:path>
                </a:pathLst>
              </a:custGeom>
              <a:solidFill>
                <a:srgbClr val="44546A">
                  <a:lumMod val="40000"/>
                  <a:lumOff val="6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5" name="Freeform 724">
                <a:extLst>
                  <a:ext uri="{FF2B5EF4-FFF2-40B4-BE49-F238E27FC236}">
                    <a16:creationId xmlns:a16="http://schemas.microsoft.com/office/drawing/2014/main" id="{5B27981C-369C-4291-BC94-73D2669123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9370" y="4698282"/>
                <a:ext cx="1794946" cy="1251739"/>
              </a:xfrm>
              <a:custGeom>
                <a:avLst/>
                <a:gdLst>
                  <a:gd name="T0" fmla="*/ 875 w 875"/>
                  <a:gd name="T1" fmla="*/ 611 h 611"/>
                  <a:gd name="T2" fmla="*/ 875 w 875"/>
                  <a:gd name="T3" fmla="*/ 30 h 611"/>
                  <a:gd name="T4" fmla="*/ 846 w 875"/>
                  <a:gd name="T5" fmla="*/ 0 h 611"/>
                  <a:gd name="T6" fmla="*/ 30 w 875"/>
                  <a:gd name="T7" fmla="*/ 0 h 611"/>
                  <a:gd name="T8" fmla="*/ 0 w 875"/>
                  <a:gd name="T9" fmla="*/ 30 h 611"/>
                  <a:gd name="T10" fmla="*/ 0 w 875"/>
                  <a:gd name="T11" fmla="*/ 611 h 611"/>
                  <a:gd name="T12" fmla="*/ 875 w 875"/>
                  <a:gd name="T13" fmla="*/ 611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75" h="611">
                    <a:moveTo>
                      <a:pt x="875" y="611"/>
                    </a:moveTo>
                    <a:cubicBezTo>
                      <a:pt x="875" y="30"/>
                      <a:pt x="875" y="30"/>
                      <a:pt x="875" y="30"/>
                    </a:cubicBezTo>
                    <a:cubicBezTo>
                      <a:pt x="875" y="13"/>
                      <a:pt x="862" y="0"/>
                      <a:pt x="846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" y="0"/>
                      <a:pt x="0" y="13"/>
                      <a:pt x="0" y="30"/>
                    </a:cubicBezTo>
                    <a:cubicBezTo>
                      <a:pt x="0" y="611"/>
                      <a:pt x="0" y="611"/>
                      <a:pt x="0" y="611"/>
                    </a:cubicBezTo>
                    <a:cubicBezTo>
                      <a:pt x="875" y="611"/>
                      <a:pt x="875" y="611"/>
                      <a:pt x="875" y="611"/>
                    </a:cubicBezTo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6" name="Freeform 725">
                <a:extLst>
                  <a:ext uri="{FF2B5EF4-FFF2-40B4-BE49-F238E27FC236}">
                    <a16:creationId xmlns:a16="http://schemas.microsoft.com/office/drawing/2014/main" id="{586685D6-05BE-4B8F-B4FD-B222393709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7431" y="4714953"/>
                <a:ext cx="1760214" cy="1235068"/>
              </a:xfrm>
              <a:custGeom>
                <a:avLst/>
                <a:gdLst>
                  <a:gd name="T0" fmla="*/ 858 w 858"/>
                  <a:gd name="T1" fmla="*/ 603 h 603"/>
                  <a:gd name="T2" fmla="*/ 858 w 858"/>
                  <a:gd name="T3" fmla="*/ 29 h 603"/>
                  <a:gd name="T4" fmla="*/ 829 w 858"/>
                  <a:gd name="T5" fmla="*/ 0 h 603"/>
                  <a:gd name="T6" fmla="*/ 29 w 858"/>
                  <a:gd name="T7" fmla="*/ 0 h 603"/>
                  <a:gd name="T8" fmla="*/ 0 w 858"/>
                  <a:gd name="T9" fmla="*/ 29 h 603"/>
                  <a:gd name="T10" fmla="*/ 0 w 858"/>
                  <a:gd name="T11" fmla="*/ 603 h 603"/>
                  <a:gd name="T12" fmla="*/ 858 w 858"/>
                  <a:gd name="T13" fmla="*/ 603 h 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8" h="603">
                    <a:moveTo>
                      <a:pt x="858" y="603"/>
                    </a:moveTo>
                    <a:cubicBezTo>
                      <a:pt x="858" y="29"/>
                      <a:pt x="858" y="29"/>
                      <a:pt x="858" y="29"/>
                    </a:cubicBezTo>
                    <a:cubicBezTo>
                      <a:pt x="858" y="13"/>
                      <a:pt x="845" y="0"/>
                      <a:pt x="8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603"/>
                      <a:pt x="0" y="603"/>
                      <a:pt x="0" y="603"/>
                    </a:cubicBezTo>
                    <a:cubicBezTo>
                      <a:pt x="858" y="603"/>
                      <a:pt x="858" y="603"/>
                      <a:pt x="858" y="603"/>
                    </a:cubicBezTo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7" name="Rectangle 726">
                <a:extLst>
                  <a:ext uri="{FF2B5EF4-FFF2-40B4-BE49-F238E27FC236}">
                    <a16:creationId xmlns:a16="http://schemas.microsoft.com/office/drawing/2014/main" id="{1C89135D-8B4D-4305-A018-8ACBEECFBC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7734" y="4814981"/>
                <a:ext cx="1579608" cy="1039179"/>
              </a:xfrm>
              <a:prstGeom prst="rect">
                <a:avLst/>
              </a:prstGeom>
              <a:solidFill>
                <a:srgbClr val="2580B7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8" name="Rectangle 727">
                <a:extLst>
                  <a:ext uri="{FF2B5EF4-FFF2-40B4-BE49-F238E27FC236}">
                    <a16:creationId xmlns:a16="http://schemas.microsoft.com/office/drawing/2014/main" id="{0FC51DF4-BE8D-4DD2-9AF1-9C03D33D4F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7734" y="4814981"/>
                <a:ext cx="1579608" cy="1039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9" name="Freeform 728">
                <a:extLst>
                  <a:ext uri="{FF2B5EF4-FFF2-40B4-BE49-F238E27FC236}">
                    <a16:creationId xmlns:a16="http://schemas.microsoft.com/office/drawing/2014/main" id="{51987C77-58F3-44EC-9017-D4D3FA8708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8186" y="5920846"/>
                <a:ext cx="2315925" cy="76410"/>
              </a:xfrm>
              <a:custGeom>
                <a:avLst/>
                <a:gdLst>
                  <a:gd name="T0" fmla="*/ 1129 w 1129"/>
                  <a:gd name="T1" fmla="*/ 29 h 37"/>
                  <a:gd name="T2" fmla="*/ 1122 w 1129"/>
                  <a:gd name="T3" fmla="*/ 37 h 37"/>
                  <a:gd name="T4" fmla="*/ 8 w 1129"/>
                  <a:gd name="T5" fmla="*/ 37 h 37"/>
                  <a:gd name="T6" fmla="*/ 0 w 1129"/>
                  <a:gd name="T7" fmla="*/ 29 h 37"/>
                  <a:gd name="T8" fmla="*/ 0 w 1129"/>
                  <a:gd name="T9" fmla="*/ 7 h 37"/>
                  <a:gd name="T10" fmla="*/ 8 w 1129"/>
                  <a:gd name="T11" fmla="*/ 0 h 37"/>
                  <a:gd name="T12" fmla="*/ 1122 w 1129"/>
                  <a:gd name="T13" fmla="*/ 0 h 37"/>
                  <a:gd name="T14" fmla="*/ 1129 w 1129"/>
                  <a:gd name="T15" fmla="*/ 7 h 37"/>
                  <a:gd name="T16" fmla="*/ 1129 w 1129"/>
                  <a:gd name="T17" fmla="*/ 2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9" h="37">
                    <a:moveTo>
                      <a:pt x="1129" y="29"/>
                    </a:moveTo>
                    <a:cubicBezTo>
                      <a:pt x="1129" y="34"/>
                      <a:pt x="1126" y="37"/>
                      <a:pt x="1122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4" y="37"/>
                      <a:pt x="0" y="34"/>
                      <a:pt x="0" y="29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122" y="0"/>
                      <a:pt x="1122" y="0"/>
                      <a:pt x="1122" y="0"/>
                    </a:cubicBezTo>
                    <a:cubicBezTo>
                      <a:pt x="1126" y="0"/>
                      <a:pt x="1129" y="3"/>
                      <a:pt x="1129" y="7"/>
                    </a:cubicBezTo>
                    <a:lnTo>
                      <a:pt x="1129" y="29"/>
                    </a:ln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0" name="Freeform 729">
                <a:extLst>
                  <a:ext uri="{FF2B5EF4-FFF2-40B4-BE49-F238E27FC236}">
                    <a16:creationId xmlns:a16="http://schemas.microsoft.com/office/drawing/2014/main" id="{0B8EB5F4-1147-4569-BDB0-CFB497460E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0405" y="5920846"/>
                <a:ext cx="352876" cy="25007"/>
              </a:xfrm>
              <a:custGeom>
                <a:avLst/>
                <a:gdLst>
                  <a:gd name="T0" fmla="*/ 86 w 172"/>
                  <a:gd name="T1" fmla="*/ 0 h 12"/>
                  <a:gd name="T2" fmla="*/ 0 w 172"/>
                  <a:gd name="T3" fmla="*/ 0 h 12"/>
                  <a:gd name="T4" fmla="*/ 14 w 172"/>
                  <a:gd name="T5" fmla="*/ 12 h 12"/>
                  <a:gd name="T6" fmla="*/ 86 w 172"/>
                  <a:gd name="T7" fmla="*/ 12 h 12"/>
                  <a:gd name="T8" fmla="*/ 157 w 172"/>
                  <a:gd name="T9" fmla="*/ 12 h 12"/>
                  <a:gd name="T10" fmla="*/ 172 w 172"/>
                  <a:gd name="T11" fmla="*/ 0 h 12"/>
                  <a:gd name="T12" fmla="*/ 86 w 17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2" h="12">
                    <a:moveTo>
                      <a:pt x="8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2"/>
                      <a:pt x="14" y="12"/>
                    </a:cubicBezTo>
                    <a:cubicBezTo>
                      <a:pt x="28" y="12"/>
                      <a:pt x="86" y="12"/>
                      <a:pt x="86" y="12"/>
                    </a:cubicBezTo>
                    <a:cubicBezTo>
                      <a:pt x="86" y="12"/>
                      <a:pt x="143" y="12"/>
                      <a:pt x="157" y="12"/>
                    </a:cubicBezTo>
                    <a:cubicBezTo>
                      <a:pt x="170" y="12"/>
                      <a:pt x="172" y="0"/>
                      <a:pt x="172" y="0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44546A">
                  <a:lumMod val="40000"/>
                  <a:lumOff val="6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1" name="Rectangle 730">
                <a:extLst>
                  <a:ext uri="{FF2B5EF4-FFF2-40B4-BE49-F238E27FC236}">
                    <a16:creationId xmlns:a16="http://schemas.microsoft.com/office/drawing/2014/main" id="{E681BAF8-BCFC-4195-A9C5-7A53800903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7734" y="4814981"/>
                <a:ext cx="1579608" cy="52793"/>
              </a:xfrm>
              <a:prstGeom prst="rect">
                <a:avLst/>
              </a:pr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2" name="Rectangle 731">
                <a:extLst>
                  <a:ext uri="{FF2B5EF4-FFF2-40B4-BE49-F238E27FC236}">
                    <a16:creationId xmlns:a16="http://schemas.microsoft.com/office/drawing/2014/main" id="{8E2CC730-7908-4C70-8538-3115AAE93F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7734" y="4814981"/>
                <a:ext cx="1579608" cy="527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3" name="Freeform 732">
                <a:extLst>
                  <a:ext uri="{FF2B5EF4-FFF2-40B4-BE49-F238E27FC236}">
                    <a16:creationId xmlns:a16="http://schemas.microsoft.com/office/drawing/2014/main" id="{39ACEE95-B961-49E7-9429-556B31874E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8965" y="4927512"/>
                <a:ext cx="76410" cy="73632"/>
              </a:xfrm>
              <a:custGeom>
                <a:avLst/>
                <a:gdLst>
                  <a:gd name="T0" fmla="*/ 37 w 37"/>
                  <a:gd name="T1" fmla="*/ 31 h 36"/>
                  <a:gd name="T2" fmla="*/ 33 w 37"/>
                  <a:gd name="T3" fmla="*/ 36 h 36"/>
                  <a:gd name="T4" fmla="*/ 5 w 37"/>
                  <a:gd name="T5" fmla="*/ 36 h 36"/>
                  <a:gd name="T6" fmla="*/ 0 w 37"/>
                  <a:gd name="T7" fmla="*/ 31 h 36"/>
                  <a:gd name="T8" fmla="*/ 0 w 37"/>
                  <a:gd name="T9" fmla="*/ 5 h 36"/>
                  <a:gd name="T10" fmla="*/ 5 w 37"/>
                  <a:gd name="T11" fmla="*/ 0 h 36"/>
                  <a:gd name="T12" fmla="*/ 33 w 37"/>
                  <a:gd name="T13" fmla="*/ 0 h 36"/>
                  <a:gd name="T14" fmla="*/ 37 w 37"/>
                  <a:gd name="T15" fmla="*/ 5 h 36"/>
                  <a:gd name="T16" fmla="*/ 37 w 37"/>
                  <a:gd name="T17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6">
                    <a:moveTo>
                      <a:pt x="37" y="31"/>
                    </a:moveTo>
                    <a:cubicBezTo>
                      <a:pt x="37" y="33"/>
                      <a:pt x="35" y="36"/>
                      <a:pt x="33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2" y="36"/>
                      <a:pt x="0" y="33"/>
                      <a:pt x="0" y="3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5" y="0"/>
                      <a:pt x="37" y="2"/>
                      <a:pt x="37" y="5"/>
                    </a:cubicBezTo>
                    <a:lnTo>
                      <a:pt x="37" y="31"/>
                    </a:lnTo>
                    <a:close/>
                  </a:path>
                </a:pathLst>
              </a:custGeom>
              <a:solidFill>
                <a:srgbClr val="4F4F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4" name="Freeform 733">
                <a:extLst>
                  <a:ext uri="{FF2B5EF4-FFF2-40B4-BE49-F238E27FC236}">
                    <a16:creationId xmlns:a16="http://schemas.microsoft.com/office/drawing/2014/main" id="{5AF984FF-82FA-43A3-8E3F-4AE3C73FD3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8965" y="5049769"/>
                <a:ext cx="76410" cy="59739"/>
              </a:xfrm>
              <a:custGeom>
                <a:avLst/>
                <a:gdLst>
                  <a:gd name="T0" fmla="*/ 35 w 37"/>
                  <a:gd name="T1" fmla="*/ 5 h 29"/>
                  <a:gd name="T2" fmla="*/ 17 w 37"/>
                  <a:gd name="T3" fmla="*/ 5 h 29"/>
                  <a:gd name="T4" fmla="*/ 17 w 37"/>
                  <a:gd name="T5" fmla="*/ 2 h 29"/>
                  <a:gd name="T6" fmla="*/ 15 w 37"/>
                  <a:gd name="T7" fmla="*/ 0 h 29"/>
                  <a:gd name="T8" fmla="*/ 3 w 37"/>
                  <a:gd name="T9" fmla="*/ 0 h 29"/>
                  <a:gd name="T10" fmla="*/ 0 w 37"/>
                  <a:gd name="T11" fmla="*/ 2 h 29"/>
                  <a:gd name="T12" fmla="*/ 0 w 37"/>
                  <a:gd name="T13" fmla="*/ 7 h 29"/>
                  <a:gd name="T14" fmla="*/ 0 w 37"/>
                  <a:gd name="T15" fmla="*/ 12 h 29"/>
                  <a:gd name="T16" fmla="*/ 0 w 37"/>
                  <a:gd name="T17" fmla="*/ 26 h 29"/>
                  <a:gd name="T18" fmla="*/ 3 w 37"/>
                  <a:gd name="T19" fmla="*/ 29 h 29"/>
                  <a:gd name="T20" fmla="*/ 35 w 37"/>
                  <a:gd name="T21" fmla="*/ 29 h 29"/>
                  <a:gd name="T22" fmla="*/ 37 w 37"/>
                  <a:gd name="T23" fmla="*/ 26 h 29"/>
                  <a:gd name="T24" fmla="*/ 37 w 37"/>
                  <a:gd name="T25" fmla="*/ 7 h 29"/>
                  <a:gd name="T26" fmla="*/ 35 w 37"/>
                  <a:gd name="T27" fmla="*/ 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7" h="29">
                    <a:moveTo>
                      <a:pt x="35" y="5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6" y="0"/>
                      <a:pt x="1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8"/>
                      <a:pt x="1" y="29"/>
                      <a:pt x="3" y="29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6" y="29"/>
                      <a:pt x="37" y="28"/>
                      <a:pt x="37" y="26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6"/>
                      <a:pt x="36" y="5"/>
                      <a:pt x="35" y="5"/>
                    </a:cubicBezTo>
                    <a:close/>
                  </a:path>
                </a:pathLst>
              </a:custGeom>
              <a:solidFill>
                <a:srgbClr val="FFC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5" name="Freeform 734">
                <a:extLst>
                  <a:ext uri="{FF2B5EF4-FFF2-40B4-BE49-F238E27FC236}">
                    <a16:creationId xmlns:a16="http://schemas.microsoft.com/office/drawing/2014/main" id="{3B41C2EA-4C7F-4D6D-A502-5E7CC227D0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8965" y="5148407"/>
                <a:ext cx="76410" cy="59739"/>
              </a:xfrm>
              <a:custGeom>
                <a:avLst/>
                <a:gdLst>
                  <a:gd name="T0" fmla="*/ 35 w 37"/>
                  <a:gd name="T1" fmla="*/ 5 h 29"/>
                  <a:gd name="T2" fmla="*/ 17 w 37"/>
                  <a:gd name="T3" fmla="*/ 5 h 29"/>
                  <a:gd name="T4" fmla="*/ 17 w 37"/>
                  <a:gd name="T5" fmla="*/ 2 h 29"/>
                  <a:gd name="T6" fmla="*/ 15 w 37"/>
                  <a:gd name="T7" fmla="*/ 0 h 29"/>
                  <a:gd name="T8" fmla="*/ 3 w 37"/>
                  <a:gd name="T9" fmla="*/ 0 h 29"/>
                  <a:gd name="T10" fmla="*/ 0 w 37"/>
                  <a:gd name="T11" fmla="*/ 2 h 29"/>
                  <a:gd name="T12" fmla="*/ 0 w 37"/>
                  <a:gd name="T13" fmla="*/ 7 h 29"/>
                  <a:gd name="T14" fmla="*/ 0 w 37"/>
                  <a:gd name="T15" fmla="*/ 12 h 29"/>
                  <a:gd name="T16" fmla="*/ 0 w 37"/>
                  <a:gd name="T17" fmla="*/ 26 h 29"/>
                  <a:gd name="T18" fmla="*/ 3 w 37"/>
                  <a:gd name="T19" fmla="*/ 29 h 29"/>
                  <a:gd name="T20" fmla="*/ 35 w 37"/>
                  <a:gd name="T21" fmla="*/ 29 h 29"/>
                  <a:gd name="T22" fmla="*/ 37 w 37"/>
                  <a:gd name="T23" fmla="*/ 26 h 29"/>
                  <a:gd name="T24" fmla="*/ 37 w 37"/>
                  <a:gd name="T25" fmla="*/ 7 h 29"/>
                  <a:gd name="T26" fmla="*/ 35 w 37"/>
                  <a:gd name="T27" fmla="*/ 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7" h="29">
                    <a:moveTo>
                      <a:pt x="35" y="5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6" y="0"/>
                      <a:pt x="1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8"/>
                      <a:pt x="1" y="29"/>
                      <a:pt x="3" y="29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6" y="29"/>
                      <a:pt x="37" y="28"/>
                      <a:pt x="37" y="26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6"/>
                      <a:pt x="36" y="5"/>
                      <a:pt x="35" y="5"/>
                    </a:cubicBezTo>
                    <a:close/>
                  </a:path>
                </a:pathLst>
              </a:custGeom>
              <a:solidFill>
                <a:srgbClr val="FFC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6" name="Freeform 735">
                <a:extLst>
                  <a:ext uri="{FF2B5EF4-FFF2-40B4-BE49-F238E27FC236}">
                    <a16:creationId xmlns:a16="http://schemas.microsoft.com/office/drawing/2014/main" id="{E59873A9-2410-44C5-8424-212D64F37D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8965" y="5238711"/>
                <a:ext cx="76410" cy="59739"/>
              </a:xfrm>
              <a:custGeom>
                <a:avLst/>
                <a:gdLst>
                  <a:gd name="T0" fmla="*/ 35 w 37"/>
                  <a:gd name="T1" fmla="*/ 5 h 29"/>
                  <a:gd name="T2" fmla="*/ 17 w 37"/>
                  <a:gd name="T3" fmla="*/ 5 h 29"/>
                  <a:gd name="T4" fmla="*/ 17 w 37"/>
                  <a:gd name="T5" fmla="*/ 3 h 29"/>
                  <a:gd name="T6" fmla="*/ 15 w 37"/>
                  <a:gd name="T7" fmla="*/ 0 h 29"/>
                  <a:gd name="T8" fmla="*/ 3 w 37"/>
                  <a:gd name="T9" fmla="*/ 0 h 29"/>
                  <a:gd name="T10" fmla="*/ 0 w 37"/>
                  <a:gd name="T11" fmla="*/ 3 h 29"/>
                  <a:gd name="T12" fmla="*/ 0 w 37"/>
                  <a:gd name="T13" fmla="*/ 8 h 29"/>
                  <a:gd name="T14" fmla="*/ 0 w 37"/>
                  <a:gd name="T15" fmla="*/ 12 h 29"/>
                  <a:gd name="T16" fmla="*/ 0 w 37"/>
                  <a:gd name="T17" fmla="*/ 27 h 29"/>
                  <a:gd name="T18" fmla="*/ 3 w 37"/>
                  <a:gd name="T19" fmla="*/ 29 h 29"/>
                  <a:gd name="T20" fmla="*/ 35 w 37"/>
                  <a:gd name="T21" fmla="*/ 29 h 29"/>
                  <a:gd name="T22" fmla="*/ 37 w 37"/>
                  <a:gd name="T23" fmla="*/ 27 h 29"/>
                  <a:gd name="T24" fmla="*/ 37 w 37"/>
                  <a:gd name="T25" fmla="*/ 8 h 29"/>
                  <a:gd name="T26" fmla="*/ 35 w 37"/>
                  <a:gd name="T27" fmla="*/ 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7" h="29">
                    <a:moveTo>
                      <a:pt x="35" y="5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1"/>
                      <a:pt x="16" y="0"/>
                      <a:pt x="1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8"/>
                      <a:pt x="1" y="29"/>
                      <a:pt x="3" y="29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6" y="29"/>
                      <a:pt x="37" y="28"/>
                      <a:pt x="37" y="2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6"/>
                      <a:pt x="36" y="5"/>
                      <a:pt x="35" y="5"/>
                    </a:cubicBezTo>
                    <a:close/>
                  </a:path>
                </a:pathLst>
              </a:custGeom>
              <a:solidFill>
                <a:srgbClr val="FFC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7" name="Freeform 736">
                <a:extLst>
                  <a:ext uri="{FF2B5EF4-FFF2-40B4-BE49-F238E27FC236}">
                    <a16:creationId xmlns:a16="http://schemas.microsoft.com/office/drawing/2014/main" id="{01375497-20FC-441B-BB2A-B84125FFA7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8965" y="5331792"/>
                <a:ext cx="76410" cy="58350"/>
              </a:xfrm>
              <a:custGeom>
                <a:avLst/>
                <a:gdLst>
                  <a:gd name="T0" fmla="*/ 35 w 37"/>
                  <a:gd name="T1" fmla="*/ 5 h 29"/>
                  <a:gd name="T2" fmla="*/ 17 w 37"/>
                  <a:gd name="T3" fmla="*/ 5 h 29"/>
                  <a:gd name="T4" fmla="*/ 17 w 37"/>
                  <a:gd name="T5" fmla="*/ 3 h 29"/>
                  <a:gd name="T6" fmla="*/ 15 w 37"/>
                  <a:gd name="T7" fmla="*/ 0 h 29"/>
                  <a:gd name="T8" fmla="*/ 3 w 37"/>
                  <a:gd name="T9" fmla="*/ 0 h 29"/>
                  <a:gd name="T10" fmla="*/ 0 w 37"/>
                  <a:gd name="T11" fmla="*/ 3 h 29"/>
                  <a:gd name="T12" fmla="*/ 0 w 37"/>
                  <a:gd name="T13" fmla="*/ 7 h 29"/>
                  <a:gd name="T14" fmla="*/ 0 w 37"/>
                  <a:gd name="T15" fmla="*/ 12 h 29"/>
                  <a:gd name="T16" fmla="*/ 0 w 37"/>
                  <a:gd name="T17" fmla="*/ 27 h 29"/>
                  <a:gd name="T18" fmla="*/ 3 w 37"/>
                  <a:gd name="T19" fmla="*/ 29 h 29"/>
                  <a:gd name="T20" fmla="*/ 35 w 37"/>
                  <a:gd name="T21" fmla="*/ 29 h 29"/>
                  <a:gd name="T22" fmla="*/ 37 w 37"/>
                  <a:gd name="T23" fmla="*/ 27 h 29"/>
                  <a:gd name="T24" fmla="*/ 37 w 37"/>
                  <a:gd name="T25" fmla="*/ 7 h 29"/>
                  <a:gd name="T26" fmla="*/ 35 w 37"/>
                  <a:gd name="T27" fmla="*/ 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7" h="29">
                    <a:moveTo>
                      <a:pt x="35" y="5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1"/>
                      <a:pt x="16" y="0"/>
                      <a:pt x="1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8"/>
                      <a:pt x="1" y="29"/>
                      <a:pt x="3" y="29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6" y="29"/>
                      <a:pt x="37" y="28"/>
                      <a:pt x="37" y="2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6"/>
                      <a:pt x="36" y="5"/>
                      <a:pt x="35" y="5"/>
                    </a:cubicBezTo>
                    <a:close/>
                  </a:path>
                </a:pathLst>
              </a:custGeom>
              <a:solidFill>
                <a:srgbClr val="FFC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8" name="Freeform 737">
                <a:extLst>
                  <a:ext uri="{FF2B5EF4-FFF2-40B4-BE49-F238E27FC236}">
                    <a16:creationId xmlns:a16="http://schemas.microsoft.com/office/drawing/2014/main" id="{33F2FAFB-204C-4159-8B91-55327B575A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8965" y="5423484"/>
                <a:ext cx="76410" cy="59739"/>
              </a:xfrm>
              <a:custGeom>
                <a:avLst/>
                <a:gdLst>
                  <a:gd name="T0" fmla="*/ 35 w 37"/>
                  <a:gd name="T1" fmla="*/ 4 h 29"/>
                  <a:gd name="T2" fmla="*/ 17 w 37"/>
                  <a:gd name="T3" fmla="*/ 4 h 29"/>
                  <a:gd name="T4" fmla="*/ 17 w 37"/>
                  <a:gd name="T5" fmla="*/ 2 h 29"/>
                  <a:gd name="T6" fmla="*/ 15 w 37"/>
                  <a:gd name="T7" fmla="*/ 0 h 29"/>
                  <a:gd name="T8" fmla="*/ 3 w 37"/>
                  <a:gd name="T9" fmla="*/ 0 h 29"/>
                  <a:gd name="T10" fmla="*/ 0 w 37"/>
                  <a:gd name="T11" fmla="*/ 2 h 29"/>
                  <a:gd name="T12" fmla="*/ 0 w 37"/>
                  <a:gd name="T13" fmla="*/ 7 h 29"/>
                  <a:gd name="T14" fmla="*/ 0 w 37"/>
                  <a:gd name="T15" fmla="*/ 12 h 29"/>
                  <a:gd name="T16" fmla="*/ 0 w 37"/>
                  <a:gd name="T17" fmla="*/ 26 h 29"/>
                  <a:gd name="T18" fmla="*/ 3 w 37"/>
                  <a:gd name="T19" fmla="*/ 29 h 29"/>
                  <a:gd name="T20" fmla="*/ 35 w 37"/>
                  <a:gd name="T21" fmla="*/ 29 h 29"/>
                  <a:gd name="T22" fmla="*/ 37 w 37"/>
                  <a:gd name="T23" fmla="*/ 26 h 29"/>
                  <a:gd name="T24" fmla="*/ 37 w 37"/>
                  <a:gd name="T25" fmla="*/ 7 h 29"/>
                  <a:gd name="T26" fmla="*/ 35 w 37"/>
                  <a:gd name="T27" fmla="*/ 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7" h="29">
                    <a:moveTo>
                      <a:pt x="35" y="4"/>
                    </a:move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6" y="0"/>
                      <a:pt x="1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9"/>
                      <a:pt x="3" y="29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6" y="29"/>
                      <a:pt x="37" y="27"/>
                      <a:pt x="37" y="26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5"/>
                      <a:pt x="36" y="4"/>
                      <a:pt x="35" y="4"/>
                    </a:cubicBezTo>
                    <a:close/>
                  </a:path>
                </a:pathLst>
              </a:custGeom>
              <a:solidFill>
                <a:srgbClr val="FFC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9" name="Oval 738">
                <a:extLst>
                  <a:ext uri="{FF2B5EF4-FFF2-40B4-BE49-F238E27FC236}">
                    <a16:creationId xmlns:a16="http://schemas.microsoft.com/office/drawing/2014/main" id="{6AE5DC0D-068D-48B2-B97F-6BCD029C9E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5795" y="4827484"/>
                <a:ext cx="29175" cy="30564"/>
              </a:xfrm>
              <a:prstGeom prst="ellipse">
                <a:avLst/>
              </a:pr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0" name="Freeform 739">
                <a:extLst>
                  <a:ext uri="{FF2B5EF4-FFF2-40B4-BE49-F238E27FC236}">
                    <a16:creationId xmlns:a16="http://schemas.microsoft.com/office/drawing/2014/main" id="{89703B11-173D-4BE1-94F0-039EF27AB3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198" y="4828874"/>
                <a:ext cx="119478" cy="25007"/>
              </a:xfrm>
              <a:custGeom>
                <a:avLst/>
                <a:gdLst>
                  <a:gd name="T0" fmla="*/ 52 w 58"/>
                  <a:gd name="T1" fmla="*/ 0 h 12"/>
                  <a:gd name="T2" fmla="*/ 6 w 58"/>
                  <a:gd name="T3" fmla="*/ 0 h 12"/>
                  <a:gd name="T4" fmla="*/ 0 w 58"/>
                  <a:gd name="T5" fmla="*/ 6 h 12"/>
                  <a:gd name="T6" fmla="*/ 6 w 58"/>
                  <a:gd name="T7" fmla="*/ 12 h 12"/>
                  <a:gd name="T8" fmla="*/ 52 w 58"/>
                  <a:gd name="T9" fmla="*/ 12 h 12"/>
                  <a:gd name="T10" fmla="*/ 58 w 58"/>
                  <a:gd name="T11" fmla="*/ 6 h 12"/>
                  <a:gd name="T12" fmla="*/ 52 w 58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12">
                    <a:moveTo>
                      <a:pt x="52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55" y="12"/>
                      <a:pt x="58" y="10"/>
                      <a:pt x="58" y="6"/>
                    </a:cubicBezTo>
                    <a:cubicBezTo>
                      <a:pt x="58" y="3"/>
                      <a:pt x="55" y="0"/>
                      <a:pt x="52" y="0"/>
                    </a:cubicBezTo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1" name="Freeform 740">
                <a:extLst>
                  <a:ext uri="{FF2B5EF4-FFF2-40B4-BE49-F238E27FC236}">
                    <a16:creationId xmlns:a16="http://schemas.microsoft.com/office/drawing/2014/main" id="{2685B934-E5B2-4D02-AC33-CEE872127D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126" y="4828874"/>
                <a:ext cx="118089" cy="25007"/>
              </a:xfrm>
              <a:custGeom>
                <a:avLst/>
                <a:gdLst>
                  <a:gd name="T0" fmla="*/ 51 w 57"/>
                  <a:gd name="T1" fmla="*/ 0 h 12"/>
                  <a:gd name="T2" fmla="*/ 6 w 57"/>
                  <a:gd name="T3" fmla="*/ 0 h 12"/>
                  <a:gd name="T4" fmla="*/ 0 w 57"/>
                  <a:gd name="T5" fmla="*/ 6 h 12"/>
                  <a:gd name="T6" fmla="*/ 6 w 57"/>
                  <a:gd name="T7" fmla="*/ 12 h 12"/>
                  <a:gd name="T8" fmla="*/ 51 w 57"/>
                  <a:gd name="T9" fmla="*/ 12 h 12"/>
                  <a:gd name="T10" fmla="*/ 57 w 57"/>
                  <a:gd name="T11" fmla="*/ 6 h 12"/>
                  <a:gd name="T12" fmla="*/ 51 w 57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12">
                    <a:moveTo>
                      <a:pt x="51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10"/>
                      <a:pt x="2" y="12"/>
                      <a:pt x="6" y="12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54" y="12"/>
                      <a:pt x="57" y="10"/>
                      <a:pt x="57" y="6"/>
                    </a:cubicBezTo>
                    <a:cubicBezTo>
                      <a:pt x="57" y="3"/>
                      <a:pt x="54" y="0"/>
                      <a:pt x="51" y="0"/>
                    </a:cubicBezTo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2" name="Freeform 741">
                <a:extLst>
                  <a:ext uri="{FF2B5EF4-FFF2-40B4-BE49-F238E27FC236}">
                    <a16:creationId xmlns:a16="http://schemas.microsoft.com/office/drawing/2014/main" id="{F4550CE4-0ED3-4AC9-B99F-522604B7DF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3664" y="4828874"/>
                <a:ext cx="118089" cy="25007"/>
              </a:xfrm>
              <a:custGeom>
                <a:avLst/>
                <a:gdLst>
                  <a:gd name="T0" fmla="*/ 51 w 57"/>
                  <a:gd name="T1" fmla="*/ 0 h 12"/>
                  <a:gd name="T2" fmla="*/ 6 w 57"/>
                  <a:gd name="T3" fmla="*/ 0 h 12"/>
                  <a:gd name="T4" fmla="*/ 0 w 57"/>
                  <a:gd name="T5" fmla="*/ 6 h 12"/>
                  <a:gd name="T6" fmla="*/ 6 w 57"/>
                  <a:gd name="T7" fmla="*/ 12 h 12"/>
                  <a:gd name="T8" fmla="*/ 51 w 57"/>
                  <a:gd name="T9" fmla="*/ 12 h 12"/>
                  <a:gd name="T10" fmla="*/ 57 w 57"/>
                  <a:gd name="T11" fmla="*/ 6 h 12"/>
                  <a:gd name="T12" fmla="*/ 51 w 57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12">
                    <a:moveTo>
                      <a:pt x="51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55" y="12"/>
                      <a:pt x="57" y="10"/>
                      <a:pt x="57" y="6"/>
                    </a:cubicBezTo>
                    <a:cubicBezTo>
                      <a:pt x="57" y="3"/>
                      <a:pt x="55" y="0"/>
                      <a:pt x="51" y="0"/>
                    </a:cubicBezTo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3" name="Freeform 742">
                <a:extLst>
                  <a:ext uri="{FF2B5EF4-FFF2-40B4-BE49-F238E27FC236}">
                    <a16:creationId xmlns:a16="http://schemas.microsoft.com/office/drawing/2014/main" id="{CDE7E93B-7BA3-451A-AFB2-3ACC97D047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1203" y="4828874"/>
                <a:ext cx="119478" cy="25007"/>
              </a:xfrm>
              <a:custGeom>
                <a:avLst/>
                <a:gdLst>
                  <a:gd name="T0" fmla="*/ 52 w 58"/>
                  <a:gd name="T1" fmla="*/ 0 h 12"/>
                  <a:gd name="T2" fmla="*/ 6 w 58"/>
                  <a:gd name="T3" fmla="*/ 0 h 12"/>
                  <a:gd name="T4" fmla="*/ 0 w 58"/>
                  <a:gd name="T5" fmla="*/ 6 h 12"/>
                  <a:gd name="T6" fmla="*/ 6 w 58"/>
                  <a:gd name="T7" fmla="*/ 12 h 12"/>
                  <a:gd name="T8" fmla="*/ 52 w 58"/>
                  <a:gd name="T9" fmla="*/ 12 h 12"/>
                  <a:gd name="T10" fmla="*/ 58 w 58"/>
                  <a:gd name="T11" fmla="*/ 6 h 12"/>
                  <a:gd name="T12" fmla="*/ 52 w 58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12">
                    <a:moveTo>
                      <a:pt x="52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55" y="12"/>
                      <a:pt x="58" y="10"/>
                      <a:pt x="58" y="6"/>
                    </a:cubicBezTo>
                    <a:cubicBezTo>
                      <a:pt x="58" y="3"/>
                      <a:pt x="55" y="0"/>
                      <a:pt x="52" y="0"/>
                    </a:cubicBezTo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4" name="Freeform 743">
                <a:extLst>
                  <a:ext uri="{FF2B5EF4-FFF2-40B4-BE49-F238E27FC236}">
                    <a16:creationId xmlns:a16="http://schemas.microsoft.com/office/drawing/2014/main" id="{462083D8-D6BA-4094-8A17-955BE1807C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8741" y="4828874"/>
                <a:ext cx="111142" cy="25007"/>
              </a:xfrm>
              <a:custGeom>
                <a:avLst/>
                <a:gdLst>
                  <a:gd name="T0" fmla="*/ 30 w 54"/>
                  <a:gd name="T1" fmla="*/ 0 h 12"/>
                  <a:gd name="T2" fmla="*/ 6 w 54"/>
                  <a:gd name="T3" fmla="*/ 0 h 12"/>
                  <a:gd name="T4" fmla="*/ 0 w 54"/>
                  <a:gd name="T5" fmla="*/ 6 h 12"/>
                  <a:gd name="T6" fmla="*/ 6 w 54"/>
                  <a:gd name="T7" fmla="*/ 12 h 12"/>
                  <a:gd name="T8" fmla="*/ 52 w 54"/>
                  <a:gd name="T9" fmla="*/ 12 h 12"/>
                  <a:gd name="T10" fmla="*/ 54 w 54"/>
                  <a:gd name="T11" fmla="*/ 12 h 12"/>
                  <a:gd name="T12" fmla="*/ 30 w 54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3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52" y="12"/>
                      <a:pt x="53" y="12"/>
                      <a:pt x="54" y="12"/>
                    </a:cubicBezTo>
                    <a:cubicBezTo>
                      <a:pt x="45" y="8"/>
                      <a:pt x="38" y="4"/>
                      <a:pt x="30" y="0"/>
                    </a:cubicBezTo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5" name="Freeform 744">
                <a:extLst>
                  <a:ext uri="{FF2B5EF4-FFF2-40B4-BE49-F238E27FC236}">
                    <a16:creationId xmlns:a16="http://schemas.microsoft.com/office/drawing/2014/main" id="{B5A88DE8-505C-4BB8-8A67-89DB1A262D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6098" y="5077554"/>
                <a:ext cx="1083636" cy="657128"/>
              </a:xfrm>
              <a:custGeom>
                <a:avLst/>
                <a:gdLst>
                  <a:gd name="T0" fmla="*/ 528 w 528"/>
                  <a:gd name="T1" fmla="*/ 318 h 321"/>
                  <a:gd name="T2" fmla="*/ 524 w 528"/>
                  <a:gd name="T3" fmla="*/ 321 h 321"/>
                  <a:gd name="T4" fmla="*/ 3 w 528"/>
                  <a:gd name="T5" fmla="*/ 321 h 321"/>
                  <a:gd name="T6" fmla="*/ 0 w 528"/>
                  <a:gd name="T7" fmla="*/ 318 h 321"/>
                  <a:gd name="T8" fmla="*/ 0 w 528"/>
                  <a:gd name="T9" fmla="*/ 4 h 321"/>
                  <a:gd name="T10" fmla="*/ 3 w 528"/>
                  <a:gd name="T11" fmla="*/ 0 h 321"/>
                  <a:gd name="T12" fmla="*/ 524 w 528"/>
                  <a:gd name="T13" fmla="*/ 0 h 321"/>
                  <a:gd name="T14" fmla="*/ 528 w 528"/>
                  <a:gd name="T15" fmla="*/ 4 h 321"/>
                  <a:gd name="T16" fmla="*/ 528 w 528"/>
                  <a:gd name="T17" fmla="*/ 31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8" h="321">
                    <a:moveTo>
                      <a:pt x="528" y="318"/>
                    </a:moveTo>
                    <a:cubicBezTo>
                      <a:pt x="528" y="320"/>
                      <a:pt x="526" y="321"/>
                      <a:pt x="524" y="321"/>
                    </a:cubicBezTo>
                    <a:cubicBezTo>
                      <a:pt x="3" y="321"/>
                      <a:pt x="3" y="321"/>
                      <a:pt x="3" y="321"/>
                    </a:cubicBezTo>
                    <a:cubicBezTo>
                      <a:pt x="1" y="321"/>
                      <a:pt x="0" y="320"/>
                      <a:pt x="0" y="31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524" y="0"/>
                      <a:pt x="524" y="0"/>
                      <a:pt x="524" y="0"/>
                    </a:cubicBezTo>
                    <a:cubicBezTo>
                      <a:pt x="526" y="0"/>
                      <a:pt x="528" y="2"/>
                      <a:pt x="528" y="4"/>
                    </a:cubicBezTo>
                    <a:lnTo>
                      <a:pt x="528" y="318"/>
                    </a:lnTo>
                    <a:close/>
                  </a:path>
                </a:pathLst>
              </a:custGeom>
              <a:solidFill>
                <a:srgbClr val="44546A">
                  <a:lumMod val="40000"/>
                  <a:lumOff val="6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6" name="Rectangle 745">
                <a:extLst>
                  <a:ext uri="{FF2B5EF4-FFF2-40B4-BE49-F238E27FC236}">
                    <a16:creationId xmlns:a16="http://schemas.microsoft.com/office/drawing/2014/main" id="{6542BA92-9B38-4E6F-BC78-9ED21908EC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3608" y="5169247"/>
                <a:ext cx="1016951" cy="533483"/>
              </a:xfrm>
              <a:prstGeom prst="rect">
                <a:avLst/>
              </a:pr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7" name="Rectangle 746">
                <a:extLst>
                  <a:ext uri="{FF2B5EF4-FFF2-40B4-BE49-F238E27FC236}">
                    <a16:creationId xmlns:a16="http://schemas.microsoft.com/office/drawing/2014/main" id="{0F8C9AED-7706-44D5-B440-8B911ED7B6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6098" y="5163690"/>
                <a:ext cx="1083636" cy="5557"/>
              </a:xfrm>
              <a:prstGeom prst="rect">
                <a:avLst/>
              </a:prstGeom>
              <a:solidFill>
                <a:srgbClr val="44546A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8" name="Oval 747">
                <a:extLst>
                  <a:ext uri="{FF2B5EF4-FFF2-40B4-BE49-F238E27FC236}">
                    <a16:creationId xmlns:a16="http://schemas.microsoft.com/office/drawing/2014/main" id="{9CE01E07-158F-437A-8362-AA95E33A4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1105" y="5097004"/>
                <a:ext cx="30564" cy="33343"/>
              </a:xfrm>
              <a:prstGeom prst="ellipse">
                <a:avLst/>
              </a:prstGeom>
              <a:solidFill>
                <a:srgbClr val="C03B2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9" name="Oval 748">
                <a:extLst>
                  <a:ext uri="{FF2B5EF4-FFF2-40B4-BE49-F238E27FC236}">
                    <a16:creationId xmlns:a16="http://schemas.microsoft.com/office/drawing/2014/main" id="{4E13DD50-17A9-4A65-869A-9744DD2D7E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3897" y="5097004"/>
                <a:ext cx="30564" cy="33343"/>
              </a:xfrm>
              <a:prstGeom prst="ellipse">
                <a:avLst/>
              </a:prstGeom>
              <a:solidFill>
                <a:srgbClr val="F59B1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0" name="Oval 749">
                <a:extLst>
                  <a:ext uri="{FF2B5EF4-FFF2-40B4-BE49-F238E27FC236}">
                    <a16:creationId xmlns:a16="http://schemas.microsoft.com/office/drawing/2014/main" id="{BBE90870-F01F-4874-84B2-DEB999DF88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8079" y="5097004"/>
                <a:ext cx="30564" cy="33343"/>
              </a:xfrm>
              <a:prstGeom prst="ellipse">
                <a:avLst/>
              </a:prstGeom>
              <a:solidFill>
                <a:srgbClr val="179E8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1" name="Rectangle 750">
                <a:extLst>
                  <a:ext uri="{FF2B5EF4-FFF2-40B4-BE49-F238E27FC236}">
                    <a16:creationId xmlns:a16="http://schemas.microsoft.com/office/drawing/2014/main" id="{C2DFC0B2-B559-4504-B32E-74B2F24DE0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3375" y="5281778"/>
                <a:ext cx="650182" cy="420951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2" name="Freeform 751">
                <a:extLst>
                  <a:ext uri="{FF2B5EF4-FFF2-40B4-BE49-F238E27FC236}">
                    <a16:creationId xmlns:a16="http://schemas.microsoft.com/office/drawing/2014/main" id="{AED21823-E01F-4AB9-8C2B-4AF51B508E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38671" y="5363745"/>
                <a:ext cx="520979" cy="272298"/>
              </a:xfrm>
              <a:custGeom>
                <a:avLst/>
                <a:gdLst>
                  <a:gd name="T0" fmla="*/ 254 w 254"/>
                  <a:gd name="T1" fmla="*/ 6 h 133"/>
                  <a:gd name="T2" fmla="*/ 248 w 254"/>
                  <a:gd name="T3" fmla="*/ 12 h 133"/>
                  <a:gd name="T4" fmla="*/ 6 w 254"/>
                  <a:gd name="T5" fmla="*/ 12 h 133"/>
                  <a:gd name="T6" fmla="*/ 0 w 254"/>
                  <a:gd name="T7" fmla="*/ 6 h 133"/>
                  <a:gd name="T8" fmla="*/ 6 w 254"/>
                  <a:gd name="T9" fmla="*/ 0 h 133"/>
                  <a:gd name="T10" fmla="*/ 248 w 254"/>
                  <a:gd name="T11" fmla="*/ 0 h 133"/>
                  <a:gd name="T12" fmla="*/ 254 w 254"/>
                  <a:gd name="T13" fmla="*/ 6 h 133"/>
                  <a:gd name="T14" fmla="*/ 254 w 254"/>
                  <a:gd name="T15" fmla="*/ 46 h 133"/>
                  <a:gd name="T16" fmla="*/ 248 w 254"/>
                  <a:gd name="T17" fmla="*/ 40 h 133"/>
                  <a:gd name="T18" fmla="*/ 6 w 254"/>
                  <a:gd name="T19" fmla="*/ 40 h 133"/>
                  <a:gd name="T20" fmla="*/ 0 w 254"/>
                  <a:gd name="T21" fmla="*/ 46 h 133"/>
                  <a:gd name="T22" fmla="*/ 6 w 254"/>
                  <a:gd name="T23" fmla="*/ 52 h 133"/>
                  <a:gd name="T24" fmla="*/ 248 w 254"/>
                  <a:gd name="T25" fmla="*/ 52 h 133"/>
                  <a:gd name="T26" fmla="*/ 254 w 254"/>
                  <a:gd name="T27" fmla="*/ 46 h 133"/>
                  <a:gd name="T28" fmla="*/ 254 w 254"/>
                  <a:gd name="T29" fmla="*/ 87 h 133"/>
                  <a:gd name="T30" fmla="*/ 248 w 254"/>
                  <a:gd name="T31" fmla="*/ 81 h 133"/>
                  <a:gd name="T32" fmla="*/ 6 w 254"/>
                  <a:gd name="T33" fmla="*/ 81 h 133"/>
                  <a:gd name="T34" fmla="*/ 0 w 254"/>
                  <a:gd name="T35" fmla="*/ 87 h 133"/>
                  <a:gd name="T36" fmla="*/ 6 w 254"/>
                  <a:gd name="T37" fmla="*/ 93 h 133"/>
                  <a:gd name="T38" fmla="*/ 248 w 254"/>
                  <a:gd name="T39" fmla="*/ 93 h 133"/>
                  <a:gd name="T40" fmla="*/ 254 w 254"/>
                  <a:gd name="T41" fmla="*/ 87 h 133"/>
                  <a:gd name="T42" fmla="*/ 254 w 254"/>
                  <a:gd name="T43" fmla="*/ 127 h 133"/>
                  <a:gd name="T44" fmla="*/ 248 w 254"/>
                  <a:gd name="T45" fmla="*/ 121 h 133"/>
                  <a:gd name="T46" fmla="*/ 6 w 254"/>
                  <a:gd name="T47" fmla="*/ 121 h 133"/>
                  <a:gd name="T48" fmla="*/ 0 w 254"/>
                  <a:gd name="T49" fmla="*/ 127 h 133"/>
                  <a:gd name="T50" fmla="*/ 6 w 254"/>
                  <a:gd name="T51" fmla="*/ 133 h 133"/>
                  <a:gd name="T52" fmla="*/ 248 w 254"/>
                  <a:gd name="T53" fmla="*/ 133 h 133"/>
                  <a:gd name="T54" fmla="*/ 254 w 254"/>
                  <a:gd name="T55" fmla="*/ 127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54" h="133">
                    <a:moveTo>
                      <a:pt x="254" y="6"/>
                    </a:moveTo>
                    <a:cubicBezTo>
                      <a:pt x="254" y="9"/>
                      <a:pt x="251" y="12"/>
                      <a:pt x="248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48" y="0"/>
                      <a:pt x="248" y="0"/>
                      <a:pt x="248" y="0"/>
                    </a:cubicBezTo>
                    <a:cubicBezTo>
                      <a:pt x="251" y="0"/>
                      <a:pt x="254" y="3"/>
                      <a:pt x="254" y="6"/>
                    </a:cubicBezTo>
                    <a:close/>
                    <a:moveTo>
                      <a:pt x="254" y="46"/>
                    </a:moveTo>
                    <a:cubicBezTo>
                      <a:pt x="254" y="43"/>
                      <a:pt x="251" y="40"/>
                      <a:pt x="248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3" y="40"/>
                      <a:pt x="0" y="43"/>
                      <a:pt x="0" y="46"/>
                    </a:cubicBezTo>
                    <a:cubicBezTo>
                      <a:pt x="0" y="50"/>
                      <a:pt x="3" y="52"/>
                      <a:pt x="6" y="52"/>
                    </a:cubicBezTo>
                    <a:cubicBezTo>
                      <a:pt x="248" y="52"/>
                      <a:pt x="248" y="52"/>
                      <a:pt x="248" y="52"/>
                    </a:cubicBezTo>
                    <a:cubicBezTo>
                      <a:pt x="251" y="52"/>
                      <a:pt x="254" y="50"/>
                      <a:pt x="254" y="46"/>
                    </a:cubicBezTo>
                    <a:close/>
                    <a:moveTo>
                      <a:pt x="254" y="87"/>
                    </a:moveTo>
                    <a:cubicBezTo>
                      <a:pt x="254" y="83"/>
                      <a:pt x="251" y="81"/>
                      <a:pt x="248" y="81"/>
                    </a:cubicBezTo>
                    <a:cubicBezTo>
                      <a:pt x="6" y="81"/>
                      <a:pt x="6" y="81"/>
                      <a:pt x="6" y="81"/>
                    </a:cubicBezTo>
                    <a:cubicBezTo>
                      <a:pt x="3" y="81"/>
                      <a:pt x="0" y="83"/>
                      <a:pt x="0" y="87"/>
                    </a:cubicBezTo>
                    <a:cubicBezTo>
                      <a:pt x="0" y="90"/>
                      <a:pt x="3" y="93"/>
                      <a:pt x="6" y="93"/>
                    </a:cubicBezTo>
                    <a:cubicBezTo>
                      <a:pt x="248" y="93"/>
                      <a:pt x="248" y="93"/>
                      <a:pt x="248" y="93"/>
                    </a:cubicBezTo>
                    <a:cubicBezTo>
                      <a:pt x="251" y="93"/>
                      <a:pt x="254" y="90"/>
                      <a:pt x="254" y="87"/>
                    </a:cubicBezTo>
                    <a:close/>
                    <a:moveTo>
                      <a:pt x="254" y="127"/>
                    </a:moveTo>
                    <a:cubicBezTo>
                      <a:pt x="254" y="124"/>
                      <a:pt x="251" y="121"/>
                      <a:pt x="248" y="121"/>
                    </a:cubicBezTo>
                    <a:cubicBezTo>
                      <a:pt x="6" y="121"/>
                      <a:pt x="6" y="121"/>
                      <a:pt x="6" y="121"/>
                    </a:cubicBezTo>
                    <a:cubicBezTo>
                      <a:pt x="3" y="121"/>
                      <a:pt x="0" y="124"/>
                      <a:pt x="0" y="127"/>
                    </a:cubicBezTo>
                    <a:cubicBezTo>
                      <a:pt x="0" y="130"/>
                      <a:pt x="3" y="133"/>
                      <a:pt x="6" y="133"/>
                    </a:cubicBezTo>
                    <a:cubicBezTo>
                      <a:pt x="248" y="133"/>
                      <a:pt x="248" y="133"/>
                      <a:pt x="248" y="133"/>
                    </a:cubicBezTo>
                    <a:cubicBezTo>
                      <a:pt x="251" y="133"/>
                      <a:pt x="254" y="130"/>
                      <a:pt x="254" y="127"/>
                    </a:cubicBez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3" name="Freeform 752">
                <a:extLst>
                  <a:ext uri="{FF2B5EF4-FFF2-40B4-BE49-F238E27FC236}">
                    <a16:creationId xmlns:a16="http://schemas.microsoft.com/office/drawing/2014/main" id="{8206BFCA-CEFA-4C88-9658-C247A067E3E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78932" y="5101172"/>
                <a:ext cx="450126" cy="25007"/>
              </a:xfrm>
              <a:custGeom>
                <a:avLst/>
                <a:gdLst>
                  <a:gd name="T0" fmla="*/ 52 w 219"/>
                  <a:gd name="T1" fmla="*/ 12 h 12"/>
                  <a:gd name="T2" fmla="*/ 6 w 219"/>
                  <a:gd name="T3" fmla="*/ 12 h 12"/>
                  <a:gd name="T4" fmla="*/ 0 w 219"/>
                  <a:gd name="T5" fmla="*/ 6 h 12"/>
                  <a:gd name="T6" fmla="*/ 6 w 219"/>
                  <a:gd name="T7" fmla="*/ 0 h 12"/>
                  <a:gd name="T8" fmla="*/ 52 w 219"/>
                  <a:gd name="T9" fmla="*/ 0 h 12"/>
                  <a:gd name="T10" fmla="*/ 58 w 219"/>
                  <a:gd name="T11" fmla="*/ 6 h 12"/>
                  <a:gd name="T12" fmla="*/ 52 w 219"/>
                  <a:gd name="T13" fmla="*/ 12 h 12"/>
                  <a:gd name="T14" fmla="*/ 138 w 219"/>
                  <a:gd name="T15" fmla="*/ 6 h 12"/>
                  <a:gd name="T16" fmla="*/ 132 w 219"/>
                  <a:gd name="T17" fmla="*/ 0 h 12"/>
                  <a:gd name="T18" fmla="*/ 87 w 219"/>
                  <a:gd name="T19" fmla="*/ 0 h 12"/>
                  <a:gd name="T20" fmla="*/ 81 w 219"/>
                  <a:gd name="T21" fmla="*/ 6 h 12"/>
                  <a:gd name="T22" fmla="*/ 87 w 219"/>
                  <a:gd name="T23" fmla="*/ 12 h 12"/>
                  <a:gd name="T24" fmla="*/ 132 w 219"/>
                  <a:gd name="T25" fmla="*/ 12 h 12"/>
                  <a:gd name="T26" fmla="*/ 138 w 219"/>
                  <a:gd name="T27" fmla="*/ 6 h 12"/>
                  <a:gd name="T28" fmla="*/ 219 w 219"/>
                  <a:gd name="T29" fmla="*/ 6 h 12"/>
                  <a:gd name="T30" fmla="*/ 213 w 219"/>
                  <a:gd name="T31" fmla="*/ 0 h 12"/>
                  <a:gd name="T32" fmla="*/ 167 w 219"/>
                  <a:gd name="T33" fmla="*/ 0 h 12"/>
                  <a:gd name="T34" fmla="*/ 161 w 219"/>
                  <a:gd name="T35" fmla="*/ 6 h 12"/>
                  <a:gd name="T36" fmla="*/ 167 w 219"/>
                  <a:gd name="T37" fmla="*/ 12 h 12"/>
                  <a:gd name="T38" fmla="*/ 213 w 219"/>
                  <a:gd name="T39" fmla="*/ 12 h 12"/>
                  <a:gd name="T40" fmla="*/ 219 w 219"/>
                  <a:gd name="T4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9" h="12">
                    <a:moveTo>
                      <a:pt x="52" y="12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10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8" y="3"/>
                      <a:pt x="58" y="6"/>
                    </a:cubicBezTo>
                    <a:cubicBezTo>
                      <a:pt x="58" y="10"/>
                      <a:pt x="55" y="12"/>
                      <a:pt x="52" y="12"/>
                    </a:cubicBezTo>
                    <a:close/>
                    <a:moveTo>
                      <a:pt x="138" y="6"/>
                    </a:moveTo>
                    <a:cubicBezTo>
                      <a:pt x="138" y="3"/>
                      <a:pt x="136" y="0"/>
                      <a:pt x="132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3" y="0"/>
                      <a:pt x="81" y="3"/>
                      <a:pt x="81" y="6"/>
                    </a:cubicBezTo>
                    <a:cubicBezTo>
                      <a:pt x="81" y="10"/>
                      <a:pt x="83" y="12"/>
                      <a:pt x="87" y="12"/>
                    </a:cubicBezTo>
                    <a:cubicBezTo>
                      <a:pt x="132" y="12"/>
                      <a:pt x="132" y="12"/>
                      <a:pt x="132" y="12"/>
                    </a:cubicBezTo>
                    <a:cubicBezTo>
                      <a:pt x="136" y="12"/>
                      <a:pt x="138" y="10"/>
                      <a:pt x="138" y="6"/>
                    </a:cubicBezTo>
                    <a:close/>
                    <a:moveTo>
                      <a:pt x="219" y="6"/>
                    </a:moveTo>
                    <a:cubicBezTo>
                      <a:pt x="219" y="3"/>
                      <a:pt x="216" y="0"/>
                      <a:pt x="213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64" y="0"/>
                      <a:pt x="161" y="3"/>
                      <a:pt x="161" y="6"/>
                    </a:cubicBezTo>
                    <a:cubicBezTo>
                      <a:pt x="161" y="10"/>
                      <a:pt x="164" y="12"/>
                      <a:pt x="167" y="12"/>
                    </a:cubicBezTo>
                    <a:cubicBezTo>
                      <a:pt x="213" y="12"/>
                      <a:pt x="213" y="12"/>
                      <a:pt x="213" y="12"/>
                    </a:cubicBezTo>
                    <a:cubicBezTo>
                      <a:pt x="216" y="12"/>
                      <a:pt x="219" y="10"/>
                      <a:pt x="219" y="6"/>
                    </a:cubicBez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4" name="Freeform 753">
                <a:extLst>
                  <a:ext uri="{FF2B5EF4-FFF2-40B4-BE49-F238E27FC236}">
                    <a16:creationId xmlns:a16="http://schemas.microsoft.com/office/drawing/2014/main" id="{59269DF8-4816-49CF-B7A8-52B6C6A0AE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2951" y="4945573"/>
                <a:ext cx="529315" cy="551543"/>
              </a:xfrm>
              <a:custGeom>
                <a:avLst/>
                <a:gdLst>
                  <a:gd name="T0" fmla="*/ 258 w 258"/>
                  <a:gd name="T1" fmla="*/ 265 h 269"/>
                  <a:gd name="T2" fmla="*/ 255 w 258"/>
                  <a:gd name="T3" fmla="*/ 269 h 269"/>
                  <a:gd name="T4" fmla="*/ 3 w 258"/>
                  <a:gd name="T5" fmla="*/ 269 h 269"/>
                  <a:gd name="T6" fmla="*/ 0 w 258"/>
                  <a:gd name="T7" fmla="*/ 265 h 269"/>
                  <a:gd name="T8" fmla="*/ 0 w 258"/>
                  <a:gd name="T9" fmla="*/ 4 h 269"/>
                  <a:gd name="T10" fmla="*/ 3 w 258"/>
                  <a:gd name="T11" fmla="*/ 0 h 269"/>
                  <a:gd name="T12" fmla="*/ 255 w 258"/>
                  <a:gd name="T13" fmla="*/ 0 h 269"/>
                  <a:gd name="T14" fmla="*/ 258 w 258"/>
                  <a:gd name="T15" fmla="*/ 4 h 269"/>
                  <a:gd name="T16" fmla="*/ 258 w 258"/>
                  <a:gd name="T17" fmla="*/ 265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8" h="269">
                    <a:moveTo>
                      <a:pt x="258" y="265"/>
                    </a:moveTo>
                    <a:cubicBezTo>
                      <a:pt x="258" y="267"/>
                      <a:pt x="256" y="269"/>
                      <a:pt x="255" y="269"/>
                    </a:cubicBezTo>
                    <a:cubicBezTo>
                      <a:pt x="3" y="269"/>
                      <a:pt x="3" y="269"/>
                      <a:pt x="3" y="269"/>
                    </a:cubicBezTo>
                    <a:cubicBezTo>
                      <a:pt x="1" y="269"/>
                      <a:pt x="0" y="267"/>
                      <a:pt x="0" y="26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255" y="0"/>
                      <a:pt x="255" y="0"/>
                      <a:pt x="255" y="0"/>
                    </a:cubicBezTo>
                    <a:cubicBezTo>
                      <a:pt x="256" y="0"/>
                      <a:pt x="258" y="2"/>
                      <a:pt x="258" y="4"/>
                    </a:cubicBezTo>
                    <a:lnTo>
                      <a:pt x="258" y="265"/>
                    </a:lnTo>
                    <a:close/>
                  </a:path>
                </a:pathLst>
              </a:custGeom>
              <a:solidFill>
                <a:srgbClr val="44546A">
                  <a:lumMod val="40000"/>
                  <a:lumOff val="6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5" name="Freeform 754">
                <a:extLst>
                  <a:ext uri="{FF2B5EF4-FFF2-40B4-BE49-F238E27FC236}">
                    <a16:creationId xmlns:a16="http://schemas.microsoft.com/office/drawing/2014/main" id="{2F4ABA1F-12CB-4F21-A594-E8B78BD468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9361" y="5406813"/>
                <a:ext cx="125035" cy="51403"/>
              </a:xfrm>
              <a:custGeom>
                <a:avLst/>
                <a:gdLst>
                  <a:gd name="T0" fmla="*/ 61 w 61"/>
                  <a:gd name="T1" fmla="*/ 16 h 25"/>
                  <a:gd name="T2" fmla="*/ 52 w 61"/>
                  <a:gd name="T3" fmla="*/ 25 h 25"/>
                  <a:gd name="T4" fmla="*/ 9 w 61"/>
                  <a:gd name="T5" fmla="*/ 25 h 25"/>
                  <a:gd name="T6" fmla="*/ 0 w 61"/>
                  <a:gd name="T7" fmla="*/ 16 h 25"/>
                  <a:gd name="T8" fmla="*/ 0 w 61"/>
                  <a:gd name="T9" fmla="*/ 9 h 25"/>
                  <a:gd name="T10" fmla="*/ 9 w 61"/>
                  <a:gd name="T11" fmla="*/ 0 h 25"/>
                  <a:gd name="T12" fmla="*/ 52 w 61"/>
                  <a:gd name="T13" fmla="*/ 0 h 25"/>
                  <a:gd name="T14" fmla="*/ 61 w 61"/>
                  <a:gd name="T15" fmla="*/ 9 h 25"/>
                  <a:gd name="T16" fmla="*/ 61 w 61"/>
                  <a:gd name="T17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25">
                    <a:moveTo>
                      <a:pt x="61" y="16"/>
                    </a:moveTo>
                    <a:cubicBezTo>
                      <a:pt x="61" y="21"/>
                      <a:pt x="57" y="25"/>
                      <a:pt x="52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4" y="25"/>
                      <a:pt x="0" y="21"/>
                      <a:pt x="0" y="1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7" y="0"/>
                      <a:pt x="61" y="4"/>
                      <a:pt x="61" y="9"/>
                    </a:cubicBezTo>
                    <a:lnTo>
                      <a:pt x="61" y="16"/>
                    </a:ln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6" name="Freeform 755">
                <a:extLst>
                  <a:ext uri="{FF2B5EF4-FFF2-40B4-BE49-F238E27FC236}">
                    <a16:creationId xmlns:a16="http://schemas.microsoft.com/office/drawing/2014/main" id="{64221DEE-5696-4BCB-823F-504B95B30A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1370" y="5406813"/>
                <a:ext cx="122256" cy="51403"/>
              </a:xfrm>
              <a:custGeom>
                <a:avLst/>
                <a:gdLst>
                  <a:gd name="T0" fmla="*/ 60 w 60"/>
                  <a:gd name="T1" fmla="*/ 16 h 25"/>
                  <a:gd name="T2" fmla="*/ 51 w 60"/>
                  <a:gd name="T3" fmla="*/ 25 h 25"/>
                  <a:gd name="T4" fmla="*/ 9 w 60"/>
                  <a:gd name="T5" fmla="*/ 25 h 25"/>
                  <a:gd name="T6" fmla="*/ 0 w 60"/>
                  <a:gd name="T7" fmla="*/ 16 h 25"/>
                  <a:gd name="T8" fmla="*/ 0 w 60"/>
                  <a:gd name="T9" fmla="*/ 9 h 25"/>
                  <a:gd name="T10" fmla="*/ 9 w 60"/>
                  <a:gd name="T11" fmla="*/ 0 h 25"/>
                  <a:gd name="T12" fmla="*/ 51 w 60"/>
                  <a:gd name="T13" fmla="*/ 0 h 25"/>
                  <a:gd name="T14" fmla="*/ 60 w 60"/>
                  <a:gd name="T15" fmla="*/ 9 h 25"/>
                  <a:gd name="T16" fmla="*/ 60 w 60"/>
                  <a:gd name="T17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25">
                    <a:moveTo>
                      <a:pt x="60" y="16"/>
                    </a:moveTo>
                    <a:cubicBezTo>
                      <a:pt x="60" y="21"/>
                      <a:pt x="56" y="25"/>
                      <a:pt x="51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4" y="25"/>
                      <a:pt x="0" y="21"/>
                      <a:pt x="0" y="1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6" y="0"/>
                      <a:pt x="60" y="4"/>
                      <a:pt x="60" y="9"/>
                    </a:cubicBezTo>
                    <a:lnTo>
                      <a:pt x="60" y="16"/>
                    </a:lnTo>
                    <a:close/>
                  </a:path>
                </a:pathLst>
              </a:custGeom>
              <a:solidFill>
                <a:srgbClr val="2892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7" name="Rectangle 756">
                <a:extLst>
                  <a:ext uri="{FF2B5EF4-FFF2-40B4-BE49-F238E27FC236}">
                    <a16:creationId xmlns:a16="http://schemas.microsoft.com/office/drawing/2014/main" id="{ADC1B4B4-8FE8-429A-8D50-28E0E90E1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2951" y="5031708"/>
                <a:ext cx="529315" cy="6946"/>
              </a:xfrm>
              <a:prstGeom prst="rect">
                <a:avLst/>
              </a:prstGeom>
              <a:solidFill>
                <a:srgbClr val="44546A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8" name="Oval 757">
                <a:extLst>
                  <a:ext uri="{FF2B5EF4-FFF2-40B4-BE49-F238E27FC236}">
                    <a16:creationId xmlns:a16="http://schemas.microsoft.com/office/drawing/2014/main" id="{B50424D3-9C88-4772-BA39-B5F4903181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7958" y="4966412"/>
                <a:ext cx="30564" cy="33343"/>
              </a:xfrm>
              <a:prstGeom prst="ellipse">
                <a:avLst/>
              </a:prstGeom>
              <a:solidFill>
                <a:srgbClr val="C03B2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9" name="Oval 758">
                <a:extLst>
                  <a:ext uri="{FF2B5EF4-FFF2-40B4-BE49-F238E27FC236}">
                    <a16:creationId xmlns:a16="http://schemas.microsoft.com/office/drawing/2014/main" id="{A203E7DF-385F-4BB0-91F8-29E7B8375F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0750" y="4966412"/>
                <a:ext cx="30564" cy="33343"/>
              </a:xfrm>
              <a:prstGeom prst="ellipse">
                <a:avLst/>
              </a:prstGeom>
              <a:solidFill>
                <a:srgbClr val="F59B1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0" name="Oval 759">
                <a:extLst>
                  <a:ext uri="{FF2B5EF4-FFF2-40B4-BE49-F238E27FC236}">
                    <a16:creationId xmlns:a16="http://schemas.microsoft.com/office/drawing/2014/main" id="{C5018828-9301-4B27-AEF9-10ED97D1B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4932" y="4966412"/>
                <a:ext cx="30564" cy="33343"/>
              </a:xfrm>
              <a:prstGeom prst="ellipse">
                <a:avLst/>
              </a:prstGeom>
              <a:solidFill>
                <a:srgbClr val="179E8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1" name="Rectangle 760">
                <a:extLst>
                  <a:ext uri="{FF2B5EF4-FFF2-40B4-BE49-F238E27FC236}">
                    <a16:creationId xmlns:a16="http://schemas.microsoft.com/office/drawing/2014/main" id="{2FBD21A8-6D32-4793-A1BC-6A6FBEB0D8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2965" y="5069219"/>
                <a:ext cx="440401" cy="297305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2" name="Freeform 761">
                <a:extLst>
                  <a:ext uri="{FF2B5EF4-FFF2-40B4-BE49-F238E27FC236}">
                    <a16:creationId xmlns:a16="http://schemas.microsoft.com/office/drawing/2014/main" id="{C211191E-3B83-4BA4-A6C4-4F5F1F45F5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36032" y="5124790"/>
                <a:ext cx="354266" cy="183385"/>
              </a:xfrm>
              <a:custGeom>
                <a:avLst/>
                <a:gdLst>
                  <a:gd name="T0" fmla="*/ 173 w 173"/>
                  <a:gd name="T1" fmla="*/ 4 h 90"/>
                  <a:gd name="T2" fmla="*/ 169 w 173"/>
                  <a:gd name="T3" fmla="*/ 8 h 90"/>
                  <a:gd name="T4" fmla="*/ 4 w 173"/>
                  <a:gd name="T5" fmla="*/ 8 h 90"/>
                  <a:gd name="T6" fmla="*/ 0 w 173"/>
                  <a:gd name="T7" fmla="*/ 4 h 90"/>
                  <a:gd name="T8" fmla="*/ 4 w 173"/>
                  <a:gd name="T9" fmla="*/ 0 h 90"/>
                  <a:gd name="T10" fmla="*/ 169 w 173"/>
                  <a:gd name="T11" fmla="*/ 0 h 90"/>
                  <a:gd name="T12" fmla="*/ 173 w 173"/>
                  <a:gd name="T13" fmla="*/ 4 h 90"/>
                  <a:gd name="T14" fmla="*/ 173 w 173"/>
                  <a:gd name="T15" fmla="*/ 31 h 90"/>
                  <a:gd name="T16" fmla="*/ 169 w 173"/>
                  <a:gd name="T17" fmla="*/ 27 h 90"/>
                  <a:gd name="T18" fmla="*/ 4 w 173"/>
                  <a:gd name="T19" fmla="*/ 27 h 90"/>
                  <a:gd name="T20" fmla="*/ 0 w 173"/>
                  <a:gd name="T21" fmla="*/ 31 h 90"/>
                  <a:gd name="T22" fmla="*/ 4 w 173"/>
                  <a:gd name="T23" fmla="*/ 36 h 90"/>
                  <a:gd name="T24" fmla="*/ 169 w 173"/>
                  <a:gd name="T25" fmla="*/ 36 h 90"/>
                  <a:gd name="T26" fmla="*/ 173 w 173"/>
                  <a:gd name="T27" fmla="*/ 31 h 90"/>
                  <a:gd name="T28" fmla="*/ 173 w 173"/>
                  <a:gd name="T29" fmla="*/ 59 h 90"/>
                  <a:gd name="T30" fmla="*/ 169 w 173"/>
                  <a:gd name="T31" fmla="*/ 55 h 90"/>
                  <a:gd name="T32" fmla="*/ 4 w 173"/>
                  <a:gd name="T33" fmla="*/ 55 h 90"/>
                  <a:gd name="T34" fmla="*/ 0 w 173"/>
                  <a:gd name="T35" fmla="*/ 59 h 90"/>
                  <a:gd name="T36" fmla="*/ 4 w 173"/>
                  <a:gd name="T37" fmla="*/ 63 h 90"/>
                  <a:gd name="T38" fmla="*/ 169 w 173"/>
                  <a:gd name="T39" fmla="*/ 63 h 90"/>
                  <a:gd name="T40" fmla="*/ 173 w 173"/>
                  <a:gd name="T41" fmla="*/ 59 h 90"/>
                  <a:gd name="T42" fmla="*/ 173 w 173"/>
                  <a:gd name="T43" fmla="*/ 86 h 90"/>
                  <a:gd name="T44" fmla="*/ 169 w 173"/>
                  <a:gd name="T45" fmla="*/ 82 h 90"/>
                  <a:gd name="T46" fmla="*/ 4 w 173"/>
                  <a:gd name="T47" fmla="*/ 82 h 90"/>
                  <a:gd name="T48" fmla="*/ 0 w 173"/>
                  <a:gd name="T49" fmla="*/ 86 h 90"/>
                  <a:gd name="T50" fmla="*/ 4 w 173"/>
                  <a:gd name="T51" fmla="*/ 90 h 90"/>
                  <a:gd name="T52" fmla="*/ 169 w 173"/>
                  <a:gd name="T53" fmla="*/ 90 h 90"/>
                  <a:gd name="T54" fmla="*/ 173 w 173"/>
                  <a:gd name="T55" fmla="*/ 8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73" h="90">
                    <a:moveTo>
                      <a:pt x="173" y="4"/>
                    </a:moveTo>
                    <a:cubicBezTo>
                      <a:pt x="173" y="6"/>
                      <a:pt x="171" y="8"/>
                      <a:pt x="169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71" y="0"/>
                      <a:pt x="173" y="2"/>
                      <a:pt x="173" y="4"/>
                    </a:cubicBezTo>
                    <a:close/>
                    <a:moveTo>
                      <a:pt x="173" y="31"/>
                    </a:moveTo>
                    <a:cubicBezTo>
                      <a:pt x="173" y="29"/>
                      <a:pt x="171" y="27"/>
                      <a:pt x="169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2" y="27"/>
                      <a:pt x="0" y="29"/>
                      <a:pt x="0" y="31"/>
                    </a:cubicBezTo>
                    <a:cubicBezTo>
                      <a:pt x="0" y="34"/>
                      <a:pt x="2" y="36"/>
                      <a:pt x="4" y="36"/>
                    </a:cubicBezTo>
                    <a:cubicBezTo>
                      <a:pt x="169" y="36"/>
                      <a:pt x="169" y="36"/>
                      <a:pt x="169" y="36"/>
                    </a:cubicBezTo>
                    <a:cubicBezTo>
                      <a:pt x="171" y="36"/>
                      <a:pt x="173" y="34"/>
                      <a:pt x="173" y="31"/>
                    </a:cubicBezTo>
                    <a:close/>
                    <a:moveTo>
                      <a:pt x="173" y="59"/>
                    </a:moveTo>
                    <a:cubicBezTo>
                      <a:pt x="173" y="57"/>
                      <a:pt x="171" y="55"/>
                      <a:pt x="169" y="55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2" y="55"/>
                      <a:pt x="0" y="57"/>
                      <a:pt x="0" y="59"/>
                    </a:cubicBezTo>
                    <a:cubicBezTo>
                      <a:pt x="0" y="61"/>
                      <a:pt x="2" y="63"/>
                      <a:pt x="4" y="63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71" y="63"/>
                      <a:pt x="173" y="61"/>
                      <a:pt x="173" y="59"/>
                    </a:cubicBezTo>
                    <a:close/>
                    <a:moveTo>
                      <a:pt x="173" y="86"/>
                    </a:moveTo>
                    <a:cubicBezTo>
                      <a:pt x="173" y="84"/>
                      <a:pt x="171" y="82"/>
                      <a:pt x="169" y="82"/>
                    </a:cubicBezTo>
                    <a:cubicBezTo>
                      <a:pt x="4" y="82"/>
                      <a:pt x="4" y="82"/>
                      <a:pt x="4" y="82"/>
                    </a:cubicBezTo>
                    <a:cubicBezTo>
                      <a:pt x="2" y="82"/>
                      <a:pt x="0" y="84"/>
                      <a:pt x="0" y="86"/>
                    </a:cubicBezTo>
                    <a:cubicBezTo>
                      <a:pt x="0" y="89"/>
                      <a:pt x="2" y="90"/>
                      <a:pt x="4" y="90"/>
                    </a:cubicBezTo>
                    <a:cubicBezTo>
                      <a:pt x="169" y="90"/>
                      <a:pt x="169" y="90"/>
                      <a:pt x="169" y="90"/>
                    </a:cubicBezTo>
                    <a:cubicBezTo>
                      <a:pt x="171" y="90"/>
                      <a:pt x="173" y="89"/>
                      <a:pt x="173" y="86"/>
                    </a:cubicBez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3" name="Freeform 762">
                <a:extLst>
                  <a:ext uri="{FF2B5EF4-FFF2-40B4-BE49-F238E27FC236}">
                    <a16:creationId xmlns:a16="http://schemas.microsoft.com/office/drawing/2014/main" id="{C697B97C-2B56-4B38-B135-17D791208F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8522" y="4714953"/>
                <a:ext cx="839123" cy="1205893"/>
              </a:xfrm>
              <a:custGeom>
                <a:avLst/>
                <a:gdLst>
                  <a:gd name="T0" fmla="*/ 409 w 409"/>
                  <a:gd name="T1" fmla="*/ 29 h 589"/>
                  <a:gd name="T2" fmla="*/ 380 w 409"/>
                  <a:gd name="T3" fmla="*/ 0 h 589"/>
                  <a:gd name="T4" fmla="*/ 163 w 409"/>
                  <a:gd name="T5" fmla="*/ 0 h 589"/>
                  <a:gd name="T6" fmla="*/ 0 w 409"/>
                  <a:gd name="T7" fmla="*/ 589 h 589"/>
                  <a:gd name="T8" fmla="*/ 409 w 409"/>
                  <a:gd name="T9" fmla="*/ 589 h 589"/>
                  <a:gd name="T10" fmla="*/ 409 w 409"/>
                  <a:gd name="T11" fmla="*/ 29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9" h="589">
                    <a:moveTo>
                      <a:pt x="409" y="29"/>
                    </a:moveTo>
                    <a:cubicBezTo>
                      <a:pt x="409" y="13"/>
                      <a:pt x="396" y="0"/>
                      <a:pt x="380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0" y="589"/>
                      <a:pt x="0" y="589"/>
                      <a:pt x="0" y="589"/>
                    </a:cubicBezTo>
                    <a:cubicBezTo>
                      <a:pt x="409" y="589"/>
                      <a:pt x="409" y="589"/>
                      <a:pt x="409" y="589"/>
                    </a:cubicBezTo>
                    <a:lnTo>
                      <a:pt x="409" y="29"/>
                    </a:lnTo>
                    <a:close/>
                  </a:path>
                </a:pathLst>
              </a:custGeom>
              <a:solidFill>
                <a:srgbClr val="FFFFFF">
                  <a:alpha val="31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60654B8F-5151-4CBC-8C28-3E0E5DD52FB1}"/>
                </a:ext>
              </a:extLst>
            </p:cNvPr>
            <p:cNvGrpSpPr/>
            <p:nvPr/>
          </p:nvGrpSpPr>
          <p:grpSpPr>
            <a:xfrm>
              <a:off x="9280021" y="3636769"/>
              <a:ext cx="1250349" cy="1244793"/>
              <a:chOff x="1749729" y="3638263"/>
              <a:chExt cx="1250349" cy="1244793"/>
            </a:xfrm>
          </p:grpSpPr>
          <p:sp>
            <p:nvSpPr>
              <p:cNvPr id="253" name="Freeform 763">
                <a:extLst>
                  <a:ext uri="{FF2B5EF4-FFF2-40B4-BE49-F238E27FC236}">
                    <a16:creationId xmlns:a16="http://schemas.microsoft.com/office/drawing/2014/main" id="{F6F41266-7D54-4F08-AB43-CE0F26E2B3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9729" y="3638263"/>
                <a:ext cx="1250349" cy="1244793"/>
              </a:xfrm>
              <a:custGeom>
                <a:avLst/>
                <a:gdLst>
                  <a:gd name="T0" fmla="*/ 558 w 609"/>
                  <a:gd name="T1" fmla="*/ 80 h 607"/>
                  <a:gd name="T2" fmla="*/ 305 w 609"/>
                  <a:gd name="T3" fmla="*/ 0 h 607"/>
                  <a:gd name="T4" fmla="*/ 51 w 609"/>
                  <a:gd name="T5" fmla="*/ 80 h 607"/>
                  <a:gd name="T6" fmla="*/ 305 w 609"/>
                  <a:gd name="T7" fmla="*/ 607 h 607"/>
                  <a:gd name="T8" fmla="*/ 558 w 609"/>
                  <a:gd name="T9" fmla="*/ 80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9" h="607">
                    <a:moveTo>
                      <a:pt x="558" y="80"/>
                    </a:moveTo>
                    <a:cubicBezTo>
                      <a:pt x="397" y="93"/>
                      <a:pt x="305" y="0"/>
                      <a:pt x="305" y="0"/>
                    </a:cubicBezTo>
                    <a:cubicBezTo>
                      <a:pt x="305" y="0"/>
                      <a:pt x="213" y="93"/>
                      <a:pt x="51" y="80"/>
                    </a:cubicBezTo>
                    <a:cubicBezTo>
                      <a:pt x="51" y="80"/>
                      <a:pt x="0" y="511"/>
                      <a:pt x="305" y="607"/>
                    </a:cubicBezTo>
                    <a:cubicBezTo>
                      <a:pt x="609" y="511"/>
                      <a:pt x="558" y="80"/>
                      <a:pt x="558" y="80"/>
                    </a:cubicBezTo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4" name="Freeform 764">
                <a:extLst>
                  <a:ext uri="{FF2B5EF4-FFF2-40B4-BE49-F238E27FC236}">
                    <a16:creationId xmlns:a16="http://schemas.microsoft.com/office/drawing/2014/main" id="{8F0ABF9F-DA96-43EC-98A7-E386351643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107" y="3767466"/>
                <a:ext cx="933594" cy="1010005"/>
              </a:xfrm>
              <a:custGeom>
                <a:avLst/>
                <a:gdLst>
                  <a:gd name="T0" fmla="*/ 440 w 455"/>
                  <a:gd name="T1" fmla="*/ 67 h 493"/>
                  <a:gd name="T2" fmla="*/ 228 w 455"/>
                  <a:gd name="T3" fmla="*/ 0 h 493"/>
                  <a:gd name="T4" fmla="*/ 16 w 455"/>
                  <a:gd name="T5" fmla="*/ 67 h 493"/>
                  <a:gd name="T6" fmla="*/ 228 w 455"/>
                  <a:gd name="T7" fmla="*/ 493 h 493"/>
                  <a:gd name="T8" fmla="*/ 440 w 455"/>
                  <a:gd name="T9" fmla="*/ 67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5" h="493">
                    <a:moveTo>
                      <a:pt x="440" y="67"/>
                    </a:moveTo>
                    <a:cubicBezTo>
                      <a:pt x="324" y="67"/>
                      <a:pt x="228" y="0"/>
                      <a:pt x="228" y="0"/>
                    </a:cubicBezTo>
                    <a:cubicBezTo>
                      <a:pt x="228" y="0"/>
                      <a:pt x="131" y="67"/>
                      <a:pt x="16" y="67"/>
                    </a:cubicBezTo>
                    <a:cubicBezTo>
                      <a:pt x="16" y="67"/>
                      <a:pt x="0" y="414"/>
                      <a:pt x="228" y="493"/>
                    </a:cubicBezTo>
                    <a:cubicBezTo>
                      <a:pt x="455" y="414"/>
                      <a:pt x="440" y="67"/>
                      <a:pt x="440" y="67"/>
                    </a:cubicBezTo>
                  </a:path>
                </a:pathLst>
              </a:custGeom>
              <a:solidFill>
                <a:srgbClr val="C03B26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5" name="Freeform 765">
                <a:extLst>
                  <a:ext uri="{FF2B5EF4-FFF2-40B4-BE49-F238E27FC236}">
                    <a16:creationId xmlns:a16="http://schemas.microsoft.com/office/drawing/2014/main" id="{EF82C9AB-A6B7-4E89-9120-EF5E1E39F2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3114" y="3792473"/>
                <a:ext cx="883580" cy="958601"/>
              </a:xfrm>
              <a:custGeom>
                <a:avLst/>
                <a:gdLst>
                  <a:gd name="T0" fmla="*/ 417 w 431"/>
                  <a:gd name="T1" fmla="*/ 64 h 468"/>
                  <a:gd name="T2" fmla="*/ 216 w 431"/>
                  <a:gd name="T3" fmla="*/ 0 h 468"/>
                  <a:gd name="T4" fmla="*/ 15 w 431"/>
                  <a:gd name="T5" fmla="*/ 64 h 468"/>
                  <a:gd name="T6" fmla="*/ 216 w 431"/>
                  <a:gd name="T7" fmla="*/ 468 h 468"/>
                  <a:gd name="T8" fmla="*/ 417 w 431"/>
                  <a:gd name="T9" fmla="*/ 64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1" h="468">
                    <a:moveTo>
                      <a:pt x="417" y="64"/>
                    </a:moveTo>
                    <a:cubicBezTo>
                      <a:pt x="307" y="64"/>
                      <a:pt x="216" y="0"/>
                      <a:pt x="216" y="0"/>
                    </a:cubicBezTo>
                    <a:cubicBezTo>
                      <a:pt x="216" y="0"/>
                      <a:pt x="124" y="64"/>
                      <a:pt x="15" y="64"/>
                    </a:cubicBezTo>
                    <a:cubicBezTo>
                      <a:pt x="15" y="64"/>
                      <a:pt x="0" y="393"/>
                      <a:pt x="216" y="468"/>
                    </a:cubicBezTo>
                    <a:cubicBezTo>
                      <a:pt x="431" y="393"/>
                      <a:pt x="417" y="64"/>
                      <a:pt x="417" y="64"/>
                    </a:cubicBezTo>
                  </a:path>
                </a:pathLst>
              </a:custGeom>
              <a:solidFill>
                <a:srgbClr val="C03B26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6" name="Freeform 766">
                <a:extLst>
                  <a:ext uri="{FF2B5EF4-FFF2-40B4-BE49-F238E27FC236}">
                    <a16:creationId xmlns:a16="http://schemas.microsoft.com/office/drawing/2014/main" id="{C613695B-2886-4451-B347-4B3ECD39FE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7571" y="4259270"/>
                <a:ext cx="398723" cy="518200"/>
              </a:xfrm>
              <a:custGeom>
                <a:avLst/>
                <a:gdLst>
                  <a:gd name="T0" fmla="*/ 10 w 194"/>
                  <a:gd name="T1" fmla="*/ 0 h 253"/>
                  <a:gd name="T2" fmla="*/ 0 w 194"/>
                  <a:gd name="T3" fmla="*/ 0 h 253"/>
                  <a:gd name="T4" fmla="*/ 194 w 194"/>
                  <a:gd name="T5" fmla="*/ 253 h 253"/>
                  <a:gd name="T6" fmla="*/ 194 w 194"/>
                  <a:gd name="T7" fmla="*/ 253 h 253"/>
                  <a:gd name="T8" fmla="*/ 194 w 194"/>
                  <a:gd name="T9" fmla="*/ 240 h 253"/>
                  <a:gd name="T10" fmla="*/ 194 w 194"/>
                  <a:gd name="T11" fmla="*/ 240 h 253"/>
                  <a:gd name="T12" fmla="*/ 10 w 194"/>
                  <a:gd name="T13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4" h="253">
                    <a:moveTo>
                      <a:pt x="1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3" y="99"/>
                      <a:pt x="76" y="212"/>
                      <a:pt x="194" y="253"/>
                    </a:cubicBezTo>
                    <a:cubicBezTo>
                      <a:pt x="194" y="253"/>
                      <a:pt x="194" y="253"/>
                      <a:pt x="194" y="253"/>
                    </a:cubicBezTo>
                    <a:cubicBezTo>
                      <a:pt x="194" y="240"/>
                      <a:pt x="194" y="240"/>
                      <a:pt x="194" y="240"/>
                    </a:cubicBezTo>
                    <a:cubicBezTo>
                      <a:pt x="194" y="240"/>
                      <a:pt x="194" y="240"/>
                      <a:pt x="194" y="240"/>
                    </a:cubicBezTo>
                    <a:cubicBezTo>
                      <a:pt x="82" y="201"/>
                      <a:pt x="32" y="94"/>
                      <a:pt x="10" y="0"/>
                    </a:cubicBezTo>
                  </a:path>
                </a:pathLst>
              </a:custGeom>
              <a:solidFill>
                <a:srgbClr val="C03B26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7" name="Freeform 767">
                <a:extLst>
                  <a:ext uri="{FF2B5EF4-FFF2-40B4-BE49-F238E27FC236}">
                    <a16:creationId xmlns:a16="http://schemas.microsoft.com/office/drawing/2014/main" id="{9357DD03-6358-4839-8B91-9C7E76738D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8410" y="4259270"/>
                <a:ext cx="377883" cy="491804"/>
              </a:xfrm>
              <a:custGeom>
                <a:avLst/>
                <a:gdLst>
                  <a:gd name="T0" fmla="*/ 184 w 184"/>
                  <a:gd name="T1" fmla="*/ 0 h 240"/>
                  <a:gd name="T2" fmla="*/ 0 w 184"/>
                  <a:gd name="T3" fmla="*/ 0 h 240"/>
                  <a:gd name="T4" fmla="*/ 184 w 184"/>
                  <a:gd name="T5" fmla="*/ 240 h 240"/>
                  <a:gd name="T6" fmla="*/ 184 w 184"/>
                  <a:gd name="T7" fmla="*/ 240 h 240"/>
                  <a:gd name="T8" fmla="*/ 184 w 184"/>
                  <a:gd name="T9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240">
                    <a:moveTo>
                      <a:pt x="18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2" y="94"/>
                      <a:pt x="72" y="201"/>
                      <a:pt x="184" y="240"/>
                    </a:cubicBezTo>
                    <a:cubicBezTo>
                      <a:pt x="184" y="240"/>
                      <a:pt x="184" y="240"/>
                      <a:pt x="184" y="240"/>
                    </a:cubicBezTo>
                    <a:cubicBezTo>
                      <a:pt x="184" y="0"/>
                      <a:pt x="184" y="0"/>
                      <a:pt x="184" y="0"/>
                    </a:cubicBezTo>
                  </a:path>
                </a:pathLst>
              </a:custGeom>
              <a:solidFill>
                <a:srgbClr val="C03B2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8" name="Freeform 768">
                <a:extLst>
                  <a:ext uri="{FF2B5EF4-FFF2-40B4-BE49-F238E27FC236}">
                    <a16:creationId xmlns:a16="http://schemas.microsoft.com/office/drawing/2014/main" id="{6E92680C-7ABE-4A15-9E9C-8479E00B5B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76293" y="3767466"/>
                <a:ext cx="434844" cy="137538"/>
              </a:xfrm>
              <a:custGeom>
                <a:avLst/>
                <a:gdLst>
                  <a:gd name="T0" fmla="*/ 212 w 212"/>
                  <a:gd name="T1" fmla="*/ 67 h 67"/>
                  <a:gd name="T2" fmla="*/ 212 w 212"/>
                  <a:gd name="T3" fmla="*/ 67 h 67"/>
                  <a:gd name="T4" fmla="*/ 212 w 212"/>
                  <a:gd name="T5" fmla="*/ 67 h 67"/>
                  <a:gd name="T6" fmla="*/ 212 w 212"/>
                  <a:gd name="T7" fmla="*/ 67 h 67"/>
                  <a:gd name="T8" fmla="*/ 212 w 212"/>
                  <a:gd name="T9" fmla="*/ 67 h 67"/>
                  <a:gd name="T10" fmla="*/ 212 w 212"/>
                  <a:gd name="T11" fmla="*/ 67 h 67"/>
                  <a:gd name="T12" fmla="*/ 0 w 212"/>
                  <a:gd name="T13" fmla="*/ 0 h 67"/>
                  <a:gd name="T14" fmla="*/ 0 w 212"/>
                  <a:gd name="T15" fmla="*/ 0 h 67"/>
                  <a:gd name="T16" fmla="*/ 76 w 212"/>
                  <a:gd name="T17" fmla="*/ 39 h 67"/>
                  <a:gd name="T18" fmla="*/ 0 w 212"/>
                  <a:gd name="T1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2" h="67">
                    <a:moveTo>
                      <a:pt x="212" y="67"/>
                    </a:moveTo>
                    <a:cubicBezTo>
                      <a:pt x="212" y="67"/>
                      <a:pt x="212" y="67"/>
                      <a:pt x="212" y="67"/>
                    </a:cubicBezTo>
                    <a:cubicBezTo>
                      <a:pt x="212" y="67"/>
                      <a:pt x="212" y="67"/>
                      <a:pt x="212" y="67"/>
                    </a:cubicBezTo>
                    <a:moveTo>
                      <a:pt x="212" y="67"/>
                    </a:moveTo>
                    <a:cubicBezTo>
                      <a:pt x="212" y="67"/>
                      <a:pt x="212" y="67"/>
                      <a:pt x="212" y="67"/>
                    </a:cubicBezTo>
                    <a:cubicBezTo>
                      <a:pt x="212" y="67"/>
                      <a:pt x="212" y="67"/>
                      <a:pt x="212" y="67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30" y="21"/>
                      <a:pt x="76" y="39"/>
                    </a:cubicBezTo>
                    <a:cubicBezTo>
                      <a:pt x="30" y="21"/>
                      <a:pt x="0" y="0"/>
                      <a:pt x="0" y="0"/>
                    </a:cubicBezTo>
                  </a:path>
                </a:pathLst>
              </a:custGeom>
              <a:solidFill>
                <a:srgbClr val="E67A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9" name="Freeform 769">
                <a:extLst>
                  <a:ext uri="{FF2B5EF4-FFF2-40B4-BE49-F238E27FC236}">
                    <a16:creationId xmlns:a16="http://schemas.microsoft.com/office/drawing/2014/main" id="{13737858-D333-45C3-9D63-BA77AC55FD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6293" y="3767466"/>
                <a:ext cx="440401" cy="491804"/>
              </a:xfrm>
              <a:custGeom>
                <a:avLst/>
                <a:gdLst>
                  <a:gd name="T0" fmla="*/ 0 w 215"/>
                  <a:gd name="T1" fmla="*/ 0 h 240"/>
                  <a:gd name="T2" fmla="*/ 0 w 215"/>
                  <a:gd name="T3" fmla="*/ 12 h 240"/>
                  <a:gd name="T4" fmla="*/ 201 w 215"/>
                  <a:gd name="T5" fmla="*/ 76 h 240"/>
                  <a:gd name="T6" fmla="*/ 183 w 215"/>
                  <a:gd name="T7" fmla="*/ 240 h 240"/>
                  <a:gd name="T8" fmla="*/ 193 w 215"/>
                  <a:gd name="T9" fmla="*/ 240 h 240"/>
                  <a:gd name="T10" fmla="*/ 212 w 215"/>
                  <a:gd name="T11" fmla="*/ 67 h 240"/>
                  <a:gd name="T12" fmla="*/ 212 w 215"/>
                  <a:gd name="T13" fmla="*/ 67 h 240"/>
                  <a:gd name="T14" fmla="*/ 212 w 215"/>
                  <a:gd name="T15" fmla="*/ 67 h 240"/>
                  <a:gd name="T16" fmla="*/ 212 w 215"/>
                  <a:gd name="T17" fmla="*/ 67 h 240"/>
                  <a:gd name="T18" fmla="*/ 212 w 215"/>
                  <a:gd name="T19" fmla="*/ 67 h 240"/>
                  <a:gd name="T20" fmla="*/ 212 w 215"/>
                  <a:gd name="T21" fmla="*/ 67 h 240"/>
                  <a:gd name="T22" fmla="*/ 212 w 215"/>
                  <a:gd name="T23" fmla="*/ 67 h 240"/>
                  <a:gd name="T24" fmla="*/ 76 w 215"/>
                  <a:gd name="T25" fmla="*/ 39 h 240"/>
                  <a:gd name="T26" fmla="*/ 0 w 215"/>
                  <a:gd name="T27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5" h="240">
                    <a:moveTo>
                      <a:pt x="0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91" y="76"/>
                      <a:pt x="201" y="76"/>
                    </a:cubicBezTo>
                    <a:cubicBezTo>
                      <a:pt x="201" y="76"/>
                      <a:pt x="204" y="153"/>
                      <a:pt x="183" y="240"/>
                    </a:cubicBezTo>
                    <a:cubicBezTo>
                      <a:pt x="193" y="240"/>
                      <a:pt x="193" y="240"/>
                      <a:pt x="193" y="240"/>
                    </a:cubicBezTo>
                    <a:cubicBezTo>
                      <a:pt x="215" y="149"/>
                      <a:pt x="212" y="68"/>
                      <a:pt x="212" y="67"/>
                    </a:cubicBezTo>
                    <a:cubicBezTo>
                      <a:pt x="212" y="67"/>
                      <a:pt x="212" y="67"/>
                      <a:pt x="212" y="67"/>
                    </a:cubicBezTo>
                    <a:cubicBezTo>
                      <a:pt x="212" y="67"/>
                      <a:pt x="212" y="67"/>
                      <a:pt x="212" y="67"/>
                    </a:cubicBezTo>
                    <a:cubicBezTo>
                      <a:pt x="212" y="67"/>
                      <a:pt x="212" y="67"/>
                      <a:pt x="212" y="67"/>
                    </a:cubicBezTo>
                    <a:cubicBezTo>
                      <a:pt x="212" y="67"/>
                      <a:pt x="212" y="67"/>
                      <a:pt x="212" y="67"/>
                    </a:cubicBezTo>
                    <a:cubicBezTo>
                      <a:pt x="212" y="67"/>
                      <a:pt x="212" y="67"/>
                      <a:pt x="212" y="67"/>
                    </a:cubicBezTo>
                    <a:cubicBezTo>
                      <a:pt x="212" y="67"/>
                      <a:pt x="212" y="67"/>
                      <a:pt x="212" y="67"/>
                    </a:cubicBezTo>
                    <a:cubicBezTo>
                      <a:pt x="160" y="67"/>
                      <a:pt x="113" y="54"/>
                      <a:pt x="76" y="39"/>
                    </a:cubicBezTo>
                    <a:cubicBezTo>
                      <a:pt x="30" y="21"/>
                      <a:pt x="0" y="0"/>
                      <a:pt x="0" y="0"/>
                    </a:cubicBezTo>
                  </a:path>
                </a:pathLst>
              </a:custGeom>
              <a:solidFill>
                <a:srgbClr val="C03B26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0" name="Freeform 770">
                <a:extLst>
                  <a:ext uri="{FF2B5EF4-FFF2-40B4-BE49-F238E27FC236}">
                    <a16:creationId xmlns:a16="http://schemas.microsoft.com/office/drawing/2014/main" id="{17BFF739-5223-41D6-A2B9-91AD272580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6293" y="3792473"/>
                <a:ext cx="418172" cy="466797"/>
              </a:xfrm>
              <a:custGeom>
                <a:avLst/>
                <a:gdLst>
                  <a:gd name="T0" fmla="*/ 0 w 204"/>
                  <a:gd name="T1" fmla="*/ 0 h 228"/>
                  <a:gd name="T2" fmla="*/ 0 w 204"/>
                  <a:gd name="T3" fmla="*/ 228 h 228"/>
                  <a:gd name="T4" fmla="*/ 183 w 204"/>
                  <a:gd name="T5" fmla="*/ 228 h 228"/>
                  <a:gd name="T6" fmla="*/ 201 w 204"/>
                  <a:gd name="T7" fmla="*/ 64 h 228"/>
                  <a:gd name="T8" fmla="*/ 0 w 204"/>
                  <a:gd name="T9" fmla="*/ 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4" h="228">
                    <a:moveTo>
                      <a:pt x="0" y="0"/>
                    </a:moveTo>
                    <a:cubicBezTo>
                      <a:pt x="0" y="228"/>
                      <a:pt x="0" y="228"/>
                      <a:pt x="0" y="228"/>
                    </a:cubicBezTo>
                    <a:cubicBezTo>
                      <a:pt x="183" y="228"/>
                      <a:pt x="183" y="228"/>
                      <a:pt x="183" y="228"/>
                    </a:cubicBezTo>
                    <a:cubicBezTo>
                      <a:pt x="204" y="141"/>
                      <a:pt x="201" y="64"/>
                      <a:pt x="201" y="64"/>
                    </a:cubicBezTo>
                    <a:cubicBezTo>
                      <a:pt x="91" y="64"/>
                      <a:pt x="0" y="1"/>
                      <a:pt x="0" y="0"/>
                    </a:cubicBezTo>
                  </a:path>
                </a:pathLst>
              </a:custGeom>
              <a:solidFill>
                <a:srgbClr val="C03B2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1" name="Freeform 771">
                <a:extLst>
                  <a:ext uri="{FF2B5EF4-FFF2-40B4-BE49-F238E27FC236}">
                    <a16:creationId xmlns:a16="http://schemas.microsoft.com/office/drawing/2014/main" id="{153401BB-0224-410F-9EAD-294F7B95CA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9580" y="4141181"/>
                <a:ext cx="332037" cy="325091"/>
              </a:xfrm>
              <a:custGeom>
                <a:avLst/>
                <a:gdLst>
                  <a:gd name="T0" fmla="*/ 162 w 162"/>
                  <a:gd name="T1" fmla="*/ 147 h 159"/>
                  <a:gd name="T2" fmla="*/ 150 w 162"/>
                  <a:gd name="T3" fmla="*/ 159 h 159"/>
                  <a:gd name="T4" fmla="*/ 12 w 162"/>
                  <a:gd name="T5" fmla="*/ 159 h 159"/>
                  <a:gd name="T6" fmla="*/ 0 w 162"/>
                  <a:gd name="T7" fmla="*/ 147 h 159"/>
                  <a:gd name="T8" fmla="*/ 0 w 162"/>
                  <a:gd name="T9" fmla="*/ 12 h 159"/>
                  <a:gd name="T10" fmla="*/ 12 w 162"/>
                  <a:gd name="T11" fmla="*/ 0 h 159"/>
                  <a:gd name="T12" fmla="*/ 150 w 162"/>
                  <a:gd name="T13" fmla="*/ 0 h 159"/>
                  <a:gd name="T14" fmla="*/ 162 w 162"/>
                  <a:gd name="T15" fmla="*/ 12 h 159"/>
                  <a:gd name="T16" fmla="*/ 162 w 162"/>
                  <a:gd name="T17" fmla="*/ 147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59">
                    <a:moveTo>
                      <a:pt x="162" y="147"/>
                    </a:moveTo>
                    <a:cubicBezTo>
                      <a:pt x="162" y="154"/>
                      <a:pt x="156" y="159"/>
                      <a:pt x="150" y="159"/>
                    </a:cubicBezTo>
                    <a:cubicBezTo>
                      <a:pt x="12" y="159"/>
                      <a:pt x="12" y="159"/>
                      <a:pt x="12" y="159"/>
                    </a:cubicBezTo>
                    <a:cubicBezTo>
                      <a:pt x="5" y="159"/>
                      <a:pt x="0" y="154"/>
                      <a:pt x="0" y="14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56" y="0"/>
                      <a:pt x="162" y="5"/>
                      <a:pt x="162" y="12"/>
                    </a:cubicBezTo>
                    <a:lnTo>
                      <a:pt x="162" y="1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2" name="Freeform 772">
                <a:extLst>
                  <a:ext uri="{FF2B5EF4-FFF2-40B4-BE49-F238E27FC236}">
                    <a16:creationId xmlns:a16="http://schemas.microsoft.com/office/drawing/2014/main" id="{7C80CF43-F4BF-4529-ACFC-72C0687C41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66540" y="3970300"/>
                <a:ext cx="216727" cy="240345"/>
              </a:xfrm>
              <a:custGeom>
                <a:avLst/>
                <a:gdLst>
                  <a:gd name="T0" fmla="*/ 105 w 105"/>
                  <a:gd name="T1" fmla="*/ 117 h 117"/>
                  <a:gd name="T2" fmla="*/ 0 w 105"/>
                  <a:gd name="T3" fmla="*/ 117 h 117"/>
                  <a:gd name="T4" fmla="*/ 0 w 105"/>
                  <a:gd name="T5" fmla="*/ 53 h 117"/>
                  <a:gd name="T6" fmla="*/ 53 w 105"/>
                  <a:gd name="T7" fmla="*/ 0 h 117"/>
                  <a:gd name="T8" fmla="*/ 105 w 105"/>
                  <a:gd name="T9" fmla="*/ 53 h 117"/>
                  <a:gd name="T10" fmla="*/ 105 w 105"/>
                  <a:gd name="T11" fmla="*/ 117 h 117"/>
                  <a:gd name="T12" fmla="*/ 23 w 105"/>
                  <a:gd name="T13" fmla="*/ 94 h 117"/>
                  <a:gd name="T14" fmla="*/ 82 w 105"/>
                  <a:gd name="T15" fmla="*/ 94 h 117"/>
                  <a:gd name="T16" fmla="*/ 82 w 105"/>
                  <a:gd name="T17" fmla="*/ 53 h 117"/>
                  <a:gd name="T18" fmla="*/ 53 w 105"/>
                  <a:gd name="T19" fmla="*/ 23 h 117"/>
                  <a:gd name="T20" fmla="*/ 23 w 105"/>
                  <a:gd name="T21" fmla="*/ 53 h 117"/>
                  <a:gd name="T22" fmla="*/ 23 w 105"/>
                  <a:gd name="T23" fmla="*/ 94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5" h="117">
                    <a:moveTo>
                      <a:pt x="105" y="117"/>
                    </a:moveTo>
                    <a:cubicBezTo>
                      <a:pt x="0" y="117"/>
                      <a:pt x="0" y="117"/>
                      <a:pt x="0" y="117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24"/>
                      <a:pt x="24" y="0"/>
                      <a:pt x="53" y="0"/>
                    </a:cubicBezTo>
                    <a:cubicBezTo>
                      <a:pt x="81" y="0"/>
                      <a:pt x="105" y="24"/>
                      <a:pt x="105" y="53"/>
                    </a:cubicBezTo>
                    <a:lnTo>
                      <a:pt x="105" y="117"/>
                    </a:lnTo>
                    <a:close/>
                    <a:moveTo>
                      <a:pt x="23" y="94"/>
                    </a:moveTo>
                    <a:cubicBezTo>
                      <a:pt x="82" y="94"/>
                      <a:pt x="82" y="94"/>
                      <a:pt x="82" y="94"/>
                    </a:cubicBezTo>
                    <a:cubicBezTo>
                      <a:pt x="82" y="53"/>
                      <a:pt x="82" y="53"/>
                      <a:pt x="82" y="53"/>
                    </a:cubicBezTo>
                    <a:cubicBezTo>
                      <a:pt x="82" y="37"/>
                      <a:pt x="69" y="23"/>
                      <a:pt x="53" y="23"/>
                    </a:cubicBezTo>
                    <a:cubicBezTo>
                      <a:pt x="37" y="23"/>
                      <a:pt x="23" y="37"/>
                      <a:pt x="23" y="53"/>
                    </a:cubicBezTo>
                    <a:lnTo>
                      <a:pt x="23" y="9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63" name="Freeform 787">
                <a:extLst>
                  <a:ext uri="{FF2B5EF4-FFF2-40B4-BE49-F238E27FC236}">
                    <a16:creationId xmlns:a16="http://schemas.microsoft.com/office/drawing/2014/main" id="{7D7DB95C-0566-4519-92E7-4C99EA1322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9058" y="4223149"/>
                <a:ext cx="91692" cy="166713"/>
              </a:xfrm>
              <a:custGeom>
                <a:avLst/>
                <a:gdLst>
                  <a:gd name="connsiteX0" fmla="*/ 45846 w 91692"/>
                  <a:gd name="connsiteY0" fmla="*/ 0 h 166713"/>
                  <a:gd name="connsiteX1" fmla="*/ 91692 w 91692"/>
                  <a:gd name="connsiteY1" fmla="*/ 46541 h 166713"/>
                  <a:gd name="connsiteX2" fmla="*/ 78264 w 91692"/>
                  <a:gd name="connsiteY2" fmla="*/ 79451 h 166713"/>
                  <a:gd name="connsiteX3" fmla="*/ 68618 w 91692"/>
                  <a:gd name="connsiteY3" fmla="*/ 83507 h 166713"/>
                  <a:gd name="connsiteX4" fmla="*/ 86135 w 91692"/>
                  <a:gd name="connsiteY4" fmla="*/ 166713 h 166713"/>
                  <a:gd name="connsiteX5" fmla="*/ 47235 w 91692"/>
                  <a:gd name="connsiteY5" fmla="*/ 166713 h 166713"/>
                  <a:gd name="connsiteX6" fmla="*/ 5557 w 91692"/>
                  <a:gd name="connsiteY6" fmla="*/ 166713 h 166713"/>
                  <a:gd name="connsiteX7" fmla="*/ 23074 w 91692"/>
                  <a:gd name="connsiteY7" fmla="*/ 83507 h 166713"/>
                  <a:gd name="connsiteX8" fmla="*/ 13428 w 91692"/>
                  <a:gd name="connsiteY8" fmla="*/ 79451 h 166713"/>
                  <a:gd name="connsiteX9" fmla="*/ 0 w 91692"/>
                  <a:gd name="connsiteY9" fmla="*/ 46541 h 166713"/>
                  <a:gd name="connsiteX10" fmla="*/ 45846 w 91692"/>
                  <a:gd name="connsiteY10" fmla="*/ 0 h 166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692" h="166713">
                    <a:moveTo>
                      <a:pt x="45846" y="0"/>
                    </a:moveTo>
                    <a:cubicBezTo>
                      <a:pt x="71166" y="0"/>
                      <a:pt x="91692" y="20837"/>
                      <a:pt x="91692" y="46541"/>
                    </a:cubicBezTo>
                    <a:cubicBezTo>
                      <a:pt x="91692" y="59393"/>
                      <a:pt x="86561" y="71029"/>
                      <a:pt x="78264" y="79451"/>
                    </a:cubicBezTo>
                    <a:lnTo>
                      <a:pt x="68618" y="83507"/>
                    </a:lnTo>
                    <a:lnTo>
                      <a:pt x="86135" y="166713"/>
                    </a:lnTo>
                    <a:lnTo>
                      <a:pt x="47235" y="166713"/>
                    </a:lnTo>
                    <a:lnTo>
                      <a:pt x="5557" y="166713"/>
                    </a:lnTo>
                    <a:lnTo>
                      <a:pt x="23074" y="83507"/>
                    </a:lnTo>
                    <a:lnTo>
                      <a:pt x="13428" y="79451"/>
                    </a:lnTo>
                    <a:cubicBezTo>
                      <a:pt x="5132" y="71029"/>
                      <a:pt x="0" y="59393"/>
                      <a:pt x="0" y="46541"/>
                    </a:cubicBezTo>
                    <a:cubicBezTo>
                      <a:pt x="0" y="20837"/>
                      <a:pt x="20526" y="0"/>
                      <a:pt x="45846" y="0"/>
                    </a:cubicBezTo>
                    <a:close/>
                  </a:path>
                </a:pathLst>
              </a:custGeom>
              <a:solidFill>
                <a:srgbClr val="C03B2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FD2372C6-A6E0-42CC-B7C6-B26E4D3AE869}"/>
                </a:ext>
              </a:extLst>
            </p:cNvPr>
            <p:cNvGrpSpPr/>
            <p:nvPr/>
          </p:nvGrpSpPr>
          <p:grpSpPr>
            <a:xfrm>
              <a:off x="8686800" y="4227212"/>
              <a:ext cx="614060" cy="111142"/>
              <a:chOff x="1114304" y="4228706"/>
              <a:chExt cx="614060" cy="111142"/>
            </a:xfrm>
            <a:solidFill>
              <a:srgbClr val="44546A">
                <a:lumMod val="20000"/>
                <a:lumOff val="80000"/>
              </a:srgbClr>
            </a:solidFill>
          </p:grpSpPr>
          <p:sp>
            <p:nvSpPr>
              <p:cNvPr id="249" name="Oval 775">
                <a:extLst>
                  <a:ext uri="{FF2B5EF4-FFF2-40B4-BE49-F238E27FC236}">
                    <a16:creationId xmlns:a16="http://schemas.microsoft.com/office/drawing/2014/main" id="{EE97CD02-3386-4D51-B038-4353CB3CDC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4304" y="4228706"/>
                <a:ext cx="106974" cy="111142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0" name="Oval 776">
                <a:extLst>
                  <a:ext uri="{FF2B5EF4-FFF2-40B4-BE49-F238E27FC236}">
                    <a16:creationId xmlns:a16="http://schemas.microsoft.com/office/drawing/2014/main" id="{1DD24468-AF26-42D5-8D16-71B5CD193A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3796" y="4228706"/>
                <a:ext cx="108364" cy="111142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1" name="Oval 777">
                <a:extLst>
                  <a:ext uri="{FF2B5EF4-FFF2-40B4-BE49-F238E27FC236}">
                    <a16:creationId xmlns:a16="http://schemas.microsoft.com/office/drawing/2014/main" id="{D63164CD-A102-4D2F-986C-0E4728EDDD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1898" y="4228706"/>
                <a:ext cx="108364" cy="111142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52" name="Oval 778">
                <a:extLst>
                  <a:ext uri="{FF2B5EF4-FFF2-40B4-BE49-F238E27FC236}">
                    <a16:creationId xmlns:a16="http://schemas.microsoft.com/office/drawing/2014/main" id="{D9393B2D-1141-440A-817B-6811784069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1390" y="4228706"/>
                <a:ext cx="106974" cy="111142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8521D196-1DC0-4A57-819E-39200758CDB0}"/>
                </a:ext>
              </a:extLst>
            </p:cNvPr>
            <p:cNvGrpSpPr/>
            <p:nvPr/>
          </p:nvGrpSpPr>
          <p:grpSpPr>
            <a:xfrm>
              <a:off x="10474800" y="4227212"/>
              <a:ext cx="612671" cy="111142"/>
              <a:chOff x="2902304" y="4228706"/>
              <a:chExt cx="612671" cy="111142"/>
            </a:xfrm>
            <a:solidFill>
              <a:srgbClr val="44546A">
                <a:lumMod val="20000"/>
                <a:lumOff val="80000"/>
              </a:srgbClr>
            </a:solidFill>
          </p:grpSpPr>
          <p:sp>
            <p:nvSpPr>
              <p:cNvPr id="245" name="Oval 779">
                <a:extLst>
                  <a:ext uri="{FF2B5EF4-FFF2-40B4-BE49-F238E27FC236}">
                    <a16:creationId xmlns:a16="http://schemas.microsoft.com/office/drawing/2014/main" id="{054310C9-307B-4CE7-94CB-891C6AA612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6611" y="4228706"/>
                <a:ext cx="108364" cy="111142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46" name="Oval 780">
                <a:extLst>
                  <a:ext uri="{FF2B5EF4-FFF2-40B4-BE49-F238E27FC236}">
                    <a16:creationId xmlns:a16="http://schemas.microsoft.com/office/drawing/2014/main" id="{694D6943-63B3-4888-A1E5-8E197FBFBF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8509" y="4228706"/>
                <a:ext cx="106974" cy="111142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47" name="Oval 781">
                <a:extLst>
                  <a:ext uri="{FF2B5EF4-FFF2-40B4-BE49-F238E27FC236}">
                    <a16:creationId xmlns:a16="http://schemas.microsoft.com/office/drawing/2014/main" id="{623FCCA0-1ECE-41CD-A4D4-483AA4ECCF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0406" y="4228706"/>
                <a:ext cx="106974" cy="111142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48" name="Oval 782">
                <a:extLst>
                  <a:ext uri="{FF2B5EF4-FFF2-40B4-BE49-F238E27FC236}">
                    <a16:creationId xmlns:a16="http://schemas.microsoft.com/office/drawing/2014/main" id="{121690D9-1A5C-49C8-B8CC-7F31AC7335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2304" y="4228706"/>
                <a:ext cx="106974" cy="111142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sp>
          <p:nvSpPr>
            <p:cNvPr id="241" name="Freeform 36">
              <a:extLst>
                <a:ext uri="{FF2B5EF4-FFF2-40B4-BE49-F238E27FC236}">
                  <a16:creationId xmlns:a16="http://schemas.microsoft.com/office/drawing/2014/main" id="{0B658C16-E76E-44C8-A49D-415D7A8B03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97757" y="1498241"/>
              <a:ext cx="481350" cy="435340"/>
            </a:xfrm>
            <a:custGeom>
              <a:avLst/>
              <a:gdLst>
                <a:gd name="T0" fmla="*/ 107500 w 480"/>
                <a:gd name="T1" fmla="*/ 146895 h 436"/>
                <a:gd name="T2" fmla="*/ 107500 w 480"/>
                <a:gd name="T3" fmla="*/ 146895 h 436"/>
                <a:gd name="T4" fmla="*/ 83661 w 480"/>
                <a:gd name="T5" fmla="*/ 171079 h 436"/>
                <a:gd name="T6" fmla="*/ 107500 w 480"/>
                <a:gd name="T7" fmla="*/ 194815 h 436"/>
                <a:gd name="T8" fmla="*/ 131339 w 480"/>
                <a:gd name="T9" fmla="*/ 171079 h 436"/>
                <a:gd name="T10" fmla="*/ 107500 w 480"/>
                <a:gd name="T11" fmla="*/ 146895 h 436"/>
                <a:gd name="T12" fmla="*/ 59822 w 480"/>
                <a:gd name="T13" fmla="*/ 123159 h 436"/>
                <a:gd name="T14" fmla="*/ 59822 w 480"/>
                <a:gd name="T15" fmla="*/ 123159 h 436"/>
                <a:gd name="T16" fmla="*/ 75565 w 480"/>
                <a:gd name="T17" fmla="*/ 139282 h 436"/>
                <a:gd name="T18" fmla="*/ 139435 w 480"/>
                <a:gd name="T19" fmla="*/ 139282 h 436"/>
                <a:gd name="T20" fmla="*/ 155178 w 480"/>
                <a:gd name="T21" fmla="*/ 123159 h 436"/>
                <a:gd name="T22" fmla="*/ 59822 w 480"/>
                <a:gd name="T23" fmla="*/ 123159 h 436"/>
                <a:gd name="T24" fmla="*/ 27887 w 480"/>
                <a:gd name="T25" fmla="*/ 91362 h 436"/>
                <a:gd name="T26" fmla="*/ 27887 w 480"/>
                <a:gd name="T27" fmla="*/ 91362 h 436"/>
                <a:gd name="T28" fmla="*/ 44080 w 480"/>
                <a:gd name="T29" fmla="*/ 107484 h 436"/>
                <a:gd name="T30" fmla="*/ 171371 w 480"/>
                <a:gd name="T31" fmla="*/ 107484 h 436"/>
                <a:gd name="T32" fmla="*/ 187563 w 480"/>
                <a:gd name="T33" fmla="*/ 91362 h 436"/>
                <a:gd name="T34" fmla="*/ 27887 w 480"/>
                <a:gd name="T35" fmla="*/ 91362 h 436"/>
                <a:gd name="T36" fmla="*/ 0 w 480"/>
                <a:gd name="T37" fmla="*/ 60012 h 436"/>
                <a:gd name="T38" fmla="*/ 0 w 480"/>
                <a:gd name="T39" fmla="*/ 60012 h 436"/>
                <a:gd name="T40" fmla="*/ 11695 w 480"/>
                <a:gd name="T41" fmla="*/ 75687 h 436"/>
                <a:gd name="T42" fmla="*/ 199258 w 480"/>
                <a:gd name="T43" fmla="*/ 75687 h 436"/>
                <a:gd name="T44" fmla="*/ 215450 w 480"/>
                <a:gd name="T45" fmla="*/ 60012 h 436"/>
                <a:gd name="T46" fmla="*/ 0 w 480"/>
                <a:gd name="T47" fmla="*/ 60012 h 4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80" h="436">
                  <a:moveTo>
                    <a:pt x="239" y="328"/>
                  </a:moveTo>
                  <a:lnTo>
                    <a:pt x="239" y="328"/>
                  </a:lnTo>
                  <a:cubicBezTo>
                    <a:pt x="213" y="328"/>
                    <a:pt x="186" y="355"/>
                    <a:pt x="186" y="382"/>
                  </a:cubicBezTo>
                  <a:cubicBezTo>
                    <a:pt x="186" y="409"/>
                    <a:pt x="213" y="435"/>
                    <a:pt x="239" y="435"/>
                  </a:cubicBezTo>
                  <a:cubicBezTo>
                    <a:pt x="266" y="435"/>
                    <a:pt x="292" y="409"/>
                    <a:pt x="292" y="382"/>
                  </a:cubicBezTo>
                  <a:cubicBezTo>
                    <a:pt x="292" y="355"/>
                    <a:pt x="266" y="328"/>
                    <a:pt x="239" y="328"/>
                  </a:cubicBezTo>
                  <a:close/>
                  <a:moveTo>
                    <a:pt x="133" y="275"/>
                  </a:moveTo>
                  <a:lnTo>
                    <a:pt x="133" y="275"/>
                  </a:lnTo>
                  <a:cubicBezTo>
                    <a:pt x="168" y="311"/>
                    <a:pt x="168" y="311"/>
                    <a:pt x="168" y="311"/>
                  </a:cubicBezTo>
                  <a:cubicBezTo>
                    <a:pt x="204" y="275"/>
                    <a:pt x="266" y="275"/>
                    <a:pt x="310" y="311"/>
                  </a:cubicBezTo>
                  <a:cubicBezTo>
                    <a:pt x="345" y="275"/>
                    <a:pt x="345" y="275"/>
                    <a:pt x="345" y="275"/>
                  </a:cubicBezTo>
                  <a:cubicBezTo>
                    <a:pt x="283" y="222"/>
                    <a:pt x="195" y="222"/>
                    <a:pt x="133" y="275"/>
                  </a:cubicBezTo>
                  <a:close/>
                  <a:moveTo>
                    <a:pt x="62" y="204"/>
                  </a:moveTo>
                  <a:lnTo>
                    <a:pt x="62" y="204"/>
                  </a:lnTo>
                  <a:cubicBezTo>
                    <a:pt x="98" y="240"/>
                    <a:pt x="98" y="240"/>
                    <a:pt x="98" y="240"/>
                  </a:cubicBezTo>
                  <a:cubicBezTo>
                    <a:pt x="177" y="169"/>
                    <a:pt x="301" y="169"/>
                    <a:pt x="381" y="240"/>
                  </a:cubicBezTo>
                  <a:cubicBezTo>
                    <a:pt x="417" y="204"/>
                    <a:pt x="417" y="204"/>
                    <a:pt x="417" y="204"/>
                  </a:cubicBezTo>
                  <a:cubicBezTo>
                    <a:pt x="319" y="107"/>
                    <a:pt x="160" y="107"/>
                    <a:pt x="62" y="204"/>
                  </a:cubicBezTo>
                  <a:close/>
                  <a:moveTo>
                    <a:pt x="0" y="134"/>
                  </a:moveTo>
                  <a:lnTo>
                    <a:pt x="0" y="134"/>
                  </a:lnTo>
                  <a:cubicBezTo>
                    <a:pt x="26" y="169"/>
                    <a:pt x="26" y="169"/>
                    <a:pt x="26" y="169"/>
                  </a:cubicBezTo>
                  <a:cubicBezTo>
                    <a:pt x="142" y="54"/>
                    <a:pt x="328" y="54"/>
                    <a:pt x="443" y="169"/>
                  </a:cubicBezTo>
                  <a:cubicBezTo>
                    <a:pt x="479" y="134"/>
                    <a:pt x="479" y="134"/>
                    <a:pt x="479" y="134"/>
                  </a:cubicBezTo>
                  <a:cubicBezTo>
                    <a:pt x="345" y="0"/>
                    <a:pt x="133" y="0"/>
                    <a:pt x="0" y="134"/>
                  </a:cubicBezTo>
                  <a:close/>
                </a:path>
              </a:pathLst>
            </a:custGeom>
            <a:solidFill>
              <a:srgbClr val="2580B7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42" name="Freeform 82">
              <a:extLst>
                <a:ext uri="{FF2B5EF4-FFF2-40B4-BE49-F238E27FC236}">
                  <a16:creationId xmlns:a16="http://schemas.microsoft.com/office/drawing/2014/main" id="{858FC754-D1CF-47DF-BC97-4FEFF8B85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10565" y="2906009"/>
              <a:ext cx="499049" cy="445958"/>
            </a:xfrm>
            <a:custGeom>
              <a:avLst/>
              <a:gdLst>
                <a:gd name="T0" fmla="*/ 199518 w 497"/>
                <a:gd name="T1" fmla="*/ 0 h 444"/>
                <a:gd name="T2" fmla="*/ 199518 w 497"/>
                <a:gd name="T3" fmla="*/ 0 h 444"/>
                <a:gd name="T4" fmla="*/ 23870 w 497"/>
                <a:gd name="T5" fmla="*/ 0 h 444"/>
                <a:gd name="T6" fmla="*/ 0 w 497"/>
                <a:gd name="T7" fmla="*/ 23877 h 444"/>
                <a:gd name="T8" fmla="*/ 0 w 497"/>
                <a:gd name="T9" fmla="*/ 155425 h 444"/>
                <a:gd name="T10" fmla="*/ 23870 w 497"/>
                <a:gd name="T11" fmla="*/ 179752 h 444"/>
                <a:gd name="T12" fmla="*/ 68007 w 497"/>
                <a:gd name="T13" fmla="*/ 179752 h 444"/>
                <a:gd name="T14" fmla="*/ 68007 w 497"/>
                <a:gd name="T15" fmla="*/ 155425 h 444"/>
                <a:gd name="T16" fmla="*/ 19817 w 497"/>
                <a:gd name="T17" fmla="*/ 155425 h 444"/>
                <a:gd name="T18" fmla="*/ 19817 w 497"/>
                <a:gd name="T19" fmla="*/ 55863 h 444"/>
                <a:gd name="T20" fmla="*/ 199518 w 497"/>
                <a:gd name="T21" fmla="*/ 55863 h 444"/>
                <a:gd name="T22" fmla="*/ 199518 w 497"/>
                <a:gd name="T23" fmla="*/ 155425 h 444"/>
                <a:gd name="T24" fmla="*/ 155381 w 497"/>
                <a:gd name="T25" fmla="*/ 155425 h 444"/>
                <a:gd name="T26" fmla="*/ 155381 w 497"/>
                <a:gd name="T27" fmla="*/ 179752 h 444"/>
                <a:gd name="T28" fmla="*/ 199518 w 497"/>
                <a:gd name="T29" fmla="*/ 179752 h 444"/>
                <a:gd name="T30" fmla="*/ 223388 w 497"/>
                <a:gd name="T31" fmla="*/ 155425 h 444"/>
                <a:gd name="T32" fmla="*/ 223388 w 497"/>
                <a:gd name="T33" fmla="*/ 23877 h 444"/>
                <a:gd name="T34" fmla="*/ 199518 w 497"/>
                <a:gd name="T35" fmla="*/ 0 h 444"/>
                <a:gd name="T36" fmla="*/ 27923 w 497"/>
                <a:gd name="T37" fmla="*/ 36041 h 444"/>
                <a:gd name="T38" fmla="*/ 27923 w 497"/>
                <a:gd name="T39" fmla="*/ 36041 h 444"/>
                <a:gd name="T40" fmla="*/ 19817 w 497"/>
                <a:gd name="T41" fmla="*/ 27931 h 444"/>
                <a:gd name="T42" fmla="*/ 27923 w 497"/>
                <a:gd name="T43" fmla="*/ 20273 h 444"/>
                <a:gd name="T44" fmla="*/ 35580 w 497"/>
                <a:gd name="T45" fmla="*/ 27931 h 444"/>
                <a:gd name="T46" fmla="*/ 27923 w 497"/>
                <a:gd name="T47" fmla="*/ 36041 h 444"/>
                <a:gd name="T48" fmla="*/ 52244 w 497"/>
                <a:gd name="T49" fmla="*/ 36041 h 444"/>
                <a:gd name="T50" fmla="*/ 52244 w 497"/>
                <a:gd name="T51" fmla="*/ 36041 h 444"/>
                <a:gd name="T52" fmla="*/ 43687 w 497"/>
                <a:gd name="T53" fmla="*/ 27931 h 444"/>
                <a:gd name="T54" fmla="*/ 52244 w 497"/>
                <a:gd name="T55" fmla="*/ 20273 h 444"/>
                <a:gd name="T56" fmla="*/ 59450 w 497"/>
                <a:gd name="T57" fmla="*/ 27931 h 444"/>
                <a:gd name="T58" fmla="*/ 52244 w 497"/>
                <a:gd name="T59" fmla="*/ 36041 h 444"/>
                <a:gd name="T60" fmla="*/ 199518 w 497"/>
                <a:gd name="T61" fmla="*/ 36041 h 444"/>
                <a:gd name="T62" fmla="*/ 199518 w 497"/>
                <a:gd name="T63" fmla="*/ 36041 h 444"/>
                <a:gd name="T64" fmla="*/ 68007 w 497"/>
                <a:gd name="T65" fmla="*/ 36041 h 444"/>
                <a:gd name="T66" fmla="*/ 68007 w 497"/>
                <a:gd name="T67" fmla="*/ 23877 h 444"/>
                <a:gd name="T68" fmla="*/ 199518 w 497"/>
                <a:gd name="T69" fmla="*/ 23877 h 444"/>
                <a:gd name="T70" fmla="*/ 199518 w 497"/>
                <a:gd name="T71" fmla="*/ 36041 h 444"/>
                <a:gd name="T72" fmla="*/ 111694 w 497"/>
                <a:gd name="T73" fmla="*/ 79740 h 444"/>
                <a:gd name="T74" fmla="*/ 111694 w 497"/>
                <a:gd name="T75" fmla="*/ 79740 h 444"/>
                <a:gd name="T76" fmla="*/ 55847 w 497"/>
                <a:gd name="T77" fmla="*/ 135603 h 444"/>
                <a:gd name="T78" fmla="*/ 91877 w 497"/>
                <a:gd name="T79" fmla="*/ 135603 h 444"/>
                <a:gd name="T80" fmla="*/ 91877 w 497"/>
                <a:gd name="T81" fmla="*/ 199574 h 444"/>
                <a:gd name="T82" fmla="*/ 131510 w 497"/>
                <a:gd name="T83" fmla="*/ 199574 h 444"/>
                <a:gd name="T84" fmla="*/ 131510 w 497"/>
                <a:gd name="T85" fmla="*/ 135603 h 444"/>
                <a:gd name="T86" fmla="*/ 163487 w 497"/>
                <a:gd name="T87" fmla="*/ 135603 h 444"/>
                <a:gd name="T88" fmla="*/ 111694 w 497"/>
                <a:gd name="T89" fmla="*/ 79740 h 44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97" h="444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26"/>
                    <a:pt x="0" y="5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3"/>
                    <a:pt x="17" y="399"/>
                    <a:pt x="53" y="399"/>
                  </a:cubicBezTo>
                  <a:cubicBezTo>
                    <a:pt x="151" y="399"/>
                    <a:pt x="151" y="399"/>
                    <a:pt x="151" y="399"/>
                  </a:cubicBezTo>
                  <a:cubicBezTo>
                    <a:pt x="151" y="345"/>
                    <a:pt x="151" y="345"/>
                    <a:pt x="151" y="345"/>
                  </a:cubicBezTo>
                  <a:cubicBezTo>
                    <a:pt x="44" y="345"/>
                    <a:pt x="44" y="345"/>
                    <a:pt x="44" y="345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3" y="124"/>
                    <a:pt x="443" y="124"/>
                    <a:pt x="443" y="124"/>
                  </a:cubicBezTo>
                  <a:cubicBezTo>
                    <a:pt x="443" y="345"/>
                    <a:pt x="443" y="345"/>
                    <a:pt x="443" y="345"/>
                  </a:cubicBezTo>
                  <a:cubicBezTo>
                    <a:pt x="345" y="345"/>
                    <a:pt x="345" y="345"/>
                    <a:pt x="345" y="345"/>
                  </a:cubicBezTo>
                  <a:cubicBezTo>
                    <a:pt x="345" y="399"/>
                    <a:pt x="345" y="399"/>
                    <a:pt x="345" y="399"/>
                  </a:cubicBezTo>
                  <a:cubicBezTo>
                    <a:pt x="443" y="399"/>
                    <a:pt x="443" y="399"/>
                    <a:pt x="443" y="399"/>
                  </a:cubicBezTo>
                  <a:cubicBezTo>
                    <a:pt x="470" y="399"/>
                    <a:pt x="496" y="373"/>
                    <a:pt x="496" y="345"/>
                  </a:cubicBezTo>
                  <a:cubicBezTo>
                    <a:pt x="496" y="53"/>
                    <a:pt x="496" y="53"/>
                    <a:pt x="496" y="53"/>
                  </a:cubicBezTo>
                  <a:cubicBezTo>
                    <a:pt x="496" y="26"/>
                    <a:pt x="470" y="0"/>
                    <a:pt x="443" y="0"/>
                  </a:cubicBezTo>
                  <a:close/>
                  <a:moveTo>
                    <a:pt x="62" y="80"/>
                  </a:moveTo>
                  <a:lnTo>
                    <a:pt x="62" y="80"/>
                  </a:lnTo>
                  <a:cubicBezTo>
                    <a:pt x="53" y="80"/>
                    <a:pt x="44" y="71"/>
                    <a:pt x="44" y="62"/>
                  </a:cubicBezTo>
                  <a:cubicBezTo>
                    <a:pt x="44" y="53"/>
                    <a:pt x="53" y="45"/>
                    <a:pt x="62" y="45"/>
                  </a:cubicBezTo>
                  <a:cubicBezTo>
                    <a:pt x="71" y="45"/>
                    <a:pt x="79" y="53"/>
                    <a:pt x="79" y="62"/>
                  </a:cubicBezTo>
                  <a:cubicBezTo>
                    <a:pt x="79" y="71"/>
                    <a:pt x="71" y="80"/>
                    <a:pt x="62" y="80"/>
                  </a:cubicBezTo>
                  <a:close/>
                  <a:moveTo>
                    <a:pt x="116" y="80"/>
                  </a:moveTo>
                  <a:lnTo>
                    <a:pt x="116" y="80"/>
                  </a:lnTo>
                  <a:cubicBezTo>
                    <a:pt x="107" y="80"/>
                    <a:pt x="97" y="71"/>
                    <a:pt x="97" y="62"/>
                  </a:cubicBezTo>
                  <a:cubicBezTo>
                    <a:pt x="97" y="53"/>
                    <a:pt x="107" y="45"/>
                    <a:pt x="116" y="45"/>
                  </a:cubicBezTo>
                  <a:cubicBezTo>
                    <a:pt x="124" y="45"/>
                    <a:pt x="132" y="53"/>
                    <a:pt x="132" y="62"/>
                  </a:cubicBezTo>
                  <a:cubicBezTo>
                    <a:pt x="132" y="71"/>
                    <a:pt x="124" y="80"/>
                    <a:pt x="116" y="80"/>
                  </a:cubicBezTo>
                  <a:close/>
                  <a:moveTo>
                    <a:pt x="443" y="80"/>
                  </a:moveTo>
                  <a:lnTo>
                    <a:pt x="443" y="80"/>
                  </a:lnTo>
                  <a:cubicBezTo>
                    <a:pt x="151" y="80"/>
                    <a:pt x="151" y="80"/>
                    <a:pt x="151" y="80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443" y="53"/>
                    <a:pt x="443" y="53"/>
                    <a:pt x="443" y="53"/>
                  </a:cubicBezTo>
                  <a:lnTo>
                    <a:pt x="443" y="80"/>
                  </a:lnTo>
                  <a:close/>
                  <a:moveTo>
                    <a:pt x="248" y="177"/>
                  </a:moveTo>
                  <a:lnTo>
                    <a:pt x="248" y="177"/>
                  </a:lnTo>
                  <a:cubicBezTo>
                    <a:pt x="124" y="301"/>
                    <a:pt x="124" y="301"/>
                    <a:pt x="124" y="301"/>
                  </a:cubicBezTo>
                  <a:cubicBezTo>
                    <a:pt x="204" y="301"/>
                    <a:pt x="204" y="301"/>
                    <a:pt x="204" y="301"/>
                  </a:cubicBezTo>
                  <a:cubicBezTo>
                    <a:pt x="204" y="443"/>
                    <a:pt x="204" y="443"/>
                    <a:pt x="204" y="443"/>
                  </a:cubicBezTo>
                  <a:cubicBezTo>
                    <a:pt x="292" y="443"/>
                    <a:pt x="292" y="443"/>
                    <a:pt x="292" y="443"/>
                  </a:cubicBezTo>
                  <a:cubicBezTo>
                    <a:pt x="292" y="301"/>
                    <a:pt x="292" y="301"/>
                    <a:pt x="292" y="301"/>
                  </a:cubicBezTo>
                  <a:cubicBezTo>
                    <a:pt x="363" y="301"/>
                    <a:pt x="363" y="301"/>
                    <a:pt x="363" y="301"/>
                  </a:cubicBezTo>
                  <a:lnTo>
                    <a:pt x="248" y="177"/>
                  </a:lnTo>
                  <a:close/>
                </a:path>
              </a:pathLst>
            </a:custGeom>
            <a:solidFill>
              <a:srgbClr val="F59B1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43" name="Freeform 127">
              <a:extLst>
                <a:ext uri="{FF2B5EF4-FFF2-40B4-BE49-F238E27FC236}">
                  <a16:creationId xmlns:a16="http://schemas.microsoft.com/office/drawing/2014/main" id="{E6EB7514-2E81-46CF-AC0C-9067F1DF6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8761" y="1505506"/>
              <a:ext cx="499050" cy="399948"/>
            </a:xfrm>
            <a:custGeom>
              <a:avLst/>
              <a:gdLst>
                <a:gd name="T0" fmla="*/ 76114 w 497"/>
                <a:gd name="T1" fmla="*/ 87900 h 400"/>
                <a:gd name="T2" fmla="*/ 76114 w 497"/>
                <a:gd name="T3" fmla="*/ 87900 h 400"/>
                <a:gd name="T4" fmla="*/ 111694 w 497"/>
                <a:gd name="T5" fmla="*/ 123329 h 400"/>
                <a:gd name="T6" fmla="*/ 147724 w 497"/>
                <a:gd name="T7" fmla="*/ 87900 h 400"/>
                <a:gd name="T8" fmla="*/ 111694 w 497"/>
                <a:gd name="T9" fmla="*/ 52023 h 400"/>
                <a:gd name="T10" fmla="*/ 76114 w 497"/>
                <a:gd name="T11" fmla="*/ 87900 h 400"/>
                <a:gd name="T12" fmla="*/ 52244 w 497"/>
                <a:gd name="T13" fmla="*/ 75791 h 400"/>
                <a:gd name="T14" fmla="*/ 52244 w 497"/>
                <a:gd name="T15" fmla="*/ 75791 h 400"/>
                <a:gd name="T16" fmla="*/ 111694 w 497"/>
                <a:gd name="T17" fmla="*/ 28254 h 400"/>
                <a:gd name="T18" fmla="*/ 155381 w 497"/>
                <a:gd name="T19" fmla="*/ 43950 h 400"/>
                <a:gd name="T20" fmla="*/ 175648 w 497"/>
                <a:gd name="T21" fmla="*/ 43950 h 400"/>
                <a:gd name="T22" fmla="*/ 175648 w 497"/>
                <a:gd name="T23" fmla="*/ 24217 h 400"/>
                <a:gd name="T24" fmla="*/ 111694 w 497"/>
                <a:gd name="T25" fmla="*/ 0 h 400"/>
                <a:gd name="T26" fmla="*/ 27923 w 497"/>
                <a:gd name="T27" fmla="*/ 64131 h 400"/>
                <a:gd name="T28" fmla="*/ 0 w 497"/>
                <a:gd name="T29" fmla="*/ 64131 h 400"/>
                <a:gd name="T30" fmla="*/ 0 w 497"/>
                <a:gd name="T31" fmla="*/ 87900 h 400"/>
                <a:gd name="T32" fmla="*/ 36030 w 497"/>
                <a:gd name="T33" fmla="*/ 87900 h 400"/>
                <a:gd name="T34" fmla="*/ 52244 w 497"/>
                <a:gd name="T35" fmla="*/ 75791 h 400"/>
                <a:gd name="T36" fmla="*/ 187357 w 497"/>
                <a:gd name="T37" fmla="*/ 87900 h 400"/>
                <a:gd name="T38" fmla="*/ 187357 w 497"/>
                <a:gd name="T39" fmla="*/ 87900 h 400"/>
                <a:gd name="T40" fmla="*/ 171594 w 497"/>
                <a:gd name="T41" fmla="*/ 103597 h 400"/>
                <a:gd name="T42" fmla="*/ 111694 w 497"/>
                <a:gd name="T43" fmla="*/ 151134 h 400"/>
                <a:gd name="T44" fmla="*/ 68007 w 497"/>
                <a:gd name="T45" fmla="*/ 131402 h 400"/>
                <a:gd name="T46" fmla="*/ 48190 w 497"/>
                <a:gd name="T47" fmla="*/ 131402 h 400"/>
                <a:gd name="T48" fmla="*/ 48190 w 497"/>
                <a:gd name="T49" fmla="*/ 151134 h 400"/>
                <a:gd name="T50" fmla="*/ 111694 w 497"/>
                <a:gd name="T51" fmla="*/ 178940 h 400"/>
                <a:gd name="T52" fmla="*/ 195915 w 497"/>
                <a:gd name="T53" fmla="*/ 115257 h 400"/>
                <a:gd name="T54" fmla="*/ 223388 w 497"/>
                <a:gd name="T55" fmla="*/ 115257 h 400"/>
                <a:gd name="T56" fmla="*/ 223388 w 497"/>
                <a:gd name="T57" fmla="*/ 87900 h 400"/>
                <a:gd name="T58" fmla="*/ 187357 w 497"/>
                <a:gd name="T59" fmla="*/ 87900 h 4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97" h="400">
                  <a:moveTo>
                    <a:pt x="169" y="196"/>
                  </a:moveTo>
                  <a:lnTo>
                    <a:pt x="169" y="196"/>
                  </a:lnTo>
                  <a:cubicBezTo>
                    <a:pt x="169" y="240"/>
                    <a:pt x="204" y="275"/>
                    <a:pt x="248" y="275"/>
                  </a:cubicBezTo>
                  <a:cubicBezTo>
                    <a:pt x="292" y="275"/>
                    <a:pt x="328" y="240"/>
                    <a:pt x="328" y="196"/>
                  </a:cubicBezTo>
                  <a:cubicBezTo>
                    <a:pt x="328" y="151"/>
                    <a:pt x="292" y="116"/>
                    <a:pt x="248" y="116"/>
                  </a:cubicBezTo>
                  <a:cubicBezTo>
                    <a:pt x="204" y="116"/>
                    <a:pt x="169" y="151"/>
                    <a:pt x="169" y="196"/>
                  </a:cubicBezTo>
                  <a:close/>
                  <a:moveTo>
                    <a:pt x="116" y="169"/>
                  </a:moveTo>
                  <a:lnTo>
                    <a:pt x="116" y="169"/>
                  </a:lnTo>
                  <a:cubicBezTo>
                    <a:pt x="124" y="107"/>
                    <a:pt x="186" y="63"/>
                    <a:pt x="248" y="63"/>
                  </a:cubicBezTo>
                  <a:cubicBezTo>
                    <a:pt x="284" y="63"/>
                    <a:pt x="319" y="71"/>
                    <a:pt x="345" y="98"/>
                  </a:cubicBezTo>
                  <a:cubicBezTo>
                    <a:pt x="354" y="107"/>
                    <a:pt x="381" y="107"/>
                    <a:pt x="390" y="98"/>
                  </a:cubicBezTo>
                  <a:cubicBezTo>
                    <a:pt x="399" y="89"/>
                    <a:pt x="399" y="71"/>
                    <a:pt x="390" y="54"/>
                  </a:cubicBezTo>
                  <a:cubicBezTo>
                    <a:pt x="354" y="18"/>
                    <a:pt x="301" y="0"/>
                    <a:pt x="248" y="0"/>
                  </a:cubicBezTo>
                  <a:cubicBezTo>
                    <a:pt x="160" y="0"/>
                    <a:pt x="80" y="54"/>
                    <a:pt x="62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80" y="196"/>
                    <a:pt x="80" y="196"/>
                    <a:pt x="80" y="196"/>
                  </a:cubicBezTo>
                  <a:cubicBezTo>
                    <a:pt x="107" y="196"/>
                    <a:pt x="107" y="178"/>
                    <a:pt x="116" y="169"/>
                  </a:cubicBezTo>
                  <a:close/>
                  <a:moveTo>
                    <a:pt x="416" y="196"/>
                  </a:moveTo>
                  <a:lnTo>
                    <a:pt x="416" y="196"/>
                  </a:lnTo>
                  <a:cubicBezTo>
                    <a:pt x="390" y="196"/>
                    <a:pt x="390" y="222"/>
                    <a:pt x="381" y="231"/>
                  </a:cubicBezTo>
                  <a:cubicBezTo>
                    <a:pt x="372" y="293"/>
                    <a:pt x="319" y="337"/>
                    <a:pt x="248" y="337"/>
                  </a:cubicBezTo>
                  <a:cubicBezTo>
                    <a:pt x="213" y="337"/>
                    <a:pt x="177" y="319"/>
                    <a:pt x="151" y="293"/>
                  </a:cubicBezTo>
                  <a:cubicBezTo>
                    <a:pt x="142" y="284"/>
                    <a:pt x="116" y="284"/>
                    <a:pt x="107" y="293"/>
                  </a:cubicBezTo>
                  <a:cubicBezTo>
                    <a:pt x="97" y="310"/>
                    <a:pt x="97" y="328"/>
                    <a:pt x="107" y="337"/>
                  </a:cubicBezTo>
                  <a:cubicBezTo>
                    <a:pt x="142" y="373"/>
                    <a:pt x="195" y="399"/>
                    <a:pt x="248" y="399"/>
                  </a:cubicBezTo>
                  <a:cubicBezTo>
                    <a:pt x="337" y="399"/>
                    <a:pt x="416" y="337"/>
                    <a:pt x="435" y="257"/>
                  </a:cubicBezTo>
                  <a:cubicBezTo>
                    <a:pt x="496" y="257"/>
                    <a:pt x="496" y="257"/>
                    <a:pt x="496" y="257"/>
                  </a:cubicBezTo>
                  <a:cubicBezTo>
                    <a:pt x="496" y="196"/>
                    <a:pt x="496" y="196"/>
                    <a:pt x="496" y="196"/>
                  </a:cubicBezTo>
                  <a:lnTo>
                    <a:pt x="416" y="196"/>
                  </a:lnTo>
                  <a:close/>
                </a:path>
              </a:pathLst>
            </a:custGeom>
            <a:solidFill>
              <a:srgbClr val="179E86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304" name="Freeform 179">
              <a:extLst>
                <a:ext uri="{FF2B5EF4-FFF2-40B4-BE49-F238E27FC236}">
                  <a16:creationId xmlns:a16="http://schemas.microsoft.com/office/drawing/2014/main" id="{F3191E34-636D-42FD-90B2-847DC93BD1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87735" y="2736546"/>
              <a:ext cx="506224" cy="457852"/>
            </a:xfrm>
            <a:custGeom>
              <a:avLst/>
              <a:gdLst>
                <a:gd name="T0" fmla="*/ 306 w 354"/>
                <a:gd name="T1" fmla="*/ 235 h 293"/>
                <a:gd name="T2" fmla="*/ 214 w 354"/>
                <a:gd name="T3" fmla="*/ 235 h 293"/>
                <a:gd name="T4" fmla="*/ 206 w 354"/>
                <a:gd name="T5" fmla="*/ 207 h 293"/>
                <a:gd name="T6" fmla="*/ 295 w 354"/>
                <a:gd name="T7" fmla="*/ 207 h 293"/>
                <a:gd name="T8" fmla="*/ 319 w 354"/>
                <a:gd name="T9" fmla="*/ 184 h 293"/>
                <a:gd name="T10" fmla="*/ 319 w 354"/>
                <a:gd name="T11" fmla="*/ 24 h 293"/>
                <a:gd name="T12" fmla="*/ 295 w 354"/>
                <a:gd name="T13" fmla="*/ 0 h 293"/>
                <a:gd name="T14" fmla="*/ 58 w 354"/>
                <a:gd name="T15" fmla="*/ 0 h 293"/>
                <a:gd name="T16" fmla="*/ 35 w 354"/>
                <a:gd name="T17" fmla="*/ 24 h 293"/>
                <a:gd name="T18" fmla="*/ 35 w 354"/>
                <a:gd name="T19" fmla="*/ 184 h 293"/>
                <a:gd name="T20" fmla="*/ 58 w 354"/>
                <a:gd name="T21" fmla="*/ 207 h 293"/>
                <a:gd name="T22" fmla="*/ 150 w 354"/>
                <a:gd name="T23" fmla="*/ 207 h 293"/>
                <a:gd name="T24" fmla="*/ 140 w 354"/>
                <a:gd name="T25" fmla="*/ 235 h 293"/>
                <a:gd name="T26" fmla="*/ 47 w 354"/>
                <a:gd name="T27" fmla="*/ 235 h 293"/>
                <a:gd name="T28" fmla="*/ 0 w 354"/>
                <a:gd name="T29" fmla="*/ 285 h 293"/>
                <a:gd name="T30" fmla="*/ 0 w 354"/>
                <a:gd name="T31" fmla="*/ 293 h 293"/>
                <a:gd name="T32" fmla="*/ 354 w 354"/>
                <a:gd name="T33" fmla="*/ 293 h 293"/>
                <a:gd name="T34" fmla="*/ 354 w 354"/>
                <a:gd name="T35" fmla="*/ 285 h 293"/>
                <a:gd name="T36" fmla="*/ 306 w 354"/>
                <a:gd name="T37" fmla="*/ 235 h 293"/>
                <a:gd name="T38" fmla="*/ 58 w 354"/>
                <a:gd name="T39" fmla="*/ 167 h 293"/>
                <a:gd name="T40" fmla="*/ 58 w 354"/>
                <a:gd name="T41" fmla="*/ 155 h 293"/>
                <a:gd name="T42" fmla="*/ 58 w 354"/>
                <a:gd name="T43" fmla="*/ 130 h 293"/>
                <a:gd name="T44" fmla="*/ 58 w 354"/>
                <a:gd name="T45" fmla="*/ 24 h 293"/>
                <a:gd name="T46" fmla="*/ 296 w 354"/>
                <a:gd name="T47" fmla="*/ 24 h 293"/>
                <a:gd name="T48" fmla="*/ 296 w 354"/>
                <a:gd name="T49" fmla="*/ 130 h 293"/>
                <a:gd name="T50" fmla="*/ 296 w 354"/>
                <a:gd name="T51" fmla="*/ 155 h 293"/>
                <a:gd name="T52" fmla="*/ 296 w 354"/>
                <a:gd name="T53" fmla="*/ 167 h 293"/>
                <a:gd name="T54" fmla="*/ 58 w 354"/>
                <a:gd name="T55" fmla="*/ 167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4" h="293">
                  <a:moveTo>
                    <a:pt x="306" y="235"/>
                  </a:moveTo>
                  <a:cubicBezTo>
                    <a:pt x="214" y="235"/>
                    <a:pt x="214" y="235"/>
                    <a:pt x="214" y="235"/>
                  </a:cubicBezTo>
                  <a:cubicBezTo>
                    <a:pt x="206" y="207"/>
                    <a:pt x="206" y="207"/>
                    <a:pt x="206" y="207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308" y="207"/>
                    <a:pt x="319" y="197"/>
                    <a:pt x="319" y="184"/>
                  </a:cubicBezTo>
                  <a:cubicBezTo>
                    <a:pt x="319" y="24"/>
                    <a:pt x="319" y="24"/>
                    <a:pt x="319" y="24"/>
                  </a:cubicBezTo>
                  <a:cubicBezTo>
                    <a:pt x="319" y="10"/>
                    <a:pt x="308" y="0"/>
                    <a:pt x="29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5" y="0"/>
                    <a:pt x="35" y="10"/>
                    <a:pt x="35" y="2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5" y="197"/>
                    <a:pt x="45" y="207"/>
                    <a:pt x="58" y="207"/>
                  </a:cubicBezTo>
                  <a:cubicBezTo>
                    <a:pt x="150" y="207"/>
                    <a:pt x="150" y="207"/>
                    <a:pt x="150" y="207"/>
                  </a:cubicBezTo>
                  <a:cubicBezTo>
                    <a:pt x="140" y="235"/>
                    <a:pt x="140" y="235"/>
                    <a:pt x="140" y="235"/>
                  </a:cubicBezTo>
                  <a:cubicBezTo>
                    <a:pt x="47" y="235"/>
                    <a:pt x="47" y="235"/>
                    <a:pt x="47" y="235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354" y="293"/>
                    <a:pt x="354" y="293"/>
                    <a:pt x="354" y="293"/>
                  </a:cubicBezTo>
                  <a:cubicBezTo>
                    <a:pt x="354" y="285"/>
                    <a:pt x="354" y="285"/>
                    <a:pt x="354" y="285"/>
                  </a:cubicBezTo>
                  <a:lnTo>
                    <a:pt x="306" y="235"/>
                  </a:lnTo>
                  <a:close/>
                  <a:moveTo>
                    <a:pt x="58" y="167"/>
                  </a:moveTo>
                  <a:cubicBezTo>
                    <a:pt x="58" y="155"/>
                    <a:pt x="58" y="155"/>
                    <a:pt x="58" y="155"/>
                  </a:cubicBezTo>
                  <a:cubicBezTo>
                    <a:pt x="58" y="130"/>
                    <a:pt x="58" y="130"/>
                    <a:pt x="58" y="130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296" y="24"/>
                    <a:pt x="296" y="24"/>
                    <a:pt x="296" y="24"/>
                  </a:cubicBezTo>
                  <a:cubicBezTo>
                    <a:pt x="296" y="130"/>
                    <a:pt x="296" y="130"/>
                    <a:pt x="296" y="130"/>
                  </a:cubicBezTo>
                  <a:cubicBezTo>
                    <a:pt x="296" y="155"/>
                    <a:pt x="296" y="155"/>
                    <a:pt x="296" y="155"/>
                  </a:cubicBezTo>
                  <a:cubicBezTo>
                    <a:pt x="296" y="167"/>
                    <a:pt x="296" y="167"/>
                    <a:pt x="296" y="167"/>
                  </a:cubicBezTo>
                  <a:lnTo>
                    <a:pt x="58" y="16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4662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70"/>
          <p:cNvSpPr txBox="1"/>
          <p:nvPr/>
        </p:nvSpPr>
        <p:spPr>
          <a:xfrm>
            <a:off x="608805" y="198120"/>
            <a:ext cx="10974390" cy="600156"/>
          </a:xfrm>
          <a:prstGeom prst="rect">
            <a:avLst/>
          </a:prstGeom>
          <a:noFill/>
        </p:spPr>
        <p:txBody>
          <a:bodyPr wrap="square" lIns="45711" tIns="22856" rIns="45711" bIns="22856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Detecting Rogue Access Points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373380" y="1099563"/>
            <a:ext cx="3566160" cy="4663440"/>
          </a:xfrm>
          <a:prstGeom prst="rect">
            <a:avLst/>
          </a:prstGeom>
          <a:solidFill>
            <a:srgbClr val="F9F9F9"/>
          </a:solidFill>
          <a:ln w="38100" cap="sq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380" y="1104903"/>
            <a:ext cx="3566160" cy="10972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0611" y="1468877"/>
            <a:ext cx="259169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Calibri" panose="020F0502020204030204" pitchFamily="34" charset="0"/>
              </a:rPr>
              <a:t>Wireless Scanning</a:t>
            </a:r>
          </a:p>
        </p:txBody>
      </p:sp>
      <p:sp>
        <p:nvSpPr>
          <p:cNvPr id="2" name="Rectangle 1"/>
          <p:cNvSpPr/>
          <p:nvPr/>
        </p:nvSpPr>
        <p:spPr>
          <a:xfrm>
            <a:off x="373380" y="1099563"/>
            <a:ext cx="3566160" cy="466344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312920" y="1099563"/>
            <a:ext cx="3566160" cy="4663440"/>
          </a:xfrm>
          <a:prstGeom prst="rect">
            <a:avLst/>
          </a:prstGeom>
          <a:solidFill>
            <a:srgbClr val="F9F9F9"/>
          </a:solidFill>
          <a:ln w="12700" cap="sq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312920" y="1104903"/>
            <a:ext cx="3566160" cy="10972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578717" y="1468877"/>
            <a:ext cx="3034567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Calibri" panose="020F0502020204030204" pitchFamily="34" charset="0"/>
              </a:rPr>
              <a:t>Wired Network Scanning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4312920" y="1114330"/>
            <a:ext cx="3566160" cy="466344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8252460" y="1099563"/>
            <a:ext cx="3566160" cy="4663440"/>
          </a:xfrm>
          <a:prstGeom prst="rect">
            <a:avLst/>
          </a:prstGeom>
          <a:solidFill>
            <a:srgbClr val="F9F9F9"/>
          </a:solidFill>
          <a:ln w="12700" cap="sq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252460" y="1104903"/>
            <a:ext cx="3566160" cy="10972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8252460" y="1099563"/>
            <a:ext cx="3566160" cy="466344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B5DD41C-0AB1-46E6-8F33-CCA6E7986219}"/>
              </a:ext>
            </a:extLst>
          </p:cNvPr>
          <p:cNvSpPr/>
          <p:nvPr/>
        </p:nvSpPr>
        <p:spPr>
          <a:xfrm>
            <a:off x="8410795" y="1361156"/>
            <a:ext cx="3249490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Rockwell" panose="02060603020205020403" pitchFamily="18" charset="0"/>
              </a:rPr>
              <a:t>Simple Network Management Protocol (SNMP) Polling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60BF3FC-5C37-4A6C-8696-8FE9A8F66E5F}"/>
              </a:ext>
            </a:extLst>
          </p:cNvPr>
          <p:cNvSpPr/>
          <p:nvPr/>
        </p:nvSpPr>
        <p:spPr>
          <a:xfrm>
            <a:off x="461246" y="2291555"/>
            <a:ext cx="3442648" cy="32778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sz="1700" dirty="0"/>
              <a:t>Performs a wireless network scanning </a:t>
            </a:r>
            <a:r>
              <a:rPr lang="en-IN" sz="1700" dirty="0"/>
              <a:t>to </a:t>
            </a:r>
            <a:r>
              <a:rPr lang="en-US" sz="1700" dirty="0"/>
              <a:t>detect the presence of </a:t>
            </a:r>
            <a:r>
              <a:rPr lang="en-US" sz="1700" b="1" dirty="0">
                <a:solidFill>
                  <a:srgbClr val="FF0000"/>
                </a:solidFill>
              </a:rPr>
              <a:t>wireless APs </a:t>
            </a:r>
            <a:r>
              <a:rPr lang="en-US" sz="1700" dirty="0"/>
              <a:t>in the vicinity</a:t>
            </a:r>
          </a:p>
          <a:p>
            <a:pPr marL="285750" lvl="1" indent="-28575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sz="1700" dirty="0"/>
              <a:t>Discovery of an AP not listed in the wireless device inventory indicates the presence of a rogue AP</a:t>
            </a:r>
          </a:p>
          <a:p>
            <a:pPr marL="285750" lvl="1" indent="-28575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sz="1700" dirty="0"/>
              <a:t>Use </a:t>
            </a:r>
            <a:r>
              <a:rPr lang="en-IN" sz="1700" b="1" dirty="0">
                <a:solidFill>
                  <a:srgbClr val="FF0000"/>
                </a:solidFill>
              </a:rPr>
              <a:t>wireless discovery tools </a:t>
            </a:r>
            <a:r>
              <a:rPr lang="en-IN" sz="1700" dirty="0"/>
              <a:t>such as </a:t>
            </a:r>
            <a:r>
              <a:rPr lang="en-US" sz="1700" dirty="0">
                <a:solidFill>
                  <a:prstClr val="black"/>
                </a:solidFill>
                <a:cs typeface="Arial" pitchFamily="34" charset="0"/>
              </a:rPr>
              <a:t>inSSIDer, NetSurveyor, NetStumbler, Vistumbler, </a:t>
            </a:r>
            <a:r>
              <a:rPr lang="en-IN" sz="1700" dirty="0"/>
              <a:t>Kismet, </a:t>
            </a:r>
            <a:r>
              <a:rPr lang="en-US" sz="1700" dirty="0">
                <a:cs typeface="Arial" pitchFamily="34" charset="0"/>
              </a:rPr>
              <a:t>etc., to detect </a:t>
            </a:r>
            <a:r>
              <a:rPr lang="en-US" sz="1700" dirty="0"/>
              <a:t>wireless networks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C7BDB60-8F75-48F9-BA53-F57BDC44B542}"/>
              </a:ext>
            </a:extLst>
          </p:cNvPr>
          <p:cNvSpPr/>
          <p:nvPr/>
        </p:nvSpPr>
        <p:spPr>
          <a:xfrm>
            <a:off x="4404596" y="2291555"/>
            <a:ext cx="3316436" cy="140038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700" dirty="0"/>
              <a:t>Use network scanners such as </a:t>
            </a:r>
            <a:r>
              <a:rPr lang="en-US" sz="1700" b="1" dirty="0">
                <a:solidFill>
                  <a:srgbClr val="FF0000"/>
                </a:solidFill>
              </a:rPr>
              <a:t>Nmap</a:t>
            </a:r>
            <a:r>
              <a:rPr lang="en-US" sz="1700" dirty="0"/>
              <a:t> to identify APs on the network. This will help in locating rogue devices on the wired network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8C79811-B5DF-43E6-81F7-B7344AE70A4C}"/>
              </a:ext>
            </a:extLst>
          </p:cNvPr>
          <p:cNvSpPr/>
          <p:nvPr/>
        </p:nvSpPr>
        <p:spPr>
          <a:xfrm>
            <a:off x="8351184" y="2291555"/>
            <a:ext cx="3311121" cy="260071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1700" dirty="0"/>
              <a:t>Use the </a:t>
            </a:r>
            <a:r>
              <a:rPr lang="en-US" sz="1700" b="1" dirty="0">
                <a:solidFill>
                  <a:srgbClr val="FF0000"/>
                </a:solidFill>
              </a:rPr>
              <a:t>SNMP</a:t>
            </a:r>
            <a:r>
              <a:rPr lang="en-US" sz="1700" dirty="0"/>
              <a:t> to identify the IP devices attached to the wired network</a:t>
            </a:r>
            <a:endParaRPr lang="en-US" sz="1700" dirty="0">
              <a:solidFill>
                <a:srgbClr val="00B050"/>
              </a:solidFill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1700" dirty="0"/>
              <a:t>Use the SNMP detection utilities such as SolarWinds SNMP scanner, Lansweeper SNMP scanner, etc., to identify the SNMP-enabled devices on the network</a:t>
            </a:r>
          </a:p>
        </p:txBody>
      </p:sp>
      <p:sp>
        <p:nvSpPr>
          <p:cNvPr id="34" name="Freeform 21">
            <a:extLst>
              <a:ext uri="{FF2B5EF4-FFF2-40B4-BE49-F238E27FC236}">
                <a16:creationId xmlns:a16="http://schemas.microsoft.com/office/drawing/2014/main" id="{DC08257C-6593-460E-8635-8D62C7128B3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763795" y="5054093"/>
            <a:ext cx="487045" cy="488583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7FD86D-46F9-4E9D-A32F-74D2CB418735}"/>
              </a:ext>
            </a:extLst>
          </p:cNvPr>
          <p:cNvSpPr/>
          <p:nvPr/>
        </p:nvSpPr>
        <p:spPr>
          <a:xfrm>
            <a:off x="0" y="6057120"/>
            <a:ext cx="12192000" cy="5096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FE81F76-6C37-46A9-9F19-AB23FD358669}"/>
              </a:ext>
            </a:extLst>
          </p:cNvPr>
          <p:cNvSpPr/>
          <p:nvPr/>
        </p:nvSpPr>
        <p:spPr>
          <a:xfrm>
            <a:off x="1560856" y="6142658"/>
            <a:ext cx="9229064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</a:rPr>
              <a:t>Note</a:t>
            </a:r>
            <a:r>
              <a:rPr lang="en-US" sz="1600" dirty="0">
                <a:solidFill>
                  <a:schemeClr val="tx1"/>
                </a:solidFill>
              </a:rPr>
              <a:t>: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To use SNMP polling, the SNMP service on all IP devices in the network should be enabled.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38" name="Freeform 136">
            <a:extLst>
              <a:ext uri="{FF2B5EF4-FFF2-40B4-BE49-F238E27FC236}">
                <a16:creationId xmlns:a16="http://schemas.microsoft.com/office/drawing/2014/main" id="{3855687F-07DF-4BEE-A2EC-F1C591A8FFA0}"/>
              </a:ext>
            </a:extLst>
          </p:cNvPr>
          <p:cNvSpPr>
            <a:spLocks noChangeAspect="1" noEditPoints="1"/>
          </p:cNvSpPr>
          <p:nvPr/>
        </p:nvSpPr>
        <p:spPr bwMode="auto">
          <a:xfrm flipH="1">
            <a:off x="1790069" y="6203827"/>
            <a:ext cx="322637" cy="289906"/>
          </a:xfrm>
          <a:custGeom>
            <a:avLst/>
            <a:gdLst>
              <a:gd name="T0" fmla="*/ 78730 w 64"/>
              <a:gd name="T1" fmla="*/ 134687 h 57"/>
              <a:gd name="T2" fmla="*/ 71884 w 64"/>
              <a:gd name="T3" fmla="*/ 141594 h 57"/>
              <a:gd name="T4" fmla="*/ 68461 w 64"/>
              <a:gd name="T5" fmla="*/ 141594 h 57"/>
              <a:gd name="T6" fmla="*/ 65038 w 64"/>
              <a:gd name="T7" fmla="*/ 138140 h 57"/>
              <a:gd name="T8" fmla="*/ 0 w 64"/>
              <a:gd name="T9" fmla="*/ 75977 h 57"/>
              <a:gd name="T10" fmla="*/ 0 w 64"/>
              <a:gd name="T11" fmla="*/ 65617 h 57"/>
              <a:gd name="T12" fmla="*/ 65038 w 64"/>
              <a:gd name="T13" fmla="*/ 3454 h 57"/>
              <a:gd name="T14" fmla="*/ 71884 w 64"/>
              <a:gd name="T15" fmla="*/ 0 h 57"/>
              <a:gd name="T16" fmla="*/ 78730 w 64"/>
              <a:gd name="T17" fmla="*/ 6907 h 57"/>
              <a:gd name="T18" fmla="*/ 78730 w 64"/>
              <a:gd name="T19" fmla="*/ 17268 h 57"/>
              <a:gd name="T20" fmla="*/ 27384 w 64"/>
              <a:gd name="T21" fmla="*/ 65617 h 57"/>
              <a:gd name="T22" fmla="*/ 27384 w 64"/>
              <a:gd name="T23" fmla="*/ 75977 h 57"/>
              <a:gd name="T24" fmla="*/ 78730 w 64"/>
              <a:gd name="T25" fmla="*/ 124326 h 57"/>
              <a:gd name="T26" fmla="*/ 78730 w 64"/>
              <a:gd name="T27" fmla="*/ 134687 h 57"/>
              <a:gd name="T28" fmla="*/ 198537 w 64"/>
              <a:gd name="T29" fmla="*/ 196850 h 57"/>
              <a:gd name="T30" fmla="*/ 195114 w 64"/>
              <a:gd name="T31" fmla="*/ 196850 h 57"/>
              <a:gd name="T32" fmla="*/ 195114 w 64"/>
              <a:gd name="T33" fmla="*/ 196850 h 57"/>
              <a:gd name="T34" fmla="*/ 191691 w 64"/>
              <a:gd name="T35" fmla="*/ 193396 h 57"/>
              <a:gd name="T36" fmla="*/ 177998 w 64"/>
              <a:gd name="T37" fmla="*/ 124326 h 57"/>
              <a:gd name="T38" fmla="*/ 123230 w 64"/>
              <a:gd name="T39" fmla="*/ 103605 h 57"/>
              <a:gd name="T40" fmla="*/ 123230 w 64"/>
              <a:gd name="T41" fmla="*/ 134687 h 57"/>
              <a:gd name="T42" fmla="*/ 119807 w 64"/>
              <a:gd name="T43" fmla="*/ 141594 h 57"/>
              <a:gd name="T44" fmla="*/ 116384 w 64"/>
              <a:gd name="T45" fmla="*/ 141594 h 57"/>
              <a:gd name="T46" fmla="*/ 109538 w 64"/>
              <a:gd name="T47" fmla="*/ 138140 h 57"/>
              <a:gd name="T48" fmla="*/ 47923 w 64"/>
              <a:gd name="T49" fmla="*/ 75977 h 57"/>
              <a:gd name="T50" fmla="*/ 47923 w 64"/>
              <a:gd name="T51" fmla="*/ 65617 h 57"/>
              <a:gd name="T52" fmla="*/ 109538 w 64"/>
              <a:gd name="T53" fmla="*/ 3454 h 57"/>
              <a:gd name="T54" fmla="*/ 119807 w 64"/>
              <a:gd name="T55" fmla="*/ 0 h 57"/>
              <a:gd name="T56" fmla="*/ 123230 w 64"/>
              <a:gd name="T57" fmla="*/ 6907 h 57"/>
              <a:gd name="T58" fmla="*/ 123230 w 64"/>
              <a:gd name="T59" fmla="*/ 41442 h 57"/>
              <a:gd name="T60" fmla="*/ 198537 w 64"/>
              <a:gd name="T61" fmla="*/ 69070 h 57"/>
              <a:gd name="T62" fmla="*/ 219075 w 64"/>
              <a:gd name="T63" fmla="*/ 131233 h 57"/>
              <a:gd name="T64" fmla="*/ 198537 w 64"/>
              <a:gd name="T65" fmla="*/ 196850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64" h="57">
                <a:moveTo>
                  <a:pt x="23" y="39"/>
                </a:moveTo>
                <a:cubicBezTo>
                  <a:pt x="23" y="40"/>
                  <a:pt x="22" y="41"/>
                  <a:pt x="21" y="41"/>
                </a:cubicBezTo>
                <a:cubicBezTo>
                  <a:pt x="21" y="41"/>
                  <a:pt x="21" y="41"/>
                  <a:pt x="20" y="41"/>
                </a:cubicBezTo>
                <a:cubicBezTo>
                  <a:pt x="20" y="41"/>
                  <a:pt x="19" y="41"/>
                  <a:pt x="19" y="40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1"/>
                  <a:pt x="0" y="20"/>
                  <a:pt x="0" y="19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0"/>
                  <a:pt x="20" y="0"/>
                  <a:pt x="21" y="0"/>
                </a:cubicBezTo>
                <a:cubicBezTo>
                  <a:pt x="22" y="1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20"/>
                  <a:pt x="8" y="21"/>
                  <a:pt x="8" y="22"/>
                </a:cubicBezTo>
                <a:cubicBezTo>
                  <a:pt x="23" y="36"/>
                  <a:pt x="23" y="36"/>
                  <a:pt x="23" y="36"/>
                </a:cubicBezTo>
                <a:lnTo>
                  <a:pt x="23" y="39"/>
                </a:lnTo>
                <a:close/>
                <a:moveTo>
                  <a:pt x="58" y="57"/>
                </a:moveTo>
                <a:cubicBezTo>
                  <a:pt x="58" y="57"/>
                  <a:pt x="57" y="57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56" y="57"/>
                  <a:pt x="56" y="56"/>
                  <a:pt x="56" y="56"/>
                </a:cubicBezTo>
                <a:cubicBezTo>
                  <a:pt x="57" y="46"/>
                  <a:pt x="56" y="40"/>
                  <a:pt x="52" y="36"/>
                </a:cubicBezTo>
                <a:cubicBezTo>
                  <a:pt x="49" y="32"/>
                  <a:pt x="44" y="31"/>
                  <a:pt x="36" y="3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1"/>
                  <a:pt x="35" y="41"/>
                </a:cubicBezTo>
                <a:cubicBezTo>
                  <a:pt x="35" y="41"/>
                  <a:pt x="34" y="41"/>
                  <a:pt x="34" y="41"/>
                </a:cubicBezTo>
                <a:cubicBezTo>
                  <a:pt x="33" y="41"/>
                  <a:pt x="33" y="41"/>
                  <a:pt x="32" y="40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1"/>
                  <a:pt x="13" y="20"/>
                  <a:pt x="14" y="19"/>
                </a:cubicBezTo>
                <a:cubicBezTo>
                  <a:pt x="32" y="1"/>
                  <a:pt x="32" y="1"/>
                  <a:pt x="32" y="1"/>
                </a:cubicBezTo>
                <a:cubicBezTo>
                  <a:pt x="33" y="0"/>
                  <a:pt x="34" y="0"/>
                  <a:pt x="35" y="0"/>
                </a:cubicBezTo>
                <a:cubicBezTo>
                  <a:pt x="36" y="1"/>
                  <a:pt x="36" y="1"/>
                  <a:pt x="36" y="2"/>
                </a:cubicBezTo>
                <a:cubicBezTo>
                  <a:pt x="36" y="12"/>
                  <a:pt x="36" y="12"/>
                  <a:pt x="36" y="12"/>
                </a:cubicBezTo>
                <a:cubicBezTo>
                  <a:pt x="46" y="12"/>
                  <a:pt x="53" y="15"/>
                  <a:pt x="58" y="20"/>
                </a:cubicBezTo>
                <a:cubicBezTo>
                  <a:pt x="63" y="25"/>
                  <a:pt x="64" y="33"/>
                  <a:pt x="64" y="38"/>
                </a:cubicBezTo>
                <a:cubicBezTo>
                  <a:pt x="64" y="45"/>
                  <a:pt x="58" y="56"/>
                  <a:pt x="58" y="5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0A4718-CEB6-421A-A214-A6C2ADEE79A9}"/>
              </a:ext>
            </a:extLst>
          </p:cNvPr>
          <p:cNvGrpSpPr/>
          <p:nvPr/>
        </p:nvGrpSpPr>
        <p:grpSpPr>
          <a:xfrm>
            <a:off x="5254733" y="4038600"/>
            <a:ext cx="1535851" cy="1247041"/>
            <a:chOff x="5254733" y="4371171"/>
            <a:chExt cx="1535851" cy="1247041"/>
          </a:xfrm>
        </p:grpSpPr>
        <p:pic>
          <p:nvPicPr>
            <p:cNvPr id="10" name="Picture 9" descr="Icon&#10;&#10;Description automatically generated">
              <a:extLst>
                <a:ext uri="{FF2B5EF4-FFF2-40B4-BE49-F238E27FC236}">
                  <a16:creationId xmlns:a16="http://schemas.microsoft.com/office/drawing/2014/main" id="{6060FD3E-23F7-413C-836C-4442AE3EA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1417" y="4371171"/>
              <a:ext cx="1389167" cy="1247041"/>
            </a:xfrm>
            <a:prstGeom prst="rect">
              <a:avLst/>
            </a:prstGeom>
          </p:spPr>
        </p:pic>
        <p:pic>
          <p:nvPicPr>
            <p:cNvPr id="13" name="Picture 12" descr="Icon&#10;&#10;Description automatically generated">
              <a:extLst>
                <a:ext uri="{FF2B5EF4-FFF2-40B4-BE49-F238E27FC236}">
                  <a16:creationId xmlns:a16="http://schemas.microsoft.com/office/drawing/2014/main" id="{43E56E14-85CB-4B9A-A9DA-1C26B452F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252833" y="5086160"/>
              <a:ext cx="433236" cy="4294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849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E7132C34-DAF0-4C32-972C-5C4470033F84}"/>
              </a:ext>
            </a:extLst>
          </p:cNvPr>
          <p:cNvSpPr txBox="1"/>
          <p:nvPr/>
        </p:nvSpPr>
        <p:spPr>
          <a:xfrm>
            <a:off x="2579292" y="230674"/>
            <a:ext cx="703341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Wireless Security Tools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18CD89-244B-4B6C-96F3-187C8180EA03}"/>
              </a:ext>
            </a:extLst>
          </p:cNvPr>
          <p:cNvSpPr/>
          <p:nvPr/>
        </p:nvSpPr>
        <p:spPr>
          <a:xfrm>
            <a:off x="5485331" y="6155992"/>
            <a:ext cx="1399742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https://sourceforge.net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2C95DF-6095-4BB8-8F0D-7899AD2C2936}"/>
              </a:ext>
            </a:extLst>
          </p:cNvPr>
          <p:cNvSpPr/>
          <p:nvPr/>
        </p:nvSpPr>
        <p:spPr>
          <a:xfrm>
            <a:off x="652067" y="1043036"/>
            <a:ext cx="2985946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Cisco Adaptive Wireless IPS</a:t>
            </a:r>
          </a:p>
        </p:txBody>
      </p:sp>
      <p:sp>
        <p:nvSpPr>
          <p:cNvPr id="48" name="Rounded Rectangle 97">
            <a:extLst>
              <a:ext uri="{FF2B5EF4-FFF2-40B4-BE49-F238E27FC236}">
                <a16:creationId xmlns:a16="http://schemas.microsoft.com/office/drawing/2014/main" id="{FA1E0DF8-2860-48D2-817B-461D9B207E4E}"/>
              </a:ext>
            </a:extLst>
          </p:cNvPr>
          <p:cNvSpPr/>
          <p:nvPr/>
        </p:nvSpPr>
        <p:spPr>
          <a:xfrm>
            <a:off x="558601" y="1014750"/>
            <a:ext cx="93466" cy="104999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6DBF9DA-B666-4767-8FD9-FB8ADCABE743}"/>
              </a:ext>
            </a:extLst>
          </p:cNvPr>
          <p:cNvGrpSpPr/>
          <p:nvPr/>
        </p:nvGrpSpPr>
        <p:grpSpPr>
          <a:xfrm>
            <a:off x="8213926" y="1378137"/>
            <a:ext cx="513547" cy="513680"/>
            <a:chOff x="7605252" y="1378137"/>
            <a:chExt cx="513547" cy="51368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290365C8-1CCE-4F3A-8D71-83C417370E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05252" y="1378137"/>
              <a:ext cx="513547" cy="5136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Shape 2645">
              <a:extLst>
                <a:ext uri="{FF2B5EF4-FFF2-40B4-BE49-F238E27FC236}">
                  <a16:creationId xmlns:a16="http://schemas.microsoft.com/office/drawing/2014/main" id="{CD9B5953-D53C-4D68-9014-D19B4E694A79}"/>
                </a:ext>
              </a:extLst>
            </p:cNvPr>
            <p:cNvSpPr/>
            <p:nvPr/>
          </p:nvSpPr>
          <p:spPr>
            <a:xfrm>
              <a:off x="7722361" y="1533403"/>
              <a:ext cx="279328" cy="203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8" y="20250"/>
                  </a:moveTo>
                  <a:lnTo>
                    <a:pt x="2740" y="17504"/>
                  </a:lnTo>
                  <a:cubicBezTo>
                    <a:pt x="2807" y="17526"/>
                    <a:pt x="2874" y="17550"/>
                    <a:pt x="2945" y="17550"/>
                  </a:cubicBezTo>
                  <a:lnTo>
                    <a:pt x="18655" y="17550"/>
                  </a:lnTo>
                  <a:cubicBezTo>
                    <a:pt x="18726" y="17550"/>
                    <a:pt x="18793" y="17526"/>
                    <a:pt x="18860" y="17504"/>
                  </a:cubicBezTo>
                  <a:lnTo>
                    <a:pt x="20192" y="20250"/>
                  </a:lnTo>
                  <a:cubicBezTo>
                    <a:pt x="20192" y="20250"/>
                    <a:pt x="1408" y="20250"/>
                    <a:pt x="1408" y="20250"/>
                  </a:cubicBezTo>
                  <a:close/>
                  <a:moveTo>
                    <a:pt x="2945" y="1350"/>
                  </a:moveTo>
                  <a:lnTo>
                    <a:pt x="18655" y="1350"/>
                  </a:lnTo>
                  <a:lnTo>
                    <a:pt x="18655" y="16200"/>
                  </a:lnTo>
                  <a:lnTo>
                    <a:pt x="2945" y="16200"/>
                  </a:lnTo>
                  <a:cubicBezTo>
                    <a:pt x="2945" y="16200"/>
                    <a:pt x="2945" y="1350"/>
                    <a:pt x="2945" y="1350"/>
                  </a:cubicBezTo>
                  <a:close/>
                  <a:moveTo>
                    <a:pt x="21510" y="20558"/>
                  </a:moveTo>
                  <a:lnTo>
                    <a:pt x="21518" y="20551"/>
                  </a:lnTo>
                  <a:lnTo>
                    <a:pt x="19591" y="16577"/>
                  </a:lnTo>
                  <a:cubicBezTo>
                    <a:pt x="19617" y="16457"/>
                    <a:pt x="19636" y="16332"/>
                    <a:pt x="19636" y="16200"/>
                  </a:cubicBezTo>
                  <a:lnTo>
                    <a:pt x="19636" y="1350"/>
                  </a:lnTo>
                  <a:cubicBezTo>
                    <a:pt x="19636" y="605"/>
                    <a:pt x="19197" y="0"/>
                    <a:pt x="18655" y="0"/>
                  </a:cubicBezTo>
                  <a:lnTo>
                    <a:pt x="2945" y="0"/>
                  </a:lnTo>
                  <a:cubicBezTo>
                    <a:pt x="2403" y="0"/>
                    <a:pt x="1964" y="605"/>
                    <a:pt x="1964" y="1350"/>
                  </a:cubicBezTo>
                  <a:lnTo>
                    <a:pt x="1964" y="16200"/>
                  </a:lnTo>
                  <a:cubicBezTo>
                    <a:pt x="1964" y="16332"/>
                    <a:pt x="1983" y="16457"/>
                    <a:pt x="2009" y="16577"/>
                  </a:cubicBezTo>
                  <a:lnTo>
                    <a:pt x="82" y="20551"/>
                  </a:lnTo>
                  <a:lnTo>
                    <a:pt x="90" y="20558"/>
                  </a:lnTo>
                  <a:cubicBezTo>
                    <a:pt x="38" y="20665"/>
                    <a:pt x="0" y="20787"/>
                    <a:pt x="0" y="20925"/>
                  </a:cubicBezTo>
                  <a:cubicBezTo>
                    <a:pt x="0" y="21298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298"/>
                    <a:pt x="21600" y="20925"/>
                  </a:cubicBezTo>
                  <a:cubicBezTo>
                    <a:pt x="21600" y="20787"/>
                    <a:pt x="21562" y="20665"/>
                    <a:pt x="21510" y="2055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algn="l" defTabSz="2285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Lato Light" charset="0"/>
                <a:ea typeface="Lato Light" charset="0"/>
                <a:cs typeface="Lato Light" charset="0"/>
                <a:sym typeface="Gill San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F4B9705-A46E-4470-AF00-C94BAFAE1683}"/>
              </a:ext>
            </a:extLst>
          </p:cNvPr>
          <p:cNvGrpSpPr/>
          <p:nvPr/>
        </p:nvGrpSpPr>
        <p:grpSpPr>
          <a:xfrm>
            <a:off x="8213926" y="2458458"/>
            <a:ext cx="513547" cy="513680"/>
            <a:chOff x="7605252" y="2458459"/>
            <a:chExt cx="513547" cy="513680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94D0E28-B423-48C2-B7C5-0D3C5329CC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05252" y="2458459"/>
              <a:ext cx="513547" cy="5136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Shape 2550">
              <a:extLst>
                <a:ext uri="{FF2B5EF4-FFF2-40B4-BE49-F238E27FC236}">
                  <a16:creationId xmlns:a16="http://schemas.microsoft.com/office/drawing/2014/main" id="{E4C073D6-C150-42B0-984C-248C5603785C}"/>
                </a:ext>
              </a:extLst>
            </p:cNvPr>
            <p:cNvSpPr/>
            <p:nvPr/>
          </p:nvSpPr>
          <p:spPr>
            <a:xfrm>
              <a:off x="7722361" y="2575635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09" y="7364"/>
                  </a:moveTo>
                  <a:cubicBezTo>
                    <a:pt x="20838" y="7364"/>
                    <a:pt x="20618" y="7584"/>
                    <a:pt x="20618" y="7855"/>
                  </a:cubicBezTo>
                  <a:lnTo>
                    <a:pt x="20618" y="18655"/>
                  </a:lnTo>
                  <a:cubicBezTo>
                    <a:pt x="20618" y="19739"/>
                    <a:pt x="19739" y="20618"/>
                    <a:pt x="18655" y="20618"/>
                  </a:cubicBezTo>
                  <a:lnTo>
                    <a:pt x="2945" y="20618"/>
                  </a:lnTo>
                  <a:cubicBezTo>
                    <a:pt x="1861" y="20618"/>
                    <a:pt x="982" y="19739"/>
                    <a:pt x="982" y="18655"/>
                  </a:cubicBezTo>
                  <a:lnTo>
                    <a:pt x="982" y="2945"/>
                  </a:lnTo>
                  <a:cubicBezTo>
                    <a:pt x="982" y="1861"/>
                    <a:pt x="1861" y="982"/>
                    <a:pt x="2945" y="982"/>
                  </a:cubicBezTo>
                  <a:lnTo>
                    <a:pt x="13745" y="982"/>
                  </a:lnTo>
                  <a:cubicBezTo>
                    <a:pt x="14017" y="982"/>
                    <a:pt x="14236" y="762"/>
                    <a:pt x="14236" y="491"/>
                  </a:cubicBezTo>
                  <a:cubicBezTo>
                    <a:pt x="14236" y="220"/>
                    <a:pt x="14017" y="0"/>
                    <a:pt x="13745" y="0"/>
                  </a:cubicBezTo>
                  <a:lnTo>
                    <a:pt x="2945" y="0"/>
                  </a:lnTo>
                  <a:cubicBezTo>
                    <a:pt x="1318" y="0"/>
                    <a:pt x="0" y="1319"/>
                    <a:pt x="0" y="2945"/>
                  </a:cubicBezTo>
                  <a:lnTo>
                    <a:pt x="0" y="18655"/>
                  </a:lnTo>
                  <a:cubicBezTo>
                    <a:pt x="0" y="20282"/>
                    <a:pt x="1318" y="21600"/>
                    <a:pt x="2945" y="21600"/>
                  </a:cubicBezTo>
                  <a:lnTo>
                    <a:pt x="18655" y="21600"/>
                  </a:lnTo>
                  <a:cubicBezTo>
                    <a:pt x="20282" y="21600"/>
                    <a:pt x="21600" y="20282"/>
                    <a:pt x="21600" y="18655"/>
                  </a:cubicBezTo>
                  <a:lnTo>
                    <a:pt x="21600" y="7855"/>
                  </a:lnTo>
                  <a:cubicBezTo>
                    <a:pt x="21600" y="7584"/>
                    <a:pt x="21380" y="7364"/>
                    <a:pt x="21109" y="7364"/>
                  </a:cubicBezTo>
                  <a:moveTo>
                    <a:pt x="7006" y="12764"/>
                  </a:moveTo>
                  <a:lnTo>
                    <a:pt x="8836" y="12764"/>
                  </a:lnTo>
                  <a:lnTo>
                    <a:pt x="8836" y="14594"/>
                  </a:lnTo>
                  <a:lnTo>
                    <a:pt x="6627" y="14973"/>
                  </a:lnTo>
                  <a:cubicBezTo>
                    <a:pt x="6627" y="14973"/>
                    <a:pt x="7006" y="12764"/>
                    <a:pt x="7006" y="12764"/>
                  </a:cubicBezTo>
                  <a:close/>
                  <a:moveTo>
                    <a:pt x="16775" y="2742"/>
                  </a:moveTo>
                  <a:lnTo>
                    <a:pt x="18858" y="4825"/>
                  </a:lnTo>
                  <a:lnTo>
                    <a:pt x="9818" y="13865"/>
                  </a:lnTo>
                  <a:lnTo>
                    <a:pt x="9818" y="11782"/>
                  </a:lnTo>
                  <a:lnTo>
                    <a:pt x="7736" y="11782"/>
                  </a:lnTo>
                  <a:cubicBezTo>
                    <a:pt x="7736" y="11782"/>
                    <a:pt x="16775" y="2742"/>
                    <a:pt x="16775" y="2742"/>
                  </a:cubicBezTo>
                  <a:close/>
                  <a:moveTo>
                    <a:pt x="18104" y="1414"/>
                  </a:moveTo>
                  <a:cubicBezTo>
                    <a:pt x="18371" y="1147"/>
                    <a:pt x="18739" y="982"/>
                    <a:pt x="19145" y="982"/>
                  </a:cubicBezTo>
                  <a:cubicBezTo>
                    <a:pt x="19959" y="982"/>
                    <a:pt x="20618" y="1642"/>
                    <a:pt x="20618" y="2455"/>
                  </a:cubicBezTo>
                  <a:cubicBezTo>
                    <a:pt x="20618" y="2861"/>
                    <a:pt x="20453" y="3230"/>
                    <a:pt x="20187" y="3496"/>
                  </a:cubicBezTo>
                  <a:lnTo>
                    <a:pt x="19552" y="4131"/>
                  </a:lnTo>
                  <a:lnTo>
                    <a:pt x="17469" y="2048"/>
                  </a:lnTo>
                  <a:cubicBezTo>
                    <a:pt x="17469" y="2048"/>
                    <a:pt x="18104" y="1414"/>
                    <a:pt x="18104" y="1414"/>
                  </a:cubicBezTo>
                  <a:close/>
                  <a:moveTo>
                    <a:pt x="5400" y="16200"/>
                  </a:moveTo>
                  <a:lnTo>
                    <a:pt x="9590" y="15481"/>
                  </a:lnTo>
                  <a:lnTo>
                    <a:pt x="20881" y="4190"/>
                  </a:lnTo>
                  <a:cubicBezTo>
                    <a:pt x="21325" y="3746"/>
                    <a:pt x="21600" y="3133"/>
                    <a:pt x="21600" y="2455"/>
                  </a:cubicBezTo>
                  <a:cubicBezTo>
                    <a:pt x="21600" y="1099"/>
                    <a:pt x="20501" y="0"/>
                    <a:pt x="19145" y="0"/>
                  </a:cubicBezTo>
                  <a:cubicBezTo>
                    <a:pt x="18468" y="0"/>
                    <a:pt x="17854" y="275"/>
                    <a:pt x="17410" y="719"/>
                  </a:cubicBezTo>
                  <a:lnTo>
                    <a:pt x="6119" y="12010"/>
                  </a:lnTo>
                  <a:cubicBezTo>
                    <a:pt x="6119" y="12010"/>
                    <a:pt x="5400" y="16200"/>
                    <a:pt x="5400" y="162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algn="l" defTabSz="2285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Lato Light" charset="0"/>
                <a:ea typeface="Lato Light" charset="0"/>
                <a:cs typeface="Lato Light" charset="0"/>
                <a:sym typeface="Gill San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205E9A1-C575-4413-AEFB-072F41D0D698}"/>
              </a:ext>
            </a:extLst>
          </p:cNvPr>
          <p:cNvGrpSpPr/>
          <p:nvPr/>
        </p:nvGrpSpPr>
        <p:grpSpPr>
          <a:xfrm>
            <a:off x="8213926" y="3538779"/>
            <a:ext cx="513547" cy="513680"/>
            <a:chOff x="7605252" y="3538781"/>
            <a:chExt cx="513547" cy="513680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A3799836-5000-4E2A-A85A-756A732AFA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05252" y="3538781"/>
              <a:ext cx="513547" cy="51368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Shape 2562">
              <a:extLst>
                <a:ext uri="{FF2B5EF4-FFF2-40B4-BE49-F238E27FC236}">
                  <a16:creationId xmlns:a16="http://schemas.microsoft.com/office/drawing/2014/main" id="{CAEEA3E7-ECA3-4D70-9521-D5480356FAD5}"/>
                </a:ext>
              </a:extLst>
            </p:cNvPr>
            <p:cNvSpPr/>
            <p:nvPr/>
          </p:nvSpPr>
          <p:spPr>
            <a:xfrm>
              <a:off x="7722361" y="3655957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9636"/>
                  </a:moveTo>
                  <a:cubicBezTo>
                    <a:pt x="20618" y="20179"/>
                    <a:pt x="20178" y="20619"/>
                    <a:pt x="19636" y="20619"/>
                  </a:cubicBezTo>
                  <a:lnTo>
                    <a:pt x="1964" y="20619"/>
                  </a:lnTo>
                  <a:cubicBezTo>
                    <a:pt x="1421" y="20619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1" y="982"/>
                    <a:pt x="1964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4294" y="17673"/>
                  </a:moveTo>
                  <a:lnTo>
                    <a:pt x="8376" y="10732"/>
                  </a:lnTo>
                  <a:lnTo>
                    <a:pt x="10838" y="14425"/>
                  </a:lnTo>
                  <a:cubicBezTo>
                    <a:pt x="10862" y="14484"/>
                    <a:pt x="10898" y="14536"/>
                    <a:pt x="10942" y="14581"/>
                  </a:cubicBezTo>
                  <a:lnTo>
                    <a:pt x="10944" y="14583"/>
                  </a:lnTo>
                  <a:cubicBezTo>
                    <a:pt x="11033" y="14673"/>
                    <a:pt x="11155" y="14727"/>
                    <a:pt x="11291" y="14727"/>
                  </a:cubicBezTo>
                  <a:cubicBezTo>
                    <a:pt x="11427" y="14727"/>
                    <a:pt x="11549" y="14673"/>
                    <a:pt x="11638" y="14583"/>
                  </a:cubicBezTo>
                  <a:lnTo>
                    <a:pt x="13686" y="12536"/>
                  </a:lnTo>
                  <a:lnTo>
                    <a:pt x="17242" y="17673"/>
                  </a:lnTo>
                  <a:cubicBezTo>
                    <a:pt x="17242" y="17673"/>
                    <a:pt x="4294" y="17673"/>
                    <a:pt x="4294" y="17673"/>
                  </a:cubicBezTo>
                  <a:close/>
                  <a:moveTo>
                    <a:pt x="18620" y="17982"/>
                  </a:moveTo>
                  <a:lnTo>
                    <a:pt x="18617" y="17978"/>
                  </a:lnTo>
                  <a:cubicBezTo>
                    <a:pt x="18590" y="17913"/>
                    <a:pt x="18551" y="17858"/>
                    <a:pt x="18501" y="17810"/>
                  </a:cubicBezTo>
                  <a:lnTo>
                    <a:pt x="14201" y="11600"/>
                  </a:lnTo>
                  <a:lnTo>
                    <a:pt x="14200" y="11601"/>
                  </a:lnTo>
                  <a:cubicBezTo>
                    <a:pt x="14127" y="11420"/>
                    <a:pt x="13952" y="11291"/>
                    <a:pt x="13745" y="11291"/>
                  </a:cubicBezTo>
                  <a:cubicBezTo>
                    <a:pt x="13610" y="11291"/>
                    <a:pt x="13488" y="11346"/>
                    <a:pt x="13398" y="11435"/>
                  </a:cubicBezTo>
                  <a:lnTo>
                    <a:pt x="11360" y="13473"/>
                  </a:lnTo>
                  <a:lnTo>
                    <a:pt x="8798" y="9630"/>
                  </a:lnTo>
                  <a:cubicBezTo>
                    <a:pt x="8724" y="9453"/>
                    <a:pt x="8550" y="9327"/>
                    <a:pt x="8345" y="9327"/>
                  </a:cubicBezTo>
                  <a:cubicBezTo>
                    <a:pt x="8175" y="9327"/>
                    <a:pt x="8033" y="9420"/>
                    <a:pt x="7945" y="9551"/>
                  </a:cubicBezTo>
                  <a:lnTo>
                    <a:pt x="7937" y="9546"/>
                  </a:lnTo>
                  <a:lnTo>
                    <a:pt x="3028" y="17891"/>
                  </a:lnTo>
                  <a:lnTo>
                    <a:pt x="3036" y="17897"/>
                  </a:lnTo>
                  <a:cubicBezTo>
                    <a:pt x="2983" y="17974"/>
                    <a:pt x="2945" y="18063"/>
                    <a:pt x="2945" y="18164"/>
                  </a:cubicBezTo>
                  <a:cubicBezTo>
                    <a:pt x="2945" y="18435"/>
                    <a:pt x="3165" y="18655"/>
                    <a:pt x="3436" y="18655"/>
                  </a:cubicBezTo>
                  <a:lnTo>
                    <a:pt x="18164" y="18655"/>
                  </a:lnTo>
                  <a:cubicBezTo>
                    <a:pt x="18435" y="18655"/>
                    <a:pt x="18655" y="18435"/>
                    <a:pt x="18655" y="18164"/>
                  </a:cubicBezTo>
                  <a:cubicBezTo>
                    <a:pt x="18655" y="18099"/>
                    <a:pt x="18640" y="18039"/>
                    <a:pt x="18618" y="17983"/>
                  </a:cubicBezTo>
                  <a:cubicBezTo>
                    <a:pt x="18618" y="17983"/>
                    <a:pt x="18620" y="17982"/>
                    <a:pt x="18620" y="17982"/>
                  </a:cubicBezTo>
                  <a:close/>
                  <a:moveTo>
                    <a:pt x="5400" y="3927"/>
                  </a:moveTo>
                  <a:cubicBezTo>
                    <a:pt x="6213" y="3927"/>
                    <a:pt x="6873" y="4587"/>
                    <a:pt x="6873" y="5400"/>
                  </a:cubicBezTo>
                  <a:cubicBezTo>
                    <a:pt x="6873" y="6214"/>
                    <a:pt x="6213" y="6873"/>
                    <a:pt x="5400" y="6873"/>
                  </a:cubicBezTo>
                  <a:cubicBezTo>
                    <a:pt x="4587" y="6873"/>
                    <a:pt x="3927" y="6214"/>
                    <a:pt x="3927" y="5400"/>
                  </a:cubicBezTo>
                  <a:cubicBezTo>
                    <a:pt x="3927" y="4587"/>
                    <a:pt x="4587" y="3927"/>
                    <a:pt x="5400" y="3927"/>
                  </a:cubicBezTo>
                  <a:moveTo>
                    <a:pt x="5400" y="7855"/>
                  </a:moveTo>
                  <a:cubicBezTo>
                    <a:pt x="6756" y="7855"/>
                    <a:pt x="7855" y="6756"/>
                    <a:pt x="7855" y="5400"/>
                  </a:cubicBezTo>
                  <a:cubicBezTo>
                    <a:pt x="7855" y="4045"/>
                    <a:pt x="6756" y="2945"/>
                    <a:pt x="5400" y="2945"/>
                  </a:cubicBezTo>
                  <a:cubicBezTo>
                    <a:pt x="4044" y="2945"/>
                    <a:pt x="2945" y="4045"/>
                    <a:pt x="2945" y="5400"/>
                  </a:cubicBezTo>
                  <a:cubicBezTo>
                    <a:pt x="2945" y="6756"/>
                    <a:pt x="4044" y="7855"/>
                    <a:pt x="5400" y="78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algn="l" defTabSz="2285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Lato Light" charset="0"/>
                <a:ea typeface="Lato Light" charset="0"/>
                <a:cs typeface="Lato Light" charset="0"/>
                <a:sym typeface="Gill San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72A98C7-880F-447F-82F0-0D4CFDDA013F}"/>
              </a:ext>
            </a:extLst>
          </p:cNvPr>
          <p:cNvGrpSpPr/>
          <p:nvPr/>
        </p:nvGrpSpPr>
        <p:grpSpPr>
          <a:xfrm>
            <a:off x="8213926" y="4619100"/>
            <a:ext cx="513547" cy="513680"/>
            <a:chOff x="7605252" y="4619103"/>
            <a:chExt cx="513547" cy="513680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49E8B9BD-4E58-4467-A0E7-603E8C29A6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05252" y="4619103"/>
              <a:ext cx="513547" cy="513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 192">
              <a:extLst>
                <a:ext uri="{FF2B5EF4-FFF2-40B4-BE49-F238E27FC236}">
                  <a16:creationId xmlns:a16="http://schemas.microsoft.com/office/drawing/2014/main" id="{94DB8EA7-7F53-4C47-BEF2-988DF3EF91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24996" y="4738915"/>
              <a:ext cx="274058" cy="274056"/>
            </a:xfrm>
            <a:custGeom>
              <a:avLst/>
              <a:gdLst>
                <a:gd name="T0" fmla="*/ 0 w 187"/>
                <a:gd name="T1" fmla="*/ 0 h 187"/>
                <a:gd name="T2" fmla="*/ 0 w 187"/>
                <a:gd name="T3" fmla="*/ 296862 h 187"/>
                <a:gd name="T4" fmla="*/ 296863 w 187"/>
                <a:gd name="T5" fmla="*/ 296862 h 187"/>
                <a:gd name="T6" fmla="*/ 296863 w 187"/>
                <a:gd name="T7" fmla="*/ 0 h 187"/>
                <a:gd name="T8" fmla="*/ 0 w 187"/>
                <a:gd name="T9" fmla="*/ 0 h 187"/>
                <a:gd name="T10" fmla="*/ 112713 w 187"/>
                <a:gd name="T11" fmla="*/ 34925 h 187"/>
                <a:gd name="T12" fmla="*/ 130175 w 187"/>
                <a:gd name="T13" fmla="*/ 34925 h 187"/>
                <a:gd name="T14" fmla="*/ 130175 w 187"/>
                <a:gd name="T15" fmla="*/ 55562 h 187"/>
                <a:gd name="T16" fmla="*/ 112713 w 187"/>
                <a:gd name="T17" fmla="*/ 55562 h 187"/>
                <a:gd name="T18" fmla="*/ 112713 w 187"/>
                <a:gd name="T19" fmla="*/ 34925 h 187"/>
                <a:gd name="T20" fmla="*/ 74613 w 187"/>
                <a:gd name="T21" fmla="*/ 34925 h 187"/>
                <a:gd name="T22" fmla="*/ 92075 w 187"/>
                <a:gd name="T23" fmla="*/ 34925 h 187"/>
                <a:gd name="T24" fmla="*/ 92075 w 187"/>
                <a:gd name="T25" fmla="*/ 55562 h 187"/>
                <a:gd name="T26" fmla="*/ 74613 w 187"/>
                <a:gd name="T27" fmla="*/ 55562 h 187"/>
                <a:gd name="T28" fmla="*/ 74613 w 187"/>
                <a:gd name="T29" fmla="*/ 34925 h 187"/>
                <a:gd name="T30" fmla="*/ 38100 w 187"/>
                <a:gd name="T31" fmla="*/ 34925 h 187"/>
                <a:gd name="T32" fmla="*/ 57150 w 187"/>
                <a:gd name="T33" fmla="*/ 34925 h 187"/>
                <a:gd name="T34" fmla="*/ 57150 w 187"/>
                <a:gd name="T35" fmla="*/ 55562 h 187"/>
                <a:gd name="T36" fmla="*/ 38100 w 187"/>
                <a:gd name="T37" fmla="*/ 55562 h 187"/>
                <a:gd name="T38" fmla="*/ 38100 w 187"/>
                <a:gd name="T39" fmla="*/ 34925 h 187"/>
                <a:gd name="T40" fmla="*/ 261938 w 187"/>
                <a:gd name="T41" fmla="*/ 258762 h 187"/>
                <a:gd name="T42" fmla="*/ 38100 w 187"/>
                <a:gd name="T43" fmla="*/ 258762 h 187"/>
                <a:gd name="T44" fmla="*/ 38100 w 187"/>
                <a:gd name="T45" fmla="*/ 74612 h 187"/>
                <a:gd name="T46" fmla="*/ 261938 w 187"/>
                <a:gd name="T47" fmla="*/ 74612 h 187"/>
                <a:gd name="T48" fmla="*/ 261938 w 187"/>
                <a:gd name="T49" fmla="*/ 258762 h 1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87" h="187">
                  <a:moveTo>
                    <a:pt x="0" y="0"/>
                  </a:moveTo>
                  <a:lnTo>
                    <a:pt x="0" y="187"/>
                  </a:lnTo>
                  <a:lnTo>
                    <a:pt x="187" y="187"/>
                  </a:lnTo>
                  <a:lnTo>
                    <a:pt x="187" y="0"/>
                  </a:lnTo>
                  <a:lnTo>
                    <a:pt x="0" y="0"/>
                  </a:lnTo>
                  <a:close/>
                  <a:moveTo>
                    <a:pt x="71" y="22"/>
                  </a:moveTo>
                  <a:lnTo>
                    <a:pt x="82" y="22"/>
                  </a:lnTo>
                  <a:lnTo>
                    <a:pt x="82" y="35"/>
                  </a:lnTo>
                  <a:lnTo>
                    <a:pt x="71" y="35"/>
                  </a:lnTo>
                  <a:lnTo>
                    <a:pt x="71" y="22"/>
                  </a:lnTo>
                  <a:close/>
                  <a:moveTo>
                    <a:pt x="47" y="22"/>
                  </a:moveTo>
                  <a:lnTo>
                    <a:pt x="58" y="22"/>
                  </a:lnTo>
                  <a:lnTo>
                    <a:pt x="58" y="35"/>
                  </a:lnTo>
                  <a:lnTo>
                    <a:pt x="47" y="35"/>
                  </a:lnTo>
                  <a:lnTo>
                    <a:pt x="47" y="22"/>
                  </a:lnTo>
                  <a:close/>
                  <a:moveTo>
                    <a:pt x="24" y="22"/>
                  </a:moveTo>
                  <a:lnTo>
                    <a:pt x="36" y="22"/>
                  </a:lnTo>
                  <a:lnTo>
                    <a:pt x="36" y="35"/>
                  </a:lnTo>
                  <a:lnTo>
                    <a:pt x="24" y="35"/>
                  </a:lnTo>
                  <a:lnTo>
                    <a:pt x="24" y="22"/>
                  </a:lnTo>
                  <a:close/>
                  <a:moveTo>
                    <a:pt x="165" y="163"/>
                  </a:moveTo>
                  <a:lnTo>
                    <a:pt x="24" y="163"/>
                  </a:lnTo>
                  <a:lnTo>
                    <a:pt x="24" y="47"/>
                  </a:lnTo>
                  <a:lnTo>
                    <a:pt x="165" y="47"/>
                  </a:lnTo>
                  <a:lnTo>
                    <a:pt x="165" y="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A0C29B1-1589-40CF-B98F-C726595CB2E4}"/>
              </a:ext>
            </a:extLst>
          </p:cNvPr>
          <p:cNvGrpSpPr/>
          <p:nvPr/>
        </p:nvGrpSpPr>
        <p:grpSpPr>
          <a:xfrm>
            <a:off x="8213926" y="5699423"/>
            <a:ext cx="513547" cy="513680"/>
            <a:chOff x="7605252" y="5699423"/>
            <a:chExt cx="513547" cy="51368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57E4D161-CF91-432A-87D7-0DFD0CEAD6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05252" y="5699423"/>
              <a:ext cx="513547" cy="51368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Freeform 48">
              <a:extLst>
                <a:ext uri="{FF2B5EF4-FFF2-40B4-BE49-F238E27FC236}">
                  <a16:creationId xmlns:a16="http://schemas.microsoft.com/office/drawing/2014/main" id="{195E76C4-001C-4EB9-B595-BF23E8F76D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26970" y="5820693"/>
              <a:ext cx="270110" cy="271141"/>
            </a:xfrm>
            <a:custGeom>
              <a:avLst/>
              <a:gdLst>
                <a:gd name="T0" fmla="*/ 396429 w 256"/>
                <a:gd name="T1" fmla="*/ 417513 h 256"/>
                <a:gd name="T2" fmla="*/ 19496 w 256"/>
                <a:gd name="T3" fmla="*/ 417513 h 256"/>
                <a:gd name="T4" fmla="*/ 0 w 256"/>
                <a:gd name="T5" fmla="*/ 397942 h 256"/>
                <a:gd name="T6" fmla="*/ 0 w 256"/>
                <a:gd name="T7" fmla="*/ 19571 h 256"/>
                <a:gd name="T8" fmla="*/ 19496 w 256"/>
                <a:gd name="T9" fmla="*/ 0 h 256"/>
                <a:gd name="T10" fmla="*/ 396429 w 256"/>
                <a:gd name="T11" fmla="*/ 0 h 256"/>
                <a:gd name="T12" fmla="*/ 415925 w 256"/>
                <a:gd name="T13" fmla="*/ 19571 h 256"/>
                <a:gd name="T14" fmla="*/ 415925 w 256"/>
                <a:gd name="T15" fmla="*/ 397942 h 256"/>
                <a:gd name="T16" fmla="*/ 396429 w 256"/>
                <a:gd name="T17" fmla="*/ 417513 h 256"/>
                <a:gd name="T18" fmla="*/ 376932 w 256"/>
                <a:gd name="T19" fmla="*/ 39142 h 256"/>
                <a:gd name="T20" fmla="*/ 38993 w 256"/>
                <a:gd name="T21" fmla="*/ 39142 h 256"/>
                <a:gd name="T22" fmla="*/ 38993 w 256"/>
                <a:gd name="T23" fmla="*/ 378371 h 256"/>
                <a:gd name="T24" fmla="*/ 376932 w 256"/>
                <a:gd name="T25" fmla="*/ 378371 h 256"/>
                <a:gd name="T26" fmla="*/ 376932 w 256"/>
                <a:gd name="T27" fmla="*/ 39142 h 256"/>
                <a:gd name="T28" fmla="*/ 123478 w 256"/>
                <a:gd name="T29" fmla="*/ 182662 h 256"/>
                <a:gd name="T30" fmla="*/ 136475 w 256"/>
                <a:gd name="T31" fmla="*/ 189186 h 256"/>
                <a:gd name="T32" fmla="*/ 181967 w 256"/>
                <a:gd name="T33" fmla="*/ 233220 h 256"/>
                <a:gd name="T34" fmla="*/ 272951 w 256"/>
                <a:gd name="T35" fmla="*/ 143520 h 256"/>
                <a:gd name="T36" fmla="*/ 285948 w 256"/>
                <a:gd name="T37" fmla="*/ 136996 h 256"/>
                <a:gd name="T38" fmla="*/ 305445 w 256"/>
                <a:gd name="T39" fmla="*/ 156567 h 256"/>
                <a:gd name="T40" fmla="*/ 298946 w 256"/>
                <a:gd name="T41" fmla="*/ 169615 h 256"/>
                <a:gd name="T42" fmla="*/ 194965 w 256"/>
                <a:gd name="T43" fmla="*/ 273993 h 256"/>
                <a:gd name="T44" fmla="*/ 181967 w 256"/>
                <a:gd name="T45" fmla="*/ 280517 h 256"/>
                <a:gd name="T46" fmla="*/ 168970 w 256"/>
                <a:gd name="T47" fmla="*/ 273993 h 256"/>
                <a:gd name="T48" fmla="*/ 110480 w 256"/>
                <a:gd name="T49" fmla="*/ 215280 h 256"/>
                <a:gd name="T50" fmla="*/ 103981 w 256"/>
                <a:gd name="T51" fmla="*/ 202233 h 256"/>
                <a:gd name="T52" fmla="*/ 123478 w 256"/>
                <a:gd name="T53" fmla="*/ 182662 h 256"/>
                <a:gd name="T54" fmla="*/ 298946 w 256"/>
                <a:gd name="T55" fmla="*/ 280517 h 256"/>
                <a:gd name="T56" fmla="*/ 298946 w 256"/>
                <a:gd name="T57" fmla="*/ 280517 h 256"/>
                <a:gd name="T58" fmla="*/ 298946 w 256"/>
                <a:gd name="T59" fmla="*/ 280517 h 256"/>
                <a:gd name="T60" fmla="*/ 298946 w 256"/>
                <a:gd name="T61" fmla="*/ 280517 h 256"/>
                <a:gd name="T62" fmla="*/ 298946 w 256"/>
                <a:gd name="T63" fmla="*/ 136996 h 256"/>
                <a:gd name="T64" fmla="*/ 298946 w 256"/>
                <a:gd name="T65" fmla="*/ 136996 h 256"/>
                <a:gd name="T66" fmla="*/ 298946 w 256"/>
                <a:gd name="T67" fmla="*/ 136996 h 25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56" h="256">
                  <a:moveTo>
                    <a:pt x="244" y="256"/>
                  </a:moveTo>
                  <a:cubicBezTo>
                    <a:pt x="12" y="256"/>
                    <a:pt x="12" y="256"/>
                    <a:pt x="12" y="256"/>
                  </a:cubicBezTo>
                  <a:cubicBezTo>
                    <a:pt x="5" y="256"/>
                    <a:pt x="0" y="251"/>
                    <a:pt x="0" y="2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244"/>
                    <a:pt x="256" y="244"/>
                    <a:pt x="256" y="244"/>
                  </a:cubicBezTo>
                  <a:cubicBezTo>
                    <a:pt x="256" y="251"/>
                    <a:pt x="251" y="256"/>
                    <a:pt x="244" y="256"/>
                  </a:cubicBezTo>
                  <a:moveTo>
                    <a:pt x="232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32"/>
                    <a:pt x="24" y="232"/>
                    <a:pt x="24" y="232"/>
                  </a:cubicBezTo>
                  <a:cubicBezTo>
                    <a:pt x="232" y="232"/>
                    <a:pt x="232" y="232"/>
                    <a:pt x="232" y="232"/>
                  </a:cubicBezTo>
                  <a:lnTo>
                    <a:pt x="232" y="24"/>
                  </a:lnTo>
                  <a:close/>
                  <a:moveTo>
                    <a:pt x="76" y="112"/>
                  </a:moveTo>
                  <a:cubicBezTo>
                    <a:pt x="79" y="112"/>
                    <a:pt x="82" y="113"/>
                    <a:pt x="84" y="116"/>
                  </a:cubicBezTo>
                  <a:cubicBezTo>
                    <a:pt x="112" y="143"/>
                    <a:pt x="112" y="143"/>
                    <a:pt x="112" y="143"/>
                  </a:cubicBezTo>
                  <a:cubicBezTo>
                    <a:pt x="168" y="88"/>
                    <a:pt x="168" y="88"/>
                    <a:pt x="168" y="88"/>
                  </a:cubicBezTo>
                  <a:cubicBezTo>
                    <a:pt x="170" y="85"/>
                    <a:pt x="173" y="84"/>
                    <a:pt x="176" y="84"/>
                  </a:cubicBezTo>
                  <a:cubicBezTo>
                    <a:pt x="183" y="84"/>
                    <a:pt x="188" y="89"/>
                    <a:pt x="188" y="96"/>
                  </a:cubicBezTo>
                  <a:cubicBezTo>
                    <a:pt x="188" y="99"/>
                    <a:pt x="187" y="102"/>
                    <a:pt x="184" y="104"/>
                  </a:cubicBezTo>
                  <a:cubicBezTo>
                    <a:pt x="120" y="168"/>
                    <a:pt x="120" y="168"/>
                    <a:pt x="120" y="168"/>
                  </a:cubicBezTo>
                  <a:cubicBezTo>
                    <a:pt x="118" y="171"/>
                    <a:pt x="115" y="172"/>
                    <a:pt x="112" y="172"/>
                  </a:cubicBezTo>
                  <a:cubicBezTo>
                    <a:pt x="109" y="172"/>
                    <a:pt x="106" y="171"/>
                    <a:pt x="104" y="168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5" y="130"/>
                    <a:pt x="64" y="127"/>
                    <a:pt x="64" y="124"/>
                  </a:cubicBezTo>
                  <a:cubicBezTo>
                    <a:pt x="64" y="117"/>
                    <a:pt x="69" y="112"/>
                    <a:pt x="76" y="112"/>
                  </a:cubicBezTo>
                  <a:moveTo>
                    <a:pt x="184" y="172"/>
                  </a:moveTo>
                  <a:cubicBezTo>
                    <a:pt x="184" y="172"/>
                    <a:pt x="184" y="172"/>
                    <a:pt x="184" y="172"/>
                  </a:cubicBezTo>
                  <a:cubicBezTo>
                    <a:pt x="184" y="172"/>
                    <a:pt x="184" y="172"/>
                    <a:pt x="184" y="172"/>
                  </a:cubicBezTo>
                  <a:cubicBezTo>
                    <a:pt x="184" y="172"/>
                    <a:pt x="184" y="172"/>
                    <a:pt x="184" y="172"/>
                  </a:cubicBezTo>
                  <a:moveTo>
                    <a:pt x="184" y="84"/>
                  </a:moveTo>
                  <a:cubicBezTo>
                    <a:pt x="184" y="84"/>
                    <a:pt x="184" y="84"/>
                    <a:pt x="184" y="84"/>
                  </a:cubicBezTo>
                  <a:cubicBezTo>
                    <a:pt x="184" y="84"/>
                    <a:pt x="184" y="84"/>
                    <a:pt x="184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39E9AC4F-F3C9-48FE-A4C9-6C0F83E97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01" y="2244908"/>
            <a:ext cx="6396037" cy="4030519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EA481056-A442-48CC-9154-19B11070883B}"/>
              </a:ext>
            </a:extLst>
          </p:cNvPr>
          <p:cNvSpPr/>
          <p:nvPr/>
        </p:nvSpPr>
        <p:spPr>
          <a:xfrm>
            <a:off x="5658456" y="6311753"/>
            <a:ext cx="1393330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https://www.cisco.com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F58CA75-3947-4470-9783-70CC3C2C477C}"/>
              </a:ext>
            </a:extLst>
          </p:cNvPr>
          <p:cNvSpPr/>
          <p:nvPr/>
        </p:nvSpPr>
        <p:spPr>
          <a:xfrm>
            <a:off x="652067" y="1388737"/>
            <a:ext cx="6983173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39725" indent="-339725">
              <a:spcBef>
                <a:spcPts val="400"/>
              </a:spcBef>
              <a:buFont typeface="Wingdings" panose="05000000000000000000" pitchFamily="2" charset="2"/>
              <a:buChar char="q"/>
            </a:pPr>
            <a:r>
              <a:rPr lang="en-US" dirty="0"/>
              <a:t>It provides wireless-network </a:t>
            </a:r>
            <a:r>
              <a:rPr lang="en-US" b="1" dirty="0">
                <a:solidFill>
                  <a:srgbClr val="FF0000"/>
                </a:solidFill>
              </a:rPr>
              <a:t>threat detection and mitigation </a:t>
            </a:r>
            <a:r>
              <a:rPr lang="en-US" dirty="0"/>
              <a:t>against malicious attacks and security vulnerabilities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BBB922D-B9B2-4C71-A6B3-8CC6F5EAB77A}"/>
              </a:ext>
            </a:extLst>
          </p:cNvPr>
          <p:cNvSpPr/>
          <p:nvPr/>
        </p:nvSpPr>
        <p:spPr>
          <a:xfrm>
            <a:off x="8929768" y="1373368"/>
            <a:ext cx="2767104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AirMagnet WiFi Analyzer PRO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https://www.netally.com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2987448-96E8-4248-9D3E-BFCD56B3D406}"/>
              </a:ext>
            </a:extLst>
          </p:cNvPr>
          <p:cNvSpPr/>
          <p:nvPr/>
        </p:nvSpPr>
        <p:spPr>
          <a:xfrm>
            <a:off x="8929768" y="2453689"/>
            <a:ext cx="2367956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RFProtect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https://www.arubanetworks.com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E97C5C4-7222-413C-87DF-50F96C3A049E}"/>
              </a:ext>
            </a:extLst>
          </p:cNvPr>
          <p:cNvSpPr/>
          <p:nvPr/>
        </p:nvSpPr>
        <p:spPr>
          <a:xfrm>
            <a:off x="8929768" y="3534010"/>
            <a:ext cx="1701107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Fern Wifi Cracker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https://github.com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5B46015-755F-4473-BC12-9CA658832835}"/>
              </a:ext>
            </a:extLst>
          </p:cNvPr>
          <p:cNvSpPr/>
          <p:nvPr/>
        </p:nvSpPr>
        <p:spPr>
          <a:xfrm>
            <a:off x="8929768" y="4614331"/>
            <a:ext cx="2622699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OSWA-Assistant</a:t>
            </a:r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http://securitystartshere.org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B6A3747-D138-4AC9-958D-698773D0FEF7}"/>
              </a:ext>
            </a:extLst>
          </p:cNvPr>
          <p:cNvSpPr/>
          <p:nvPr/>
        </p:nvSpPr>
        <p:spPr>
          <a:xfrm>
            <a:off x="8929768" y="5694654"/>
            <a:ext cx="282664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BoopSuite </a:t>
            </a:r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https://github.com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66FF037-003F-4BEE-BF33-115261C4EF18}"/>
              </a:ext>
            </a:extLst>
          </p:cNvPr>
          <p:cNvCxnSpPr>
            <a:cxnSpLocks/>
          </p:cNvCxnSpPr>
          <p:nvPr/>
        </p:nvCxnSpPr>
        <p:spPr>
          <a:xfrm>
            <a:off x="7635240" y="1078319"/>
            <a:ext cx="0" cy="5346093"/>
          </a:xfrm>
          <a:prstGeom prst="line">
            <a:avLst/>
          </a:prstGeom>
          <a:ln w="19050">
            <a:solidFill>
              <a:schemeClr val="tx1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965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C86A4C5-B433-4CA2-B3EE-8127D0B79C9D}"/>
              </a:ext>
            </a:extLst>
          </p:cNvPr>
          <p:cNvGrpSpPr/>
          <p:nvPr/>
        </p:nvGrpSpPr>
        <p:grpSpPr>
          <a:xfrm>
            <a:off x="499744" y="1059621"/>
            <a:ext cx="284480" cy="5502632"/>
            <a:chOff x="5953760" y="1631295"/>
            <a:chExt cx="284480" cy="5226704"/>
          </a:xfrm>
        </p:grpSpPr>
        <p:grpSp>
          <p:nvGrpSpPr>
            <p:cNvPr id="4102" name="Group 4101"/>
            <p:cNvGrpSpPr/>
            <p:nvPr/>
          </p:nvGrpSpPr>
          <p:grpSpPr>
            <a:xfrm>
              <a:off x="6065108" y="1872958"/>
              <a:ext cx="61784" cy="4985041"/>
              <a:chOff x="6081906" y="1872958"/>
              <a:chExt cx="61784" cy="4985041"/>
            </a:xfrm>
          </p:grpSpPr>
          <p:cxnSp>
            <p:nvCxnSpPr>
              <p:cNvPr id="3" name="Straight Connector 2"/>
              <p:cNvCxnSpPr/>
              <p:nvPr/>
            </p:nvCxnSpPr>
            <p:spPr>
              <a:xfrm>
                <a:off x="6081906" y="1872958"/>
                <a:ext cx="0" cy="4985041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/>
              <p:cNvCxnSpPr/>
              <p:nvPr/>
            </p:nvCxnSpPr>
            <p:spPr>
              <a:xfrm>
                <a:off x="6143690" y="1872958"/>
                <a:ext cx="0" cy="4985041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" name="Group 1"/>
            <p:cNvGrpSpPr/>
            <p:nvPr/>
          </p:nvGrpSpPr>
          <p:grpSpPr>
            <a:xfrm>
              <a:off x="5953760" y="1631295"/>
              <a:ext cx="284480" cy="284480"/>
              <a:chOff x="5953760" y="1631295"/>
              <a:chExt cx="284480" cy="284480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5953760" y="1631295"/>
                <a:ext cx="284480" cy="28448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6036747" y="1714282"/>
                <a:ext cx="118506" cy="1185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7E506CA-DD63-401F-B500-9755BFBFD0DC}"/>
              </a:ext>
            </a:extLst>
          </p:cNvPr>
          <p:cNvGrpSpPr/>
          <p:nvPr/>
        </p:nvGrpSpPr>
        <p:grpSpPr>
          <a:xfrm>
            <a:off x="374134" y="1549811"/>
            <a:ext cx="543054" cy="543054"/>
            <a:chOff x="374134" y="1549811"/>
            <a:chExt cx="543054" cy="543054"/>
          </a:xfrm>
        </p:grpSpPr>
        <p:sp>
          <p:nvSpPr>
            <p:cNvPr id="47" name="Oval 46"/>
            <p:cNvSpPr>
              <a:spLocks noChangeAspect="1"/>
            </p:cNvSpPr>
            <p:nvPr/>
          </p:nvSpPr>
          <p:spPr>
            <a:xfrm>
              <a:off x="374134" y="1549811"/>
              <a:ext cx="543054" cy="543054"/>
            </a:xfrm>
            <a:prstGeom prst="ellips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19" name="AutoShape 115">
              <a:extLst>
                <a:ext uri="{FF2B5EF4-FFF2-40B4-BE49-F238E27FC236}">
                  <a16:creationId xmlns:a16="http://schemas.microsoft.com/office/drawing/2014/main" id="{8B107775-C78C-4E2F-9606-E39A4DB8E5D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7227" y="1704229"/>
              <a:ext cx="236868" cy="2342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50789" tIns="50789" rIns="50789" bIns="50789" anchor="ctr"/>
            <a:lstStyle/>
            <a:p>
              <a:pPr marL="0" marR="0" lvl="0" indent="0" algn="l" defTabSz="45709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1BB5E1B-7389-4555-A213-D66BAE186836}"/>
              </a:ext>
            </a:extLst>
          </p:cNvPr>
          <p:cNvGrpSpPr/>
          <p:nvPr/>
        </p:nvGrpSpPr>
        <p:grpSpPr>
          <a:xfrm>
            <a:off x="374134" y="2604233"/>
            <a:ext cx="543054" cy="543054"/>
            <a:chOff x="374134" y="2604233"/>
            <a:chExt cx="543054" cy="543054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30C90010-2387-4D1D-8EF2-69C460711FE1}"/>
                </a:ext>
              </a:extLst>
            </p:cNvPr>
            <p:cNvSpPr/>
            <p:nvPr/>
          </p:nvSpPr>
          <p:spPr>
            <a:xfrm>
              <a:off x="374134" y="2604233"/>
              <a:ext cx="543054" cy="543054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20" name="Freeform 35">
              <a:extLst>
                <a:ext uri="{FF2B5EF4-FFF2-40B4-BE49-F238E27FC236}">
                  <a16:creationId xmlns:a16="http://schemas.microsoft.com/office/drawing/2014/main" id="{BCC0D7B5-4957-47C8-9272-AF7814D5A87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5629" y="2737652"/>
              <a:ext cx="260065" cy="276216"/>
            </a:xfrm>
            <a:custGeom>
              <a:avLst/>
              <a:gdLst>
                <a:gd name="T0" fmla="*/ 144078 w 355"/>
                <a:gd name="T1" fmla="*/ 63340 h 417"/>
                <a:gd name="T2" fmla="*/ 144078 w 355"/>
                <a:gd name="T3" fmla="*/ 63340 h 417"/>
                <a:gd name="T4" fmla="*/ 123754 w 355"/>
                <a:gd name="T5" fmla="*/ 63340 h 417"/>
                <a:gd name="T6" fmla="*/ 123754 w 355"/>
                <a:gd name="T7" fmla="*/ 47617 h 417"/>
                <a:gd name="T8" fmla="*/ 79492 w 355"/>
                <a:gd name="T9" fmla="*/ 0 h 417"/>
                <a:gd name="T10" fmla="*/ 35681 w 355"/>
                <a:gd name="T11" fmla="*/ 47617 h 417"/>
                <a:gd name="T12" fmla="*/ 35681 w 355"/>
                <a:gd name="T13" fmla="*/ 63340 h 417"/>
                <a:gd name="T14" fmla="*/ 11291 w 355"/>
                <a:gd name="T15" fmla="*/ 63340 h 417"/>
                <a:gd name="T16" fmla="*/ 0 w 355"/>
                <a:gd name="T17" fmla="*/ 79512 h 417"/>
                <a:gd name="T18" fmla="*/ 0 w 355"/>
                <a:gd name="T19" fmla="*/ 167110 h 417"/>
                <a:gd name="T20" fmla="*/ 11291 w 355"/>
                <a:gd name="T21" fmla="*/ 178790 h 417"/>
                <a:gd name="T22" fmla="*/ 23938 w 355"/>
                <a:gd name="T23" fmla="*/ 182833 h 417"/>
                <a:gd name="T24" fmla="*/ 47876 w 355"/>
                <a:gd name="T25" fmla="*/ 186876 h 417"/>
                <a:gd name="T26" fmla="*/ 111559 w 355"/>
                <a:gd name="T27" fmla="*/ 186876 h 417"/>
                <a:gd name="T28" fmla="*/ 135497 w 355"/>
                <a:gd name="T29" fmla="*/ 182833 h 417"/>
                <a:gd name="T30" fmla="*/ 147692 w 355"/>
                <a:gd name="T31" fmla="*/ 178790 h 417"/>
                <a:gd name="T32" fmla="*/ 159886 w 355"/>
                <a:gd name="T33" fmla="*/ 167110 h 417"/>
                <a:gd name="T34" fmla="*/ 159886 w 355"/>
                <a:gd name="T35" fmla="*/ 79512 h 417"/>
                <a:gd name="T36" fmla="*/ 144078 w 355"/>
                <a:gd name="T37" fmla="*/ 63340 h 417"/>
                <a:gd name="T38" fmla="*/ 55554 w 355"/>
                <a:gd name="T39" fmla="*/ 43574 h 417"/>
                <a:gd name="T40" fmla="*/ 55554 w 355"/>
                <a:gd name="T41" fmla="*/ 43574 h 417"/>
                <a:gd name="T42" fmla="*/ 79492 w 355"/>
                <a:gd name="T43" fmla="*/ 19766 h 417"/>
                <a:gd name="T44" fmla="*/ 103429 w 355"/>
                <a:gd name="T45" fmla="*/ 43574 h 417"/>
                <a:gd name="T46" fmla="*/ 103429 w 355"/>
                <a:gd name="T47" fmla="*/ 63340 h 417"/>
                <a:gd name="T48" fmla="*/ 55554 w 355"/>
                <a:gd name="T49" fmla="*/ 63340 h 417"/>
                <a:gd name="T50" fmla="*/ 55554 w 355"/>
                <a:gd name="T51" fmla="*/ 43574 h 41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55" h="417">
                  <a:moveTo>
                    <a:pt x="319" y="141"/>
                  </a:moveTo>
                  <a:lnTo>
                    <a:pt x="319" y="141"/>
                  </a:lnTo>
                  <a:cubicBezTo>
                    <a:pt x="274" y="141"/>
                    <a:pt x="274" y="141"/>
                    <a:pt x="274" y="141"/>
                  </a:cubicBezTo>
                  <a:cubicBezTo>
                    <a:pt x="274" y="106"/>
                    <a:pt x="274" y="106"/>
                    <a:pt x="274" y="106"/>
                  </a:cubicBezTo>
                  <a:cubicBezTo>
                    <a:pt x="274" y="35"/>
                    <a:pt x="238" y="0"/>
                    <a:pt x="176" y="0"/>
                  </a:cubicBezTo>
                  <a:cubicBezTo>
                    <a:pt x="106" y="0"/>
                    <a:pt x="79" y="35"/>
                    <a:pt x="79" y="106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17" y="141"/>
                    <a:pt x="0" y="159"/>
                    <a:pt x="0" y="177"/>
                  </a:cubicBezTo>
                  <a:cubicBezTo>
                    <a:pt x="0" y="372"/>
                    <a:pt x="0" y="372"/>
                    <a:pt x="0" y="372"/>
                  </a:cubicBezTo>
                  <a:cubicBezTo>
                    <a:pt x="0" y="381"/>
                    <a:pt x="17" y="398"/>
                    <a:pt x="25" y="398"/>
                  </a:cubicBezTo>
                  <a:cubicBezTo>
                    <a:pt x="53" y="407"/>
                    <a:pt x="53" y="407"/>
                    <a:pt x="53" y="407"/>
                  </a:cubicBezTo>
                  <a:cubicBezTo>
                    <a:pt x="70" y="416"/>
                    <a:pt x="88" y="416"/>
                    <a:pt x="106" y="416"/>
                  </a:cubicBezTo>
                  <a:cubicBezTo>
                    <a:pt x="247" y="416"/>
                    <a:pt x="247" y="416"/>
                    <a:pt x="247" y="416"/>
                  </a:cubicBezTo>
                  <a:cubicBezTo>
                    <a:pt x="265" y="416"/>
                    <a:pt x="283" y="416"/>
                    <a:pt x="300" y="407"/>
                  </a:cubicBezTo>
                  <a:cubicBezTo>
                    <a:pt x="327" y="398"/>
                    <a:pt x="327" y="398"/>
                    <a:pt x="327" y="398"/>
                  </a:cubicBezTo>
                  <a:cubicBezTo>
                    <a:pt x="336" y="398"/>
                    <a:pt x="354" y="381"/>
                    <a:pt x="354" y="372"/>
                  </a:cubicBezTo>
                  <a:cubicBezTo>
                    <a:pt x="354" y="177"/>
                    <a:pt x="354" y="177"/>
                    <a:pt x="354" y="177"/>
                  </a:cubicBezTo>
                  <a:cubicBezTo>
                    <a:pt x="354" y="159"/>
                    <a:pt x="336" y="141"/>
                    <a:pt x="319" y="141"/>
                  </a:cubicBezTo>
                  <a:close/>
                  <a:moveTo>
                    <a:pt x="123" y="97"/>
                  </a:moveTo>
                  <a:lnTo>
                    <a:pt x="123" y="97"/>
                  </a:lnTo>
                  <a:cubicBezTo>
                    <a:pt x="123" y="62"/>
                    <a:pt x="150" y="44"/>
                    <a:pt x="176" y="44"/>
                  </a:cubicBezTo>
                  <a:cubicBezTo>
                    <a:pt x="203" y="44"/>
                    <a:pt x="229" y="62"/>
                    <a:pt x="229" y="97"/>
                  </a:cubicBezTo>
                  <a:cubicBezTo>
                    <a:pt x="229" y="141"/>
                    <a:pt x="229" y="141"/>
                    <a:pt x="229" y="141"/>
                  </a:cubicBezTo>
                  <a:cubicBezTo>
                    <a:pt x="123" y="141"/>
                    <a:pt x="123" y="141"/>
                    <a:pt x="123" y="141"/>
                  </a:cubicBezTo>
                  <a:lnTo>
                    <a:pt x="123" y="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1D9AF29-699F-40BD-90FB-5D0CE9F830FB}"/>
              </a:ext>
            </a:extLst>
          </p:cNvPr>
          <p:cNvGrpSpPr/>
          <p:nvPr/>
        </p:nvGrpSpPr>
        <p:grpSpPr>
          <a:xfrm>
            <a:off x="374134" y="3658655"/>
            <a:ext cx="543054" cy="543054"/>
            <a:chOff x="374134" y="3658655"/>
            <a:chExt cx="543054" cy="543054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703F4E46-1A2B-4531-A991-0D52F4E99B03}"/>
                </a:ext>
              </a:extLst>
            </p:cNvPr>
            <p:cNvSpPr/>
            <p:nvPr/>
          </p:nvSpPr>
          <p:spPr>
            <a:xfrm>
              <a:off x="374134" y="3658655"/>
              <a:ext cx="543054" cy="543054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122" name="Freeform 115">
              <a:extLst>
                <a:ext uri="{FF2B5EF4-FFF2-40B4-BE49-F238E27FC236}">
                  <a16:creationId xmlns:a16="http://schemas.microsoft.com/office/drawing/2014/main" id="{857D1C9C-30F7-4ED0-AD6F-6BE18695828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5629" y="3767929"/>
              <a:ext cx="260065" cy="324506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2" name="Title 1">
            <a:extLst>
              <a:ext uri="{FF2B5EF4-FFF2-40B4-BE49-F238E27FC236}">
                <a16:creationId xmlns:a16="http://schemas.microsoft.com/office/drawing/2014/main" id="{A966A444-B3F0-43B3-8318-2DA246214B63}"/>
              </a:ext>
            </a:extLst>
          </p:cNvPr>
          <p:cNvSpPr txBox="1">
            <a:spLocks/>
          </p:cNvSpPr>
          <p:nvPr/>
        </p:nvSpPr>
        <p:spPr>
          <a:xfrm>
            <a:off x="342901" y="225706"/>
            <a:ext cx="11506199" cy="55399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Configuring the Administrative Security on Wireless Routers</a:t>
            </a:r>
            <a:endParaRPr kumimoji="0" lang="en-IN" sz="3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pic>
        <p:nvPicPr>
          <p:cNvPr id="44" name="Picture 2">
            <a:extLst>
              <a:ext uri="{FF2B5EF4-FFF2-40B4-BE49-F238E27FC236}">
                <a16:creationId xmlns:a16="http://schemas.microsoft.com/office/drawing/2014/main" id="{2E22F6F2-F85A-4DCE-BDFF-CD5C2EF3D2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" t="16071" r="7037" b="4121"/>
          <a:stretch/>
        </p:blipFill>
        <p:spPr bwMode="auto">
          <a:xfrm>
            <a:off x="4191000" y="1510346"/>
            <a:ext cx="7772400" cy="4647806"/>
          </a:xfrm>
          <a:prstGeom prst="rect">
            <a:avLst/>
          </a:prstGeom>
          <a:solidFill>
            <a:sysClr val="window" lastClr="FFFFFF"/>
          </a:solidFill>
          <a:ln w="57150" cmpd="sng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1CC030C1-CDBC-4A82-BFA4-C7D9ECA413FD}"/>
              </a:ext>
            </a:extLst>
          </p:cNvPr>
          <p:cNvSpPr/>
          <p:nvPr/>
        </p:nvSpPr>
        <p:spPr>
          <a:xfrm>
            <a:off x="998663" y="1498172"/>
            <a:ext cx="29609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Change the </a:t>
            </a:r>
            <a:r>
              <a:rPr lang="en-US" b="1" dirty="0">
                <a:solidFill>
                  <a:srgbClr val="FF0000"/>
                </a:solidFill>
              </a:rPr>
              <a:t>default password </a:t>
            </a:r>
            <a:r>
              <a:rPr lang="en-US" dirty="0"/>
              <a:t>on the wireless router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4FD8DCD-7819-4190-96A9-1E8E01F8F4E5}"/>
              </a:ext>
            </a:extLst>
          </p:cNvPr>
          <p:cNvSpPr/>
          <p:nvPr/>
        </p:nvSpPr>
        <p:spPr>
          <a:xfrm>
            <a:off x="998663" y="2552594"/>
            <a:ext cx="29102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Assign </a:t>
            </a:r>
            <a:r>
              <a:rPr lang="en-US" b="1" dirty="0">
                <a:solidFill>
                  <a:srgbClr val="FF0000"/>
                </a:solidFill>
              </a:rPr>
              <a:t>a strong and complex password</a:t>
            </a:r>
            <a:r>
              <a:rPr lang="en-US" dirty="0"/>
              <a:t> to the router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0E0DD94-E8C6-4637-B497-0A02B6E7338F}"/>
              </a:ext>
            </a:extLst>
          </p:cNvPr>
          <p:cNvSpPr/>
          <p:nvPr/>
        </p:nvSpPr>
        <p:spPr>
          <a:xfrm>
            <a:off x="998663" y="3617103"/>
            <a:ext cx="29609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Choose the </a:t>
            </a:r>
            <a:r>
              <a:rPr lang="en-US" b="1" dirty="0">
                <a:solidFill>
                  <a:srgbClr val="FF0000"/>
                </a:solidFill>
              </a:rPr>
              <a:t>HTTPS</a:t>
            </a:r>
            <a:r>
              <a:rPr lang="en-US" dirty="0"/>
              <a:t> for secure communication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91ADD25-9628-40B6-AE5F-C90662137C04}"/>
              </a:ext>
            </a:extLst>
          </p:cNvPr>
          <p:cNvSpPr/>
          <p:nvPr/>
        </p:nvSpPr>
        <p:spPr>
          <a:xfrm>
            <a:off x="998663" y="4799938"/>
            <a:ext cx="2960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Disable remote router access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9D42EF8-7F0B-4D3E-AC3C-38647E67C7A2}"/>
              </a:ext>
            </a:extLst>
          </p:cNvPr>
          <p:cNvSpPr/>
          <p:nvPr/>
        </p:nvSpPr>
        <p:spPr>
          <a:xfrm>
            <a:off x="998663" y="5854360"/>
            <a:ext cx="1807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Enable logging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00CD396-50B0-44E0-8545-7072544AB99F}"/>
              </a:ext>
            </a:extLst>
          </p:cNvPr>
          <p:cNvGrpSpPr/>
          <p:nvPr/>
        </p:nvGrpSpPr>
        <p:grpSpPr>
          <a:xfrm>
            <a:off x="374134" y="5767499"/>
            <a:ext cx="543054" cy="543054"/>
            <a:chOff x="374134" y="5767499"/>
            <a:chExt cx="543054" cy="543054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374134" y="5767499"/>
              <a:ext cx="543054" cy="543054"/>
            </a:xfrm>
            <a:prstGeom prst="ellipse">
              <a:avLst/>
            </a:prstGeom>
            <a:solidFill>
              <a:srgbClr val="00B0F0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2" name="AutoShape 125">
              <a:extLst>
                <a:ext uri="{FF2B5EF4-FFF2-40B4-BE49-F238E27FC236}">
                  <a16:creationId xmlns:a16="http://schemas.microsoft.com/office/drawing/2014/main" id="{0D1C7CB9-4CF0-413F-88B6-4AD90600DD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91584" y="5885525"/>
              <a:ext cx="308154" cy="307002"/>
            </a:xfrm>
            <a:custGeom>
              <a:avLst/>
              <a:gdLst>
                <a:gd name="T0" fmla="+- 0 10797 26"/>
                <a:gd name="T1" fmla="*/ T0 w 21542"/>
                <a:gd name="T2" fmla="*/ 10800 h 21600"/>
                <a:gd name="T3" fmla="+- 0 10797 26"/>
                <a:gd name="T4" fmla="*/ T3 w 21542"/>
                <a:gd name="T5" fmla="*/ 10800 h 21600"/>
                <a:gd name="T6" fmla="+- 0 10797 26"/>
                <a:gd name="T7" fmla="*/ T6 w 21542"/>
                <a:gd name="T8" fmla="*/ 10800 h 21600"/>
                <a:gd name="T9" fmla="+- 0 10797 26"/>
                <a:gd name="T10" fmla="*/ T9 w 215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2" h="21600">
                  <a:moveTo>
                    <a:pt x="11685" y="1798"/>
                  </a:moveTo>
                  <a:cubicBezTo>
                    <a:pt x="12903" y="1906"/>
                    <a:pt x="14055" y="2202"/>
                    <a:pt x="15143" y="2682"/>
                  </a:cubicBezTo>
                  <a:cubicBezTo>
                    <a:pt x="16233" y="3165"/>
                    <a:pt x="17213" y="3803"/>
                    <a:pt x="18089" y="4596"/>
                  </a:cubicBezTo>
                  <a:cubicBezTo>
                    <a:pt x="18964" y="5390"/>
                    <a:pt x="19696" y="6307"/>
                    <a:pt x="20286" y="7355"/>
                  </a:cubicBezTo>
                  <a:cubicBezTo>
                    <a:pt x="20875" y="8400"/>
                    <a:pt x="21290" y="9537"/>
                    <a:pt x="21528" y="10774"/>
                  </a:cubicBezTo>
                  <a:cubicBezTo>
                    <a:pt x="21573" y="11034"/>
                    <a:pt x="21497" y="11229"/>
                    <a:pt x="21299" y="11356"/>
                  </a:cubicBezTo>
                  <a:cubicBezTo>
                    <a:pt x="21223" y="11407"/>
                    <a:pt x="21151" y="11435"/>
                    <a:pt x="21077" y="11435"/>
                  </a:cubicBezTo>
                  <a:cubicBezTo>
                    <a:pt x="20930" y="11435"/>
                    <a:pt x="20822" y="11381"/>
                    <a:pt x="20760" y="11271"/>
                  </a:cubicBezTo>
                  <a:cubicBezTo>
                    <a:pt x="20016" y="10353"/>
                    <a:pt x="19186" y="9890"/>
                    <a:pt x="18272" y="9879"/>
                  </a:cubicBezTo>
                  <a:cubicBezTo>
                    <a:pt x="17616" y="9879"/>
                    <a:pt x="16994" y="10128"/>
                    <a:pt x="16402" y="10619"/>
                  </a:cubicBezTo>
                  <a:cubicBezTo>
                    <a:pt x="15813" y="11110"/>
                    <a:pt x="15320" y="11796"/>
                    <a:pt x="14912" y="12680"/>
                  </a:cubicBezTo>
                  <a:cubicBezTo>
                    <a:pt x="14840" y="12886"/>
                    <a:pt x="14704" y="12991"/>
                    <a:pt x="14516" y="12991"/>
                  </a:cubicBezTo>
                  <a:cubicBezTo>
                    <a:pt x="14323" y="12991"/>
                    <a:pt x="14191" y="12886"/>
                    <a:pt x="14115" y="12680"/>
                  </a:cubicBezTo>
                  <a:cubicBezTo>
                    <a:pt x="13490" y="11328"/>
                    <a:pt x="12679" y="10452"/>
                    <a:pt x="11682" y="10057"/>
                  </a:cubicBezTo>
                  <a:lnTo>
                    <a:pt x="11682" y="17164"/>
                  </a:lnTo>
                  <a:cubicBezTo>
                    <a:pt x="11682" y="17779"/>
                    <a:pt x="11594" y="18350"/>
                    <a:pt x="11415" y="18883"/>
                  </a:cubicBezTo>
                  <a:cubicBezTo>
                    <a:pt x="11234" y="19414"/>
                    <a:pt x="10993" y="19886"/>
                    <a:pt x="10690" y="20298"/>
                  </a:cubicBezTo>
                  <a:cubicBezTo>
                    <a:pt x="10385" y="20704"/>
                    <a:pt x="10029" y="21026"/>
                    <a:pt x="9621" y="21258"/>
                  </a:cubicBezTo>
                  <a:cubicBezTo>
                    <a:pt x="9214" y="21487"/>
                    <a:pt x="8777" y="21599"/>
                    <a:pt x="8314" y="21599"/>
                  </a:cubicBezTo>
                  <a:cubicBezTo>
                    <a:pt x="7852" y="21599"/>
                    <a:pt x="7410" y="21487"/>
                    <a:pt x="6995" y="21258"/>
                  </a:cubicBezTo>
                  <a:cubicBezTo>
                    <a:pt x="6580" y="21027"/>
                    <a:pt x="6220" y="20705"/>
                    <a:pt x="5915" y="20298"/>
                  </a:cubicBezTo>
                  <a:cubicBezTo>
                    <a:pt x="5612" y="19886"/>
                    <a:pt x="5369" y="19417"/>
                    <a:pt x="5190" y="18883"/>
                  </a:cubicBezTo>
                  <a:cubicBezTo>
                    <a:pt x="5011" y="18350"/>
                    <a:pt x="4923" y="17779"/>
                    <a:pt x="4923" y="17164"/>
                  </a:cubicBezTo>
                  <a:cubicBezTo>
                    <a:pt x="4923" y="16850"/>
                    <a:pt x="5011" y="16591"/>
                    <a:pt x="5190" y="16390"/>
                  </a:cubicBezTo>
                  <a:cubicBezTo>
                    <a:pt x="5369" y="16187"/>
                    <a:pt x="5583" y="16085"/>
                    <a:pt x="5836" y="16085"/>
                  </a:cubicBezTo>
                  <a:cubicBezTo>
                    <a:pt x="6103" y="16085"/>
                    <a:pt x="6320" y="16187"/>
                    <a:pt x="6492" y="16390"/>
                  </a:cubicBezTo>
                  <a:cubicBezTo>
                    <a:pt x="6661" y="16591"/>
                    <a:pt x="6747" y="16851"/>
                    <a:pt x="6747" y="17164"/>
                  </a:cubicBezTo>
                  <a:cubicBezTo>
                    <a:pt x="6747" y="17799"/>
                    <a:pt x="6900" y="18333"/>
                    <a:pt x="7203" y="18776"/>
                  </a:cubicBezTo>
                  <a:cubicBezTo>
                    <a:pt x="7508" y="19216"/>
                    <a:pt x="7878" y="19437"/>
                    <a:pt x="8312" y="19437"/>
                  </a:cubicBezTo>
                  <a:cubicBezTo>
                    <a:pt x="8732" y="19437"/>
                    <a:pt x="9092" y="19216"/>
                    <a:pt x="9397" y="18776"/>
                  </a:cubicBezTo>
                  <a:cubicBezTo>
                    <a:pt x="9700" y="18333"/>
                    <a:pt x="9853" y="17799"/>
                    <a:pt x="9853" y="17164"/>
                  </a:cubicBezTo>
                  <a:lnTo>
                    <a:pt x="9853" y="10057"/>
                  </a:lnTo>
                  <a:cubicBezTo>
                    <a:pt x="8856" y="10461"/>
                    <a:pt x="8042" y="11336"/>
                    <a:pt x="7420" y="12680"/>
                  </a:cubicBezTo>
                  <a:cubicBezTo>
                    <a:pt x="7344" y="12886"/>
                    <a:pt x="7210" y="12991"/>
                    <a:pt x="7019" y="12991"/>
                  </a:cubicBezTo>
                  <a:cubicBezTo>
                    <a:pt x="6828" y="12991"/>
                    <a:pt x="6700" y="12886"/>
                    <a:pt x="6631" y="12680"/>
                  </a:cubicBezTo>
                  <a:cubicBezTo>
                    <a:pt x="6227" y="11796"/>
                    <a:pt x="5734" y="11110"/>
                    <a:pt x="5147" y="10619"/>
                  </a:cubicBezTo>
                  <a:cubicBezTo>
                    <a:pt x="4560" y="10128"/>
                    <a:pt x="3940" y="9879"/>
                    <a:pt x="3284" y="9879"/>
                  </a:cubicBezTo>
                  <a:cubicBezTo>
                    <a:pt x="2363" y="9879"/>
                    <a:pt x="1541" y="10345"/>
                    <a:pt x="808" y="11271"/>
                  </a:cubicBezTo>
                  <a:cubicBezTo>
                    <a:pt x="718" y="11381"/>
                    <a:pt x="596" y="11435"/>
                    <a:pt x="455" y="11435"/>
                  </a:cubicBezTo>
                  <a:cubicBezTo>
                    <a:pt x="381" y="11435"/>
                    <a:pt x="305" y="11407"/>
                    <a:pt x="238" y="11356"/>
                  </a:cubicBezTo>
                  <a:cubicBezTo>
                    <a:pt x="47" y="11229"/>
                    <a:pt x="-26" y="11034"/>
                    <a:pt x="7" y="10774"/>
                  </a:cubicBezTo>
                  <a:cubicBezTo>
                    <a:pt x="245" y="9537"/>
                    <a:pt x="660" y="8400"/>
                    <a:pt x="1259" y="7355"/>
                  </a:cubicBezTo>
                  <a:cubicBezTo>
                    <a:pt x="1855" y="6307"/>
                    <a:pt x="2595" y="5390"/>
                    <a:pt x="3468" y="4596"/>
                  </a:cubicBezTo>
                  <a:cubicBezTo>
                    <a:pt x="4343" y="3803"/>
                    <a:pt x="5321" y="3168"/>
                    <a:pt x="6402" y="2688"/>
                  </a:cubicBezTo>
                  <a:cubicBezTo>
                    <a:pt x="7482" y="2213"/>
                    <a:pt x="8634" y="1917"/>
                    <a:pt x="9850" y="1798"/>
                  </a:cubicBezTo>
                  <a:lnTo>
                    <a:pt x="9850" y="1081"/>
                  </a:lnTo>
                  <a:cubicBezTo>
                    <a:pt x="9850" y="767"/>
                    <a:pt x="9936" y="508"/>
                    <a:pt x="10118" y="304"/>
                  </a:cubicBezTo>
                  <a:cubicBezTo>
                    <a:pt x="10296" y="101"/>
                    <a:pt x="10511" y="0"/>
                    <a:pt x="10764" y="0"/>
                  </a:cubicBezTo>
                  <a:cubicBezTo>
                    <a:pt x="11029" y="0"/>
                    <a:pt x="11248" y="101"/>
                    <a:pt x="11420" y="304"/>
                  </a:cubicBezTo>
                  <a:cubicBezTo>
                    <a:pt x="11589" y="508"/>
                    <a:pt x="11675" y="767"/>
                    <a:pt x="11675" y="1081"/>
                  </a:cubicBezTo>
                  <a:lnTo>
                    <a:pt x="11675" y="17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marL="0" marR="0" lvl="0" indent="0" algn="l" defTabSz="9141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6600" b="0" i="0" u="none" strike="noStrike" kern="1200" cap="none" spc="0" normalizeH="0" baseline="0" noProof="0" dirty="0">
                <a:ln>
                  <a:noFill/>
                </a:ln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F74F5DD-955C-4659-89C3-1617AAB7DDE7}"/>
              </a:ext>
            </a:extLst>
          </p:cNvPr>
          <p:cNvGrpSpPr/>
          <p:nvPr/>
        </p:nvGrpSpPr>
        <p:grpSpPr>
          <a:xfrm>
            <a:off x="374134" y="4713077"/>
            <a:ext cx="543054" cy="543054"/>
            <a:chOff x="374134" y="4713077"/>
            <a:chExt cx="543054" cy="543054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49F45A22-A9AC-41AF-86CB-D32CB7AC78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4134" y="4713077"/>
              <a:ext cx="543054" cy="543054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3" name="Freeform 96">
              <a:extLst>
                <a:ext uri="{FF2B5EF4-FFF2-40B4-BE49-F238E27FC236}">
                  <a16:creationId xmlns:a16="http://schemas.microsoft.com/office/drawing/2014/main" id="{6FED68C3-865E-4A37-B3A4-6641A560D2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545" y="4830418"/>
              <a:ext cx="290232" cy="308372"/>
            </a:xfrm>
            <a:custGeom>
              <a:avLst/>
              <a:gdLst>
                <a:gd name="T0" fmla="*/ 103322 w 59"/>
                <a:gd name="T1" fmla="*/ 215900 h 63"/>
                <a:gd name="T2" fmla="*/ 0 w 59"/>
                <a:gd name="T3" fmla="*/ 116517 h 63"/>
                <a:gd name="T4" fmla="*/ 41329 w 59"/>
                <a:gd name="T5" fmla="*/ 34270 h 63"/>
                <a:gd name="T6" fmla="*/ 65437 w 59"/>
                <a:gd name="T7" fmla="*/ 37697 h 63"/>
                <a:gd name="T8" fmla="*/ 61993 w 59"/>
                <a:gd name="T9" fmla="*/ 61686 h 63"/>
                <a:gd name="T10" fmla="*/ 34441 w 59"/>
                <a:gd name="T11" fmla="*/ 116517 h 63"/>
                <a:gd name="T12" fmla="*/ 103322 w 59"/>
                <a:gd name="T13" fmla="*/ 181630 h 63"/>
                <a:gd name="T14" fmla="*/ 168759 w 59"/>
                <a:gd name="T15" fmla="*/ 116517 h 63"/>
                <a:gd name="T16" fmla="*/ 141207 w 59"/>
                <a:gd name="T17" fmla="*/ 61686 h 63"/>
                <a:gd name="T18" fmla="*/ 137763 w 59"/>
                <a:gd name="T19" fmla="*/ 37697 h 63"/>
                <a:gd name="T20" fmla="*/ 161871 w 59"/>
                <a:gd name="T21" fmla="*/ 34270 h 63"/>
                <a:gd name="T22" fmla="*/ 203200 w 59"/>
                <a:gd name="T23" fmla="*/ 116517 h 63"/>
                <a:gd name="T24" fmla="*/ 103322 w 59"/>
                <a:gd name="T25" fmla="*/ 215900 h 63"/>
                <a:gd name="T26" fmla="*/ 117098 w 59"/>
                <a:gd name="T27" fmla="*/ 99383 h 63"/>
                <a:gd name="T28" fmla="*/ 103322 w 59"/>
                <a:gd name="T29" fmla="*/ 116517 h 63"/>
                <a:gd name="T30" fmla="*/ 86102 w 59"/>
                <a:gd name="T31" fmla="*/ 99383 h 63"/>
                <a:gd name="T32" fmla="*/ 86102 w 59"/>
                <a:gd name="T33" fmla="*/ 17135 h 63"/>
                <a:gd name="T34" fmla="*/ 103322 w 59"/>
                <a:gd name="T35" fmla="*/ 0 h 63"/>
                <a:gd name="T36" fmla="*/ 117098 w 59"/>
                <a:gd name="T37" fmla="*/ 17135 h 63"/>
                <a:gd name="T38" fmla="*/ 117098 w 59"/>
                <a:gd name="T39" fmla="*/ 99383 h 6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9" h="63">
                  <a:moveTo>
                    <a:pt x="30" y="63"/>
                  </a:moveTo>
                  <a:cubicBezTo>
                    <a:pt x="14" y="63"/>
                    <a:pt x="0" y="50"/>
                    <a:pt x="0" y="34"/>
                  </a:cubicBezTo>
                  <a:cubicBezTo>
                    <a:pt x="0" y="24"/>
                    <a:pt x="5" y="16"/>
                    <a:pt x="12" y="10"/>
                  </a:cubicBezTo>
                  <a:cubicBezTo>
                    <a:pt x="14" y="9"/>
                    <a:pt x="17" y="9"/>
                    <a:pt x="19" y="11"/>
                  </a:cubicBezTo>
                  <a:cubicBezTo>
                    <a:pt x="21" y="14"/>
                    <a:pt x="20" y="17"/>
                    <a:pt x="18" y="18"/>
                  </a:cubicBezTo>
                  <a:cubicBezTo>
                    <a:pt x="13" y="22"/>
                    <a:pt x="10" y="28"/>
                    <a:pt x="10" y="34"/>
                  </a:cubicBezTo>
                  <a:cubicBezTo>
                    <a:pt x="10" y="44"/>
                    <a:pt x="19" y="53"/>
                    <a:pt x="30" y="53"/>
                  </a:cubicBezTo>
                  <a:cubicBezTo>
                    <a:pt x="40" y="53"/>
                    <a:pt x="49" y="44"/>
                    <a:pt x="49" y="34"/>
                  </a:cubicBezTo>
                  <a:cubicBezTo>
                    <a:pt x="49" y="28"/>
                    <a:pt x="46" y="22"/>
                    <a:pt x="41" y="18"/>
                  </a:cubicBezTo>
                  <a:cubicBezTo>
                    <a:pt x="39" y="17"/>
                    <a:pt x="39" y="14"/>
                    <a:pt x="40" y="11"/>
                  </a:cubicBezTo>
                  <a:cubicBezTo>
                    <a:pt x="42" y="9"/>
                    <a:pt x="45" y="9"/>
                    <a:pt x="47" y="10"/>
                  </a:cubicBezTo>
                  <a:cubicBezTo>
                    <a:pt x="55" y="16"/>
                    <a:pt x="59" y="24"/>
                    <a:pt x="59" y="34"/>
                  </a:cubicBezTo>
                  <a:cubicBezTo>
                    <a:pt x="59" y="50"/>
                    <a:pt x="46" y="63"/>
                    <a:pt x="30" y="63"/>
                  </a:cubicBezTo>
                  <a:close/>
                  <a:moveTo>
                    <a:pt x="34" y="29"/>
                  </a:moveTo>
                  <a:cubicBezTo>
                    <a:pt x="34" y="32"/>
                    <a:pt x="32" y="34"/>
                    <a:pt x="30" y="34"/>
                  </a:cubicBezTo>
                  <a:cubicBezTo>
                    <a:pt x="27" y="34"/>
                    <a:pt x="25" y="32"/>
                    <a:pt x="25" y="29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2"/>
                    <a:pt x="27" y="0"/>
                    <a:pt x="30" y="0"/>
                  </a:cubicBezTo>
                  <a:cubicBezTo>
                    <a:pt x="32" y="0"/>
                    <a:pt x="34" y="2"/>
                    <a:pt x="34" y="5"/>
                  </a:cubicBezTo>
                  <a:lnTo>
                    <a:pt x="34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4065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D1139-F483-435E-A4AE-D2F8F8C79DA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2450" y="76200"/>
            <a:ext cx="11087100" cy="99536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Rockwell" panose="02060603020205020403" pitchFamily="18" charset="0"/>
              </a:rPr>
              <a:t>Configuring the Administrative Security on Wireless Routers (Cont’d)</a:t>
            </a:r>
            <a:endParaRPr lang="en-IN" sz="3200" b="1" dirty="0">
              <a:latin typeface="Rockwell" panose="02060603020205020403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5AFE23F-49CE-412B-9B7C-3E5702F629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63" y="1233563"/>
            <a:ext cx="5366039" cy="4252837"/>
          </a:xfrm>
          <a:prstGeom prst="rect">
            <a:avLst/>
          </a:prstGeom>
          <a:solidFill>
            <a:sysClr val="window" lastClr="FFFFFF"/>
          </a:solidFill>
          <a:ln w="57150" cmpd="sng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EC3A476-D142-486F-B514-92B8236452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489" y="1233563"/>
            <a:ext cx="5392705" cy="4246171"/>
          </a:xfrm>
          <a:prstGeom prst="rect">
            <a:avLst/>
          </a:prstGeom>
          <a:solidFill>
            <a:sysClr val="window" lastClr="FFFFFF"/>
          </a:solidFill>
          <a:ln w="57150" cmpd="sng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CD75B1-844F-48C4-B4D5-9C8DD40B2F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6" t="14696" r="6284" b="23155"/>
          <a:stretch/>
        </p:blipFill>
        <p:spPr bwMode="auto">
          <a:xfrm>
            <a:off x="3214048" y="4093514"/>
            <a:ext cx="5029200" cy="2340322"/>
          </a:xfrm>
          <a:prstGeom prst="rect">
            <a:avLst/>
          </a:prstGeom>
          <a:solidFill>
            <a:sysClr val="window" lastClr="FFFFFF"/>
          </a:solidFill>
          <a:ln w="57150" cmpd="sng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37015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0628AFC8-0A5B-4836-9FAA-1737CF4C6B39}"/>
              </a:ext>
            </a:extLst>
          </p:cNvPr>
          <p:cNvSpPr/>
          <p:nvPr/>
        </p:nvSpPr>
        <p:spPr>
          <a:xfrm>
            <a:off x="5102932" y="1219200"/>
            <a:ext cx="6309295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module has discussed the wireless terminology, wireless networks, and wireless standards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4771E0-E91F-45CC-9F88-969CF16DCAAF}"/>
              </a:ext>
            </a:extLst>
          </p:cNvPr>
          <p:cNvGrpSpPr/>
          <p:nvPr/>
        </p:nvGrpSpPr>
        <p:grpSpPr>
          <a:xfrm>
            <a:off x="4544704" y="1342310"/>
            <a:ext cx="429514" cy="430887"/>
            <a:chOff x="5095875" y="1241598"/>
            <a:chExt cx="429514" cy="43088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0BEB5A8-65F8-46F6-A4AC-709540B62EAC}"/>
                </a:ext>
              </a:extLst>
            </p:cNvPr>
            <p:cNvSpPr/>
            <p:nvPr/>
          </p:nvSpPr>
          <p:spPr>
            <a:xfrm>
              <a:off x="5095875" y="1242284"/>
              <a:ext cx="429514" cy="42951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7225A58-7626-4ADF-831A-610CEE3CCC18}"/>
                </a:ext>
              </a:extLst>
            </p:cNvPr>
            <p:cNvSpPr txBox="1"/>
            <p:nvPr/>
          </p:nvSpPr>
          <p:spPr>
            <a:xfrm>
              <a:off x="5140553" y="1241598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87BAF90-4581-4552-955F-438DF4DC94C6}"/>
              </a:ext>
            </a:extLst>
          </p:cNvPr>
          <p:cNvGrpSpPr/>
          <p:nvPr/>
        </p:nvGrpSpPr>
        <p:grpSpPr>
          <a:xfrm>
            <a:off x="4544704" y="2215870"/>
            <a:ext cx="429514" cy="430887"/>
            <a:chOff x="5095875" y="2011938"/>
            <a:chExt cx="429514" cy="430887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67E1D6C-5D31-48A8-8951-72A585FEE9C6}"/>
                </a:ext>
              </a:extLst>
            </p:cNvPr>
            <p:cNvSpPr/>
            <p:nvPr/>
          </p:nvSpPr>
          <p:spPr>
            <a:xfrm>
              <a:off x="5095875" y="2012624"/>
              <a:ext cx="429514" cy="42951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5097960-02D8-4F00-9614-E62D174D0C0C}"/>
                </a:ext>
              </a:extLst>
            </p:cNvPr>
            <p:cNvSpPr txBox="1"/>
            <p:nvPr/>
          </p:nvSpPr>
          <p:spPr>
            <a:xfrm>
              <a:off x="5140553" y="2011938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2</a:t>
              </a: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CBD2CB01-0D01-458A-B1FD-91EA9677CF7B}"/>
              </a:ext>
            </a:extLst>
          </p:cNvPr>
          <p:cNvSpPr/>
          <p:nvPr/>
        </p:nvSpPr>
        <p:spPr>
          <a:xfrm>
            <a:off x="5102932" y="2108932"/>
            <a:ext cx="6784268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also discussed the wireless network topologies and classification of wireless networks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DE45980-9DE0-4299-B276-3B725B268DA7}"/>
              </a:ext>
            </a:extLst>
          </p:cNvPr>
          <p:cNvGrpSpPr/>
          <p:nvPr/>
        </p:nvGrpSpPr>
        <p:grpSpPr>
          <a:xfrm>
            <a:off x="4544704" y="3138610"/>
            <a:ext cx="429514" cy="430887"/>
            <a:chOff x="5095875" y="2782278"/>
            <a:chExt cx="429514" cy="430887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566041E-51C8-43F7-983C-5003F13E874A}"/>
                </a:ext>
              </a:extLst>
            </p:cNvPr>
            <p:cNvSpPr/>
            <p:nvPr/>
          </p:nvSpPr>
          <p:spPr>
            <a:xfrm>
              <a:off x="5095875" y="2782964"/>
              <a:ext cx="429514" cy="42951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3246391-8DCC-4046-84AB-C54D7AF13DD0}"/>
                </a:ext>
              </a:extLst>
            </p:cNvPr>
            <p:cNvSpPr txBox="1"/>
            <p:nvPr/>
          </p:nvSpPr>
          <p:spPr>
            <a:xfrm>
              <a:off x="5140553" y="2782278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3</a:t>
              </a: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86DF7DEE-FF02-40A9-B825-EF50AAA70A0A}"/>
              </a:ext>
            </a:extLst>
          </p:cNvPr>
          <p:cNvSpPr/>
          <p:nvPr/>
        </p:nvSpPr>
        <p:spPr>
          <a:xfrm>
            <a:off x="5102932" y="3028595"/>
            <a:ext cx="6631868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module has discussed the components of a wireless network and wireless network encryption mechanisms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A7A2B91-8087-4E0B-8E0F-C3994DFF13B0}"/>
              </a:ext>
            </a:extLst>
          </p:cNvPr>
          <p:cNvGrpSpPr/>
          <p:nvPr/>
        </p:nvGrpSpPr>
        <p:grpSpPr>
          <a:xfrm>
            <a:off x="4544704" y="4061350"/>
            <a:ext cx="429514" cy="430887"/>
            <a:chOff x="5095875" y="3552618"/>
            <a:chExt cx="429514" cy="430887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4532668-FD46-472C-B08E-726D165C588D}"/>
                </a:ext>
              </a:extLst>
            </p:cNvPr>
            <p:cNvSpPr/>
            <p:nvPr/>
          </p:nvSpPr>
          <p:spPr>
            <a:xfrm>
              <a:off x="5095875" y="3553304"/>
              <a:ext cx="429514" cy="42951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3D6E4F7-5445-4605-9EF4-2CBCC1B59D46}"/>
                </a:ext>
              </a:extLst>
            </p:cNvPr>
            <p:cNvSpPr txBox="1"/>
            <p:nvPr/>
          </p:nvSpPr>
          <p:spPr>
            <a:xfrm>
              <a:off x="5140553" y="3552618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4</a:t>
              </a:r>
            </a:p>
          </p:txBody>
        </p: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3B97AEC6-0063-485A-9D7F-273A7BDF90A6}"/>
              </a:ext>
            </a:extLst>
          </p:cNvPr>
          <p:cNvSpPr/>
          <p:nvPr/>
        </p:nvSpPr>
        <p:spPr>
          <a:xfrm>
            <a:off x="5102932" y="3954412"/>
            <a:ext cx="6152301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has discussed the different types of wireless network authentication methods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CD5BBD0-F04E-4495-9E65-0216EF338317}"/>
              </a:ext>
            </a:extLst>
          </p:cNvPr>
          <p:cNvGrpSpPr/>
          <p:nvPr/>
        </p:nvGrpSpPr>
        <p:grpSpPr>
          <a:xfrm>
            <a:off x="4544704" y="4984090"/>
            <a:ext cx="429514" cy="430887"/>
            <a:chOff x="5095875" y="4322958"/>
            <a:chExt cx="429514" cy="430887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923B6F0-7CC4-4763-8EF7-C702A1F3584A}"/>
                </a:ext>
              </a:extLst>
            </p:cNvPr>
            <p:cNvSpPr/>
            <p:nvPr/>
          </p:nvSpPr>
          <p:spPr>
            <a:xfrm>
              <a:off x="5095875" y="4323644"/>
              <a:ext cx="429514" cy="42951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CCE8F23-3D6A-4450-A441-2C433616B9E1}"/>
                </a:ext>
              </a:extLst>
            </p:cNvPr>
            <p:cNvSpPr txBox="1"/>
            <p:nvPr/>
          </p:nvSpPr>
          <p:spPr>
            <a:xfrm>
              <a:off x="5140553" y="4322958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5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AFA6DE9B-C92E-408A-A04D-33E34275CA4F}"/>
              </a:ext>
            </a:extLst>
          </p:cNvPr>
          <p:cNvSpPr/>
          <p:nvPr/>
        </p:nvSpPr>
        <p:spPr>
          <a:xfrm>
            <a:off x="5102932" y="4877152"/>
            <a:ext cx="6502464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Finally, this module ended with an overview on various wireless network security measures and wireless security tools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3C6EB4E-9E58-4913-8519-87EA91734839}"/>
              </a:ext>
            </a:extLst>
          </p:cNvPr>
          <p:cNvGrpSpPr/>
          <p:nvPr/>
        </p:nvGrpSpPr>
        <p:grpSpPr>
          <a:xfrm>
            <a:off x="4544704" y="5906830"/>
            <a:ext cx="429514" cy="430887"/>
            <a:chOff x="5095875" y="5093298"/>
            <a:chExt cx="429514" cy="430887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D2A28EBB-C673-4233-AE3D-EFB61064A4E5}"/>
                </a:ext>
              </a:extLst>
            </p:cNvPr>
            <p:cNvSpPr/>
            <p:nvPr/>
          </p:nvSpPr>
          <p:spPr>
            <a:xfrm>
              <a:off x="5095875" y="5093984"/>
              <a:ext cx="429514" cy="42951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D1022A6-1B9E-412D-B2E1-A10BDB17D6BC}"/>
                </a:ext>
              </a:extLst>
            </p:cNvPr>
            <p:cNvSpPr txBox="1"/>
            <p:nvPr/>
          </p:nvSpPr>
          <p:spPr>
            <a:xfrm>
              <a:off x="5140553" y="5093298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6</a:t>
              </a:r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F4D65933-14F5-4067-8FCA-EEE25CE6322B}"/>
              </a:ext>
            </a:extLst>
          </p:cNvPr>
          <p:cNvSpPr/>
          <p:nvPr/>
        </p:nvSpPr>
        <p:spPr>
          <a:xfrm>
            <a:off x="5102932" y="5799892"/>
            <a:ext cx="6502464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the next module, we will discuss on mobile device security in detail</a:t>
            </a:r>
          </a:p>
        </p:txBody>
      </p:sp>
      <p:pic>
        <p:nvPicPr>
          <p:cNvPr id="28" name="Picture Placeholder 5">
            <a:extLst>
              <a:ext uri="{FF2B5EF4-FFF2-40B4-BE49-F238E27FC236}">
                <a16:creationId xmlns:a16="http://schemas.microsoft.com/office/drawing/2014/main" id="{7118172D-1DE2-45B7-9718-6678047D26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3" r="26900"/>
          <a:stretch/>
        </p:blipFill>
        <p:spPr>
          <a:xfrm>
            <a:off x="0" y="0"/>
            <a:ext cx="4343400" cy="655048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94E62C7-95AC-4C6C-B8D9-156F37BE521C}"/>
              </a:ext>
            </a:extLst>
          </p:cNvPr>
          <p:cNvSpPr txBox="1"/>
          <p:nvPr/>
        </p:nvSpPr>
        <p:spPr>
          <a:xfrm>
            <a:off x="4871825" y="177844"/>
            <a:ext cx="6964678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Module Summary</a:t>
            </a:r>
          </a:p>
        </p:txBody>
      </p:sp>
    </p:spTree>
    <p:extLst>
      <p:ext uri="{BB962C8B-B14F-4D97-AF65-F5344CB8AC3E}">
        <p14:creationId xmlns:p14="http://schemas.microsoft.com/office/powerpoint/2010/main" val="361212399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b9834bc4ec06a71d0582be485dfc79297f90e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6_Office Theme">
  <a:themeElements>
    <a:clrScheme name="Creative Pitch 11">
      <a:dk1>
        <a:sysClr val="windowText" lastClr="000000"/>
      </a:dk1>
      <a:lt1>
        <a:srgbClr val="3F3F3F"/>
      </a:lt1>
      <a:dk2>
        <a:srgbClr val="08090A"/>
      </a:dk2>
      <a:lt2>
        <a:srgbClr val="FFFFFF"/>
      </a:lt2>
      <a:accent1>
        <a:srgbClr val="1C2024"/>
      </a:accent1>
      <a:accent2>
        <a:srgbClr val="E8E8E8"/>
      </a:accent2>
      <a:accent3>
        <a:srgbClr val="BBC0C3"/>
      </a:accent3>
      <a:accent4>
        <a:srgbClr val="FFC600"/>
      </a:accent4>
      <a:accent5>
        <a:srgbClr val="6B7278"/>
      </a:accent5>
      <a:accent6>
        <a:srgbClr val="333A42"/>
      </a:accent6>
      <a:hlink>
        <a:srgbClr val="FFFFFF"/>
      </a:hlink>
      <a:folHlink>
        <a:srgbClr val="FFFFFF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32B3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CSA v10 Module 02 Penetration Testing Scoping and Engagem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5000">
              <a:schemeClr val="bg1">
                <a:lumMod val="75000"/>
                <a:alpha val="0"/>
              </a:schemeClr>
            </a:gs>
            <a:gs pos="50000">
              <a:schemeClr val="tx1">
                <a:lumMod val="75000"/>
                <a:lumOff val="25000"/>
              </a:schemeClr>
            </a:gs>
            <a:gs pos="95000">
              <a:schemeClr val="bg1">
                <a:lumMod val="75000"/>
                <a:alpha val="0"/>
              </a:schemeClr>
            </a:gs>
          </a:gsLst>
          <a:lin ang="0" scaled="1"/>
          <a:tileRect/>
        </a:gradFill>
        <a:ln>
          <a:noFill/>
        </a:ln>
      </a:spPr>
      <a:bodyPr anchor="ctr"/>
      <a:lstStyle>
        <a:defPPr algn="ctr">
          <a:defRPr dirty="0">
            <a:solidFill>
              <a:prstClr val="white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blipFill dpi="0" rotWithShape="1">
          <a:blip xmlns:r="http://schemas.openxmlformats.org/officeDocument/2006/relationships" r:embed="rId1"/>
          <a:srcRect/>
          <a:stretch>
            <a:fillRect b="-970"/>
          </a:stretch>
        </a:blipFill>
        <a:ln w="19050" algn="ctr">
          <a:solidFill>
            <a:srgbClr val="EAEAEA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53882" dir="2700000" algn="ctr" rotWithShape="0">
                  <a:srgbClr val="B2B2B2">
                    <a:alpha val="50000"/>
                  </a:srgbClr>
                </a:outerShdw>
              </a:effectLst>
            </a14:hiddenEffects>
          </a:ext>
        </a:extLst>
      </a:spPr>
      <a:bodyPr wrap="none" anchor="ctr"/>
      <a:lstStyle>
        <a:defPPr eaLnBrk="1" hangingPunct="1">
          <a:spcBef>
            <a:spcPct val="40000"/>
          </a:spcBef>
          <a:buClr>
            <a:schemeClr val="accent1"/>
          </a:buClr>
          <a:buFont typeface="Wingdings" pitchFamily="2" charset="2"/>
          <a:buChar char="§"/>
          <a:defRPr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5000">
              <a:schemeClr val="bg1">
                <a:lumMod val="75000"/>
                <a:alpha val="0"/>
              </a:schemeClr>
            </a:gs>
            <a:gs pos="50000">
              <a:schemeClr val="tx1">
                <a:lumMod val="75000"/>
                <a:lumOff val="25000"/>
              </a:schemeClr>
            </a:gs>
            <a:gs pos="95000">
              <a:schemeClr val="bg1">
                <a:lumMod val="75000"/>
                <a:alpha val="0"/>
              </a:schemeClr>
            </a:gs>
          </a:gsLst>
          <a:lin ang="0" scaled="1"/>
          <a:tileRect/>
        </a:gradFill>
        <a:ln>
          <a:noFill/>
        </a:ln>
      </a:spPr>
      <a:bodyPr anchor="ctr"/>
      <a:lstStyle>
        <a:defPPr algn="ctr">
          <a:defRPr dirty="0">
            <a:solidFill>
              <a:prstClr val="white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blipFill dpi="0" rotWithShape="1">
          <a:blip xmlns:r="http://schemas.openxmlformats.org/officeDocument/2006/relationships" r:embed="rId1"/>
          <a:srcRect/>
          <a:stretch>
            <a:fillRect b="-970"/>
          </a:stretch>
        </a:blipFill>
        <a:ln w="19050" algn="ctr">
          <a:solidFill>
            <a:srgbClr val="EAEAEA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53882" dir="2700000" algn="ctr" rotWithShape="0">
                  <a:srgbClr val="B2B2B2">
                    <a:alpha val="50000"/>
                  </a:srgbClr>
                </a:outerShdw>
              </a:effectLst>
            </a14:hiddenEffects>
          </a:ext>
        </a:extLst>
      </a:spPr>
      <a:bodyPr wrap="none" anchor="ctr"/>
      <a:lstStyle>
        <a:defPPr eaLnBrk="1" hangingPunct="1">
          <a:spcBef>
            <a:spcPct val="40000"/>
          </a:spcBef>
          <a:buClr>
            <a:schemeClr val="accent1"/>
          </a:buClr>
          <a:buFont typeface="Wingdings" pitchFamily="2" charset="2"/>
          <a:buChar char="§"/>
          <a:defRPr smtClean="0"/>
        </a:defPPr>
      </a:lstStyle>
    </a:txDef>
  </a:objectDefaults>
  <a:extraClrSchemeLst/>
</a:theme>
</file>

<file path=ppt/theme/theme5.xml><?xml version="1.0" encoding="utf-8"?>
<a:theme xmlns:a="http://schemas.openxmlformats.org/drawingml/2006/main" name="6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eme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2054C5A8-1713-4263-98FC-9A7D35127F93}" vid="{17781F3F-4191-44A7-9D33-D54FD11E3B14}"/>
    </a:ext>
  </a:extLst>
</a:theme>
</file>

<file path=ppt/theme/theme10.xml><?xml version="1.0" encoding="utf-8"?>
<a:theme xmlns:a="http://schemas.openxmlformats.org/drawingml/2006/main" name="1_Theme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2054C5A8-1713-4263-98FC-9A7D35127F93}" vid="{17781F3F-4191-44A7-9D33-D54FD11E3B14}"/>
    </a:ext>
  </a:extLst>
</a:theme>
</file>

<file path=ppt/theme/theme1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5000">
              <a:schemeClr val="bg1">
                <a:lumMod val="75000"/>
                <a:alpha val="0"/>
              </a:schemeClr>
            </a:gs>
            <a:gs pos="50000">
              <a:schemeClr val="tx1">
                <a:lumMod val="75000"/>
                <a:lumOff val="25000"/>
              </a:schemeClr>
            </a:gs>
            <a:gs pos="95000">
              <a:schemeClr val="bg1">
                <a:lumMod val="75000"/>
                <a:alpha val="0"/>
              </a:schemeClr>
            </a:gs>
          </a:gsLst>
          <a:lin ang="0" scaled="1"/>
          <a:tileRect/>
        </a:gradFill>
        <a:ln>
          <a:noFill/>
        </a:ln>
      </a:spPr>
      <a:bodyPr anchor="ctr"/>
      <a:lstStyle>
        <a:defPPr algn="ctr">
          <a:defRPr dirty="0">
            <a:solidFill>
              <a:prstClr val="white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blipFill dpi="0" rotWithShape="1">
          <a:blip xmlns:r="http://schemas.openxmlformats.org/officeDocument/2006/relationships" r:embed="rId1"/>
          <a:srcRect/>
          <a:stretch>
            <a:fillRect b="-970"/>
          </a:stretch>
        </a:blipFill>
        <a:ln w="19050" algn="ctr">
          <a:solidFill>
            <a:srgbClr val="EAEAEA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53882" dir="2700000" algn="ctr" rotWithShape="0">
                  <a:srgbClr val="B2B2B2">
                    <a:alpha val="50000"/>
                  </a:srgbClr>
                </a:outerShdw>
              </a:effectLst>
            </a14:hiddenEffects>
          </a:ext>
        </a:extLst>
      </a:spPr>
      <a:bodyPr wrap="none" anchor="ctr"/>
      <a:lstStyle>
        <a:defPPr eaLnBrk="1" hangingPunct="1">
          <a:spcBef>
            <a:spcPct val="40000"/>
          </a:spcBef>
          <a:buClr>
            <a:schemeClr val="accent1"/>
          </a:buClr>
          <a:buFont typeface="Wingdings" pitchFamily="2" charset="2"/>
          <a:buChar char="§"/>
          <a:defRPr smtClean="0"/>
        </a:defPPr>
      </a:lstStyle>
    </a:txDef>
  </a:objectDefaults>
  <a:extraClrSchemeLst/>
</a:theme>
</file>

<file path=ppt/theme/theme12.xml><?xml version="1.0" encoding="utf-8"?>
<a:theme xmlns:a="http://schemas.openxmlformats.org/drawingml/2006/main" name="Office Theme">
  <a:themeElements>
    <a:clrScheme name="Creative Pitch 11">
      <a:dk1>
        <a:sysClr val="windowText" lastClr="000000"/>
      </a:dk1>
      <a:lt1>
        <a:srgbClr val="3F3F3F"/>
      </a:lt1>
      <a:dk2>
        <a:srgbClr val="08090A"/>
      </a:dk2>
      <a:lt2>
        <a:srgbClr val="FFFFFF"/>
      </a:lt2>
      <a:accent1>
        <a:srgbClr val="1C2024"/>
      </a:accent1>
      <a:accent2>
        <a:srgbClr val="E8E8E8"/>
      </a:accent2>
      <a:accent3>
        <a:srgbClr val="BBC0C3"/>
      </a:accent3>
      <a:accent4>
        <a:srgbClr val="FFC600"/>
      </a:accent4>
      <a:accent5>
        <a:srgbClr val="6B7278"/>
      </a:accent5>
      <a:accent6>
        <a:srgbClr val="333A42"/>
      </a:accent6>
      <a:hlink>
        <a:srgbClr val="FFFFFF"/>
      </a:hlink>
      <a:folHlink>
        <a:srgbClr val="FFFFFF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32B3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Theme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2054C5A8-1713-4263-98FC-9A7D35127F93}" vid="{17781F3F-4191-44A7-9D33-D54FD11E3B14}"/>
    </a:ext>
  </a:extLst>
</a:theme>
</file>

<file path=ppt/theme/theme1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5000">
              <a:schemeClr val="bg1">
                <a:lumMod val="75000"/>
                <a:alpha val="0"/>
              </a:schemeClr>
            </a:gs>
            <a:gs pos="50000">
              <a:schemeClr val="tx1">
                <a:lumMod val="75000"/>
                <a:lumOff val="25000"/>
              </a:schemeClr>
            </a:gs>
            <a:gs pos="95000">
              <a:schemeClr val="bg1">
                <a:lumMod val="75000"/>
                <a:alpha val="0"/>
              </a:schemeClr>
            </a:gs>
          </a:gsLst>
          <a:lin ang="0" scaled="1"/>
          <a:tileRect/>
        </a:gradFill>
        <a:ln>
          <a:noFill/>
        </a:ln>
      </a:spPr>
      <a:bodyPr anchor="ctr"/>
      <a:lstStyle>
        <a:defPPr algn="ctr">
          <a:defRPr dirty="0">
            <a:solidFill>
              <a:prstClr val="white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blipFill dpi="0" rotWithShape="1">
          <a:blip xmlns:r="http://schemas.openxmlformats.org/officeDocument/2006/relationships" r:embed="rId1"/>
          <a:srcRect/>
          <a:stretch>
            <a:fillRect b="-970"/>
          </a:stretch>
        </a:blipFill>
        <a:ln w="19050" algn="ctr">
          <a:solidFill>
            <a:srgbClr val="EAEAEA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53882" dir="2700000" algn="ctr" rotWithShape="0">
                  <a:srgbClr val="B2B2B2">
                    <a:alpha val="50000"/>
                  </a:srgbClr>
                </a:outerShdw>
              </a:effectLst>
            </a14:hiddenEffects>
          </a:ext>
        </a:extLst>
      </a:spPr>
      <a:bodyPr wrap="none" anchor="ctr"/>
      <a:lstStyle>
        <a:defPPr eaLnBrk="1" hangingPunct="1">
          <a:spcBef>
            <a:spcPct val="40000"/>
          </a:spcBef>
          <a:buClr>
            <a:schemeClr val="accent1"/>
          </a:buClr>
          <a:buFont typeface="Wingdings" pitchFamily="2" charset="2"/>
          <a:buChar char="§"/>
          <a:defRPr smtClean="0"/>
        </a:defPPr>
      </a:lstStyle>
    </a:txDef>
  </a:objectDefaults>
  <a:extraClrSchemeLst/>
</a:theme>
</file>

<file path=ppt/theme/theme1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5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ofFiles xmlns="2c227bb7-df56-4067-b93f-1d4f0cc6f6d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82C1FF49F5C34AA96DF504F33192E2" ma:contentTypeVersion="12" ma:contentTypeDescription="Create a new document." ma:contentTypeScope="" ma:versionID="00ff4e6a11eac36cedb14d3683ed4ea3">
  <xsd:schema xmlns:xsd="http://www.w3.org/2001/XMLSchema" xmlns:xs="http://www.w3.org/2001/XMLSchema" xmlns:p="http://schemas.microsoft.com/office/2006/metadata/properties" xmlns:ns2="f7e07ca7-6d23-4fcc-95ba-0b0025113b4d" xmlns:ns3="2c227bb7-df56-4067-b93f-1d4f0cc6f6d2" targetNamespace="http://schemas.microsoft.com/office/2006/metadata/properties" ma:root="true" ma:fieldsID="ca938c0a8adac96d538cde011f353e3b" ns2:_="" ns3:_="">
    <xsd:import namespace="f7e07ca7-6d23-4fcc-95ba-0b0025113b4d"/>
    <xsd:import namespace="2c227bb7-df56-4067-b93f-1d4f0cc6f6d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NoofFile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e07ca7-6d23-4fcc-95ba-0b0025113b4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227bb7-df56-4067-b93f-1d4f0cc6f6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ofFiles" ma:index="14" nillable="true" ma:displayName="No of Files" ma:format="Dropdown" ma:internalName="NoofFiles" ma:percentage="FALSE">
      <xsd:simpleType>
        <xsd:restriction base="dms:Number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888DAE-3646-4B9A-9CBB-91CDCCFCB5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9D96D1-92BC-4C4E-B5FC-0E7205F4785A}">
  <ds:schemaRefs>
    <ds:schemaRef ds:uri="2c227bb7-df56-4067-b93f-1d4f0cc6f6d2"/>
    <ds:schemaRef ds:uri="http://purl.org/dc/elements/1.1/"/>
    <ds:schemaRef ds:uri="http://schemas.microsoft.com/office/2006/documentManagement/types"/>
    <ds:schemaRef ds:uri="http://purl.org/dc/terms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f7e07ca7-6d23-4fcc-95ba-0b0025113b4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007CE2D-FBCA-4B85-9840-43F9A9DD62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e07ca7-6d23-4fcc-95ba-0b0025113b4d"/>
    <ds:schemaRef ds:uri="2c227bb7-df56-4067-b93f-1d4f0cc6f6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CEHv7 Module 01 Introduction to Ethical Hacking</Template>
  <TotalTime>54708</TotalTime>
  <Words>3892</Words>
  <Application>Microsoft Office PowerPoint</Application>
  <PresentationFormat>Szélesvásznú</PresentationFormat>
  <Paragraphs>720</Paragraphs>
  <Slides>43</Slides>
  <Notes>25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12</vt:i4>
      </vt:variant>
      <vt:variant>
        <vt:lpstr>Téma</vt:lpstr>
      </vt:variant>
      <vt:variant>
        <vt:i4>16</vt:i4>
      </vt:variant>
      <vt:variant>
        <vt:lpstr>Diacímek</vt:lpstr>
      </vt:variant>
      <vt:variant>
        <vt:i4>43</vt:i4>
      </vt:variant>
    </vt:vector>
  </HeadingPairs>
  <TitlesOfParts>
    <vt:vector size="71" baseType="lpstr">
      <vt:lpstr>Arial</vt:lpstr>
      <vt:lpstr>Calibri</vt:lpstr>
      <vt:lpstr>Calibri Light</vt:lpstr>
      <vt:lpstr>Gill Sans</vt:lpstr>
      <vt:lpstr>Impact</vt:lpstr>
      <vt:lpstr>Lato Light</vt:lpstr>
      <vt:lpstr>Lato Regular</vt:lpstr>
      <vt:lpstr>Raleway Light</vt:lpstr>
      <vt:lpstr>Roboto</vt:lpstr>
      <vt:lpstr>Rockwell</vt:lpstr>
      <vt:lpstr>Times New Roman</vt:lpstr>
      <vt:lpstr>Wingdings</vt:lpstr>
      <vt:lpstr>6_Office Theme</vt:lpstr>
      <vt:lpstr>3_ECSA v10 Module 02 Penetration Testing Scoping and Engagement</vt:lpstr>
      <vt:lpstr>Default Theme</vt:lpstr>
      <vt:lpstr>2_Office Theme</vt:lpstr>
      <vt:lpstr>6_Default Theme</vt:lpstr>
      <vt:lpstr>1_Default Theme</vt:lpstr>
      <vt:lpstr>2_Default Theme</vt:lpstr>
      <vt:lpstr>3_Default Theme</vt:lpstr>
      <vt:lpstr>Theme2</vt:lpstr>
      <vt:lpstr>1_Theme2</vt:lpstr>
      <vt:lpstr>3_Office Theme</vt:lpstr>
      <vt:lpstr>Office Theme</vt:lpstr>
      <vt:lpstr>2_Theme2</vt:lpstr>
      <vt:lpstr>4_Office Theme</vt:lpstr>
      <vt:lpstr>5_Office Theme</vt:lpstr>
      <vt:lpstr>5_Default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Wireless Standards (Cont’d)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Configuring the Administrative Security on Wireless Routers (Cont’d)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Vamshi Krishna;Raju</dc:creator>
  <cp:lastModifiedBy>Tóth András</cp:lastModifiedBy>
  <cp:revision>3539</cp:revision>
  <cp:lastPrinted>2021-07-23T04:39:13Z</cp:lastPrinted>
  <dcterms:created xsi:type="dcterms:W3CDTF">2006-08-16T00:00:00Z</dcterms:created>
  <dcterms:modified xsi:type="dcterms:W3CDTF">2024-08-28T07:23:50Z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0x0101003D82C1FF49F5C34AA96DF504F33192E2</vt:lpwstr>
  </property>
</Properties>
</file>