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4"/>
    <p:sldMasterId id="2147483897" r:id="rId5"/>
  </p:sldMasterIdLst>
  <p:notesMasterIdLst>
    <p:notesMasterId r:id="rId27"/>
  </p:notesMasterIdLst>
  <p:handoutMasterIdLst>
    <p:handoutMasterId r:id="rId28"/>
  </p:handoutMasterIdLst>
  <p:sldIdLst>
    <p:sldId id="4806" r:id="rId6"/>
    <p:sldId id="4474" r:id="rId7"/>
    <p:sldId id="4475" r:id="rId8"/>
    <p:sldId id="4458" r:id="rId9"/>
    <p:sldId id="4459" r:id="rId10"/>
    <p:sldId id="4460" r:id="rId11"/>
    <p:sldId id="4808" r:id="rId12"/>
    <p:sldId id="4473" r:id="rId13"/>
    <p:sldId id="4472" r:id="rId14"/>
    <p:sldId id="4471" r:id="rId15"/>
    <p:sldId id="4470" r:id="rId16"/>
    <p:sldId id="1169" r:id="rId17"/>
    <p:sldId id="4807" r:id="rId18"/>
    <p:sldId id="4462" r:id="rId19"/>
    <p:sldId id="4463" r:id="rId20"/>
    <p:sldId id="4469" r:id="rId21"/>
    <p:sldId id="4468" r:id="rId22"/>
    <p:sldId id="4467" r:id="rId23"/>
    <p:sldId id="4465" r:id="rId24"/>
    <p:sldId id="4464" r:id="rId25"/>
    <p:sldId id="4466" r:id="rId26"/>
  </p:sldIdLst>
  <p:sldSz cx="12192000" cy="6858000"/>
  <p:notesSz cx="6858000" cy="12192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AF7"/>
    <a:srgbClr val="141B25"/>
    <a:srgbClr val="577E8D"/>
    <a:srgbClr val="171920"/>
    <a:srgbClr val="E1E9F3"/>
    <a:srgbClr val="D6ECF2"/>
    <a:srgbClr val="F8F8AA"/>
    <a:srgbClr val="C4BD97"/>
    <a:srgbClr val="A8C0DE"/>
    <a:srgbClr val="AEE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364" autoAdjust="0"/>
  </p:normalViewPr>
  <p:slideViewPr>
    <p:cSldViewPr>
      <p:cViewPr varScale="1">
        <p:scale>
          <a:sx n="76" d="100"/>
          <a:sy n="76" d="100"/>
        </p:scale>
        <p:origin x="82" y="31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75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96"/>
    </p:cViewPr>
  </p:sorterViewPr>
  <p:notesViewPr>
    <p:cSldViewPr>
      <p:cViewPr varScale="1">
        <p:scale>
          <a:sx n="53" d="100"/>
          <a:sy n="53" d="100"/>
        </p:scale>
        <p:origin x="-2856" y="-90"/>
      </p:cViewPr>
      <p:guideLst>
        <p:guide orient="horz" pos="384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F67FD346-9D03-44FE-B190-F96BCEF226D9}"/>
    <pc:docChg chg="undo custSel modSld delMainMaster">
      <pc:chgData name="Kriti Jain" userId="3df26b54-5db6-4303-8413-8628b88e3072" providerId="ADAL" clId="{F67FD346-9D03-44FE-B190-F96BCEF226D9}" dt="2020-06-24T12:43:19.886" v="26" actId="2696"/>
      <pc:docMkLst>
        <pc:docMk/>
      </pc:docMkLst>
      <pc:sldChg chg="modSp mod">
        <pc:chgData name="Kriti Jain" userId="3df26b54-5db6-4303-8413-8628b88e3072" providerId="ADAL" clId="{F67FD346-9D03-44FE-B190-F96BCEF226D9}" dt="2020-06-08T09:49:56.434" v="6" actId="14100"/>
        <pc:sldMkLst>
          <pc:docMk/>
          <pc:sldMk cId="2038047059" sldId="1308"/>
        </pc:sldMkLst>
        <pc:spChg chg="mod">
          <ac:chgData name="Kriti Jain" userId="3df26b54-5db6-4303-8413-8628b88e3072" providerId="ADAL" clId="{F67FD346-9D03-44FE-B190-F96BCEF226D9}" dt="2020-06-08T09:49:56.434" v="6" actId="14100"/>
          <ac:spMkLst>
            <pc:docMk/>
            <pc:sldMk cId="2038047059" sldId="1308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F67FD346-9D03-44FE-B190-F96BCEF226D9}" dt="2020-06-24T12:43:19.886" v="26" actId="2696"/>
        <pc:sldMasterMkLst>
          <pc:docMk/>
          <pc:sldMasterMk cId="480164805" sldId="2147483726"/>
        </pc:sldMasterMkLst>
        <pc:sldLayoutChg chg="del">
          <pc:chgData name="Kriti Jain" userId="3df26b54-5db6-4303-8413-8628b88e3072" providerId="ADAL" clId="{F67FD346-9D03-44FE-B190-F96BCEF226D9}" dt="2020-06-24T12:43:19.855" v="10" actId="2696"/>
          <pc:sldLayoutMkLst>
            <pc:docMk/>
            <pc:sldMasterMk cId="480164805" sldId="2147483726"/>
            <pc:sldLayoutMk cId="1963110858" sldId="2147483727"/>
          </pc:sldLayoutMkLst>
        </pc:sldLayoutChg>
        <pc:sldLayoutChg chg="del">
          <pc:chgData name="Kriti Jain" userId="3df26b54-5db6-4303-8413-8628b88e3072" providerId="ADAL" clId="{F67FD346-9D03-44FE-B190-F96BCEF226D9}" dt="2020-06-24T12:43:19.855" v="11" actId="2696"/>
          <pc:sldLayoutMkLst>
            <pc:docMk/>
            <pc:sldMasterMk cId="480164805" sldId="2147483726"/>
            <pc:sldLayoutMk cId="1999886978" sldId="2147483729"/>
          </pc:sldLayoutMkLst>
        </pc:sldLayoutChg>
        <pc:sldLayoutChg chg="del">
          <pc:chgData name="Kriti Jain" userId="3df26b54-5db6-4303-8413-8628b88e3072" providerId="ADAL" clId="{F67FD346-9D03-44FE-B190-F96BCEF226D9}" dt="2020-06-24T12:43:19.855" v="12" actId="2696"/>
          <pc:sldLayoutMkLst>
            <pc:docMk/>
            <pc:sldMasterMk cId="480164805" sldId="2147483726"/>
            <pc:sldLayoutMk cId="1536145637" sldId="2147483730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3" actId="2696"/>
          <pc:sldLayoutMkLst>
            <pc:docMk/>
            <pc:sldMasterMk cId="480164805" sldId="2147483726"/>
            <pc:sldLayoutMk cId="3018699423" sldId="2147483776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4" actId="2696"/>
          <pc:sldLayoutMkLst>
            <pc:docMk/>
            <pc:sldMasterMk cId="480164805" sldId="2147483726"/>
            <pc:sldLayoutMk cId="1459187237" sldId="2147483777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5" actId="2696"/>
          <pc:sldLayoutMkLst>
            <pc:docMk/>
            <pc:sldMasterMk cId="480164805" sldId="2147483726"/>
            <pc:sldLayoutMk cId="205399421" sldId="2147483780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6" actId="2696"/>
          <pc:sldLayoutMkLst>
            <pc:docMk/>
            <pc:sldMasterMk cId="480164805" sldId="2147483726"/>
            <pc:sldLayoutMk cId="827766724" sldId="2147483781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7" actId="2696"/>
          <pc:sldLayoutMkLst>
            <pc:docMk/>
            <pc:sldMasterMk cId="480164805" sldId="2147483726"/>
            <pc:sldLayoutMk cId="2560026716" sldId="2147483782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8" actId="2696"/>
          <pc:sldLayoutMkLst>
            <pc:docMk/>
            <pc:sldMasterMk cId="480164805" sldId="2147483726"/>
            <pc:sldLayoutMk cId="3100809030" sldId="2147483783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9" actId="2696"/>
          <pc:sldLayoutMkLst>
            <pc:docMk/>
            <pc:sldMasterMk cId="480164805" sldId="2147483726"/>
            <pc:sldLayoutMk cId="1847675464" sldId="2147483785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0" actId="2696"/>
          <pc:sldLayoutMkLst>
            <pc:docMk/>
            <pc:sldMasterMk cId="480164805" sldId="2147483726"/>
            <pc:sldLayoutMk cId="115018864" sldId="2147483786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1" actId="2696"/>
          <pc:sldLayoutMkLst>
            <pc:docMk/>
            <pc:sldMasterMk cId="480164805" sldId="2147483726"/>
            <pc:sldLayoutMk cId="2916339233" sldId="2147483787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2" actId="2696"/>
          <pc:sldLayoutMkLst>
            <pc:docMk/>
            <pc:sldMasterMk cId="480164805" sldId="2147483726"/>
            <pc:sldLayoutMk cId="1197785663" sldId="2147483788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3" actId="2696"/>
          <pc:sldLayoutMkLst>
            <pc:docMk/>
            <pc:sldMasterMk cId="480164805" sldId="2147483726"/>
            <pc:sldLayoutMk cId="1827376906" sldId="2147483789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4" actId="2696"/>
          <pc:sldLayoutMkLst>
            <pc:docMk/>
            <pc:sldMasterMk cId="480164805" sldId="2147483726"/>
            <pc:sldLayoutMk cId="1467757527" sldId="2147483797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5" actId="2696"/>
          <pc:sldLayoutMkLst>
            <pc:docMk/>
            <pc:sldMasterMk cId="480164805" sldId="2147483726"/>
            <pc:sldLayoutMk cId="1881378092" sldId="2147483798"/>
          </pc:sldLayoutMkLst>
        </pc:sldLayoutChg>
      </pc:sldMasterChg>
      <pc:sldMasterChg chg="delSldLayout">
        <pc:chgData name="Kriti Jain" userId="3df26b54-5db6-4303-8413-8628b88e3072" providerId="ADAL" clId="{F67FD346-9D03-44FE-B190-F96BCEF226D9}" dt="2020-06-24T12:43:18.568" v="9" actId="2696"/>
        <pc:sldMasterMkLst>
          <pc:docMk/>
          <pc:sldMasterMk cId="3267010683" sldId="2147483790"/>
        </pc:sldMasterMkLst>
        <pc:sldLayoutChg chg="del">
          <pc:chgData name="Kriti Jain" userId="3df26b54-5db6-4303-8413-8628b88e3072" providerId="ADAL" clId="{F67FD346-9D03-44FE-B190-F96BCEF226D9}" dt="2020-06-24T12:43:17.293" v="7" actId="2696"/>
          <pc:sldLayoutMkLst>
            <pc:docMk/>
            <pc:sldMasterMk cId="3267010683" sldId="2147483790"/>
            <pc:sldLayoutMk cId="2628823785" sldId="2147483794"/>
          </pc:sldLayoutMkLst>
        </pc:sldLayoutChg>
        <pc:sldLayoutChg chg="del">
          <pc:chgData name="Kriti Jain" userId="3df26b54-5db6-4303-8413-8628b88e3072" providerId="ADAL" clId="{F67FD346-9D03-44FE-B190-F96BCEF226D9}" dt="2020-06-24T12:43:17.998" v="8" actId="2696"/>
          <pc:sldLayoutMkLst>
            <pc:docMk/>
            <pc:sldMasterMk cId="3267010683" sldId="2147483790"/>
            <pc:sldLayoutMk cId="595063386" sldId="2147483795"/>
          </pc:sldLayoutMkLst>
        </pc:sldLayoutChg>
        <pc:sldLayoutChg chg="del">
          <pc:chgData name="Kriti Jain" userId="3df26b54-5db6-4303-8413-8628b88e3072" providerId="ADAL" clId="{F67FD346-9D03-44FE-B190-F96BCEF226D9}" dt="2020-06-24T12:43:18.568" v="9" actId="2696"/>
          <pc:sldLayoutMkLst>
            <pc:docMk/>
            <pc:sldMasterMk cId="3267010683" sldId="2147483790"/>
            <pc:sldLayoutMk cId="2765320808" sldId="2147483796"/>
          </pc:sldLayoutMkLst>
        </pc:sldLayoutChg>
      </pc:sldMasterChg>
    </pc:docChg>
  </pc:docChgLst>
  <pc:docChgLst>
    <pc:chgData name="Tóth András" userId="c418ebb3-6251-4226-99e6-2737b5ff3e94" providerId="ADAL" clId="{B04BF08E-9DB8-4F82-9E1E-C558204E45AA}"/>
    <pc:docChg chg="modSld">
      <pc:chgData name="Tóth András" userId="c418ebb3-6251-4226-99e6-2737b5ff3e94" providerId="ADAL" clId="{B04BF08E-9DB8-4F82-9E1E-C558204E45AA}" dt="2024-08-28T07:25:11.011" v="0" actId="14100"/>
      <pc:docMkLst>
        <pc:docMk/>
      </pc:docMkLst>
      <pc:sldChg chg="modSp mod">
        <pc:chgData name="Tóth András" userId="c418ebb3-6251-4226-99e6-2737b5ff3e94" providerId="ADAL" clId="{B04BF08E-9DB8-4F82-9E1E-C558204E45AA}" dt="2024-08-28T07:25:11.011" v="0" actId="14100"/>
        <pc:sldMkLst>
          <pc:docMk/>
          <pc:sldMk cId="1540467073" sldId="4806"/>
        </pc:sldMkLst>
        <pc:picChg chg="mod">
          <ac:chgData name="Tóth András" userId="c418ebb3-6251-4226-99e6-2737b5ff3e94" providerId="ADAL" clId="{B04BF08E-9DB8-4F82-9E1E-C558204E45AA}" dt="2024-08-28T07:25:11.011" v="0" actId="14100"/>
          <ac:picMkLst>
            <pc:docMk/>
            <pc:sldMk cId="1540467073" sldId="4806"/>
            <ac:picMk id="9" creationId="{FC2BE04E-3E49-4AF4-A5F9-AB1DB10B316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r">
              <a:defRPr sz="1200"/>
            </a:lvl1pPr>
          </a:lstStyle>
          <a:p>
            <a:fld id="{3A48C40F-ED06-43E5-ABF8-52C3FD086F7C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r">
              <a:defRPr sz="1200"/>
            </a:lvl1pPr>
          </a:lstStyle>
          <a:p>
            <a:fld id="{AC579280-364C-4D94-BB1D-C0E9A366D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468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r">
              <a:defRPr sz="1200"/>
            </a:lvl1pPr>
          </a:lstStyle>
          <a:p>
            <a:fld id="{C67F13B5-4B41-4643-A69A-7DB21160926F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71" tIns="45087" rIns="90171" bIns="450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1"/>
            <a:ext cx="5486400" cy="5486400"/>
          </a:xfrm>
          <a:prstGeom prst="rect">
            <a:avLst/>
          </a:prstGeom>
        </p:spPr>
        <p:txBody>
          <a:bodyPr vert="horz" lIns="90171" tIns="45087" rIns="90171" bIns="450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r">
              <a:defRPr sz="1200"/>
            </a:lvl1pPr>
          </a:lstStyle>
          <a:p>
            <a:fld id="{5B5F3631-E628-4A72-9EBA-B3CD72134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30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1936177948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42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619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92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110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47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165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876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0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25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37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Screenshot: https://crozdesk.com/it/testing-software/bevywise-iot-simulator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94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Screenshot: https://crozdesk.com/it/testing-software/bevywise-iot-simulator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1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66927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48002" y="1"/>
            <a:ext cx="3047999" cy="65621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44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3429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116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765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344" y="317451"/>
            <a:ext cx="11509684" cy="29528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7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" y="0"/>
            <a:ext cx="6625914" cy="6858000"/>
          </a:xfrm>
          <a:custGeom>
            <a:avLst/>
            <a:gdLst>
              <a:gd name="connsiteX0" fmla="*/ 2240871 w 9938870"/>
              <a:gd name="connsiteY0" fmla="*/ 8456992 h 10288587"/>
              <a:gd name="connsiteX1" fmla="*/ 2755778 w 9938870"/>
              <a:gd name="connsiteY1" fmla="*/ 10288587 h 10288587"/>
              <a:gd name="connsiteX2" fmla="*/ 1728004 w 9938870"/>
              <a:gd name="connsiteY2" fmla="*/ 10288587 h 10288587"/>
              <a:gd name="connsiteX3" fmla="*/ 0 w 9938870"/>
              <a:gd name="connsiteY3" fmla="*/ 497470 h 10288587"/>
              <a:gd name="connsiteX4" fmla="*/ 2078128 w 9938870"/>
              <a:gd name="connsiteY4" fmla="*/ 7879621 h 10288587"/>
              <a:gd name="connsiteX5" fmla="*/ 1400121 w 9938870"/>
              <a:gd name="connsiteY5" fmla="*/ 10288587 h 10288587"/>
              <a:gd name="connsiteX6" fmla="*/ 887256 w 9938870"/>
              <a:gd name="connsiteY6" fmla="*/ 10288587 h 10288587"/>
              <a:gd name="connsiteX7" fmla="*/ 350800 w 9938870"/>
              <a:gd name="connsiteY7" fmla="*/ 10288587 h 10288587"/>
              <a:gd name="connsiteX8" fmla="*/ 0 w 9938870"/>
              <a:gd name="connsiteY8" fmla="*/ 10288587 h 10288587"/>
              <a:gd name="connsiteX9" fmla="*/ 4625711 w 9938870"/>
              <a:gd name="connsiteY9" fmla="*/ 0 h 10288587"/>
              <a:gd name="connsiteX10" fmla="*/ 8434894 w 9938870"/>
              <a:gd name="connsiteY10" fmla="*/ 0 h 10288587"/>
              <a:gd name="connsiteX11" fmla="*/ 9938870 w 9938870"/>
              <a:gd name="connsiteY11" fmla="*/ 0 h 10288587"/>
              <a:gd name="connsiteX12" fmla="*/ 6998628 w 9938870"/>
              <a:gd name="connsiteY12" fmla="*/ 10288587 h 10288587"/>
              <a:gd name="connsiteX13" fmla="*/ 5495678 w 9938870"/>
              <a:gd name="connsiteY13" fmla="*/ 10288587 h 10288587"/>
              <a:gd name="connsiteX14" fmla="*/ 3082752 w 9938870"/>
              <a:gd name="connsiteY14" fmla="*/ 10288587 h 10288587"/>
              <a:gd name="connsiteX15" fmla="*/ 2405654 w 9938870"/>
              <a:gd name="connsiteY15" fmla="*/ 7880861 h 10288587"/>
              <a:gd name="connsiteX16" fmla="*/ 180706 w 9938870"/>
              <a:gd name="connsiteY16" fmla="*/ 0 h 10288587"/>
              <a:gd name="connsiteX17" fmla="*/ 352172 w 9938870"/>
              <a:gd name="connsiteY17" fmla="*/ 0 h 10288587"/>
              <a:gd name="connsiteX18" fmla="*/ 2973449 w 9938870"/>
              <a:gd name="connsiteY18" fmla="*/ 0 h 10288587"/>
              <a:gd name="connsiteX19" fmla="*/ 4059744 w 9938870"/>
              <a:gd name="connsiteY19" fmla="*/ 0 h 10288587"/>
              <a:gd name="connsiteX20" fmla="*/ 4303082 w 9938870"/>
              <a:gd name="connsiteY20" fmla="*/ 0 h 10288587"/>
              <a:gd name="connsiteX21" fmla="*/ 2241380 w 9938870"/>
              <a:gd name="connsiteY21" fmla="*/ 7315076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938870" h="10288587">
                <a:moveTo>
                  <a:pt x="2240871" y="8456992"/>
                </a:moveTo>
                <a:lnTo>
                  <a:pt x="2755778" y="10288587"/>
                </a:lnTo>
                <a:lnTo>
                  <a:pt x="1728004" y="10288587"/>
                </a:lnTo>
                <a:close/>
                <a:moveTo>
                  <a:pt x="0" y="497470"/>
                </a:moveTo>
                <a:lnTo>
                  <a:pt x="2078128" y="7879621"/>
                </a:lnTo>
                <a:lnTo>
                  <a:pt x="1400121" y="10288587"/>
                </a:lnTo>
                <a:lnTo>
                  <a:pt x="887256" y="10288587"/>
                </a:lnTo>
                <a:lnTo>
                  <a:pt x="350800" y="10288587"/>
                </a:lnTo>
                <a:lnTo>
                  <a:pt x="0" y="10288587"/>
                </a:lnTo>
                <a:close/>
                <a:moveTo>
                  <a:pt x="4625711" y="0"/>
                </a:moveTo>
                <a:lnTo>
                  <a:pt x="8434894" y="0"/>
                </a:lnTo>
                <a:lnTo>
                  <a:pt x="9938870" y="0"/>
                </a:lnTo>
                <a:lnTo>
                  <a:pt x="6998628" y="10288587"/>
                </a:lnTo>
                <a:lnTo>
                  <a:pt x="5495678" y="10288587"/>
                </a:lnTo>
                <a:lnTo>
                  <a:pt x="3082752" y="10288587"/>
                </a:lnTo>
                <a:lnTo>
                  <a:pt x="2405654" y="7880861"/>
                </a:lnTo>
                <a:close/>
                <a:moveTo>
                  <a:pt x="180706" y="0"/>
                </a:moveTo>
                <a:lnTo>
                  <a:pt x="352172" y="0"/>
                </a:lnTo>
                <a:lnTo>
                  <a:pt x="2973449" y="0"/>
                </a:lnTo>
                <a:lnTo>
                  <a:pt x="4059744" y="0"/>
                </a:lnTo>
                <a:lnTo>
                  <a:pt x="4303082" y="0"/>
                </a:lnTo>
                <a:lnTo>
                  <a:pt x="2241380" y="73150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87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08799" y="0"/>
            <a:ext cx="5283201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54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9023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r services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2218400"/>
            <a:ext cx="4063538" cy="2175845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63998" y="2218400"/>
            <a:ext cx="4063538" cy="2175845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28462" y="2218400"/>
            <a:ext cx="4063538" cy="2175845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0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10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2459C9-2699-48C6-A338-614275E29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1205E2-6336-4089-A470-4E067AB2D442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25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11" r:id="rId2"/>
    <p:sldLayoutId id="2147483816" r:id="rId3"/>
    <p:sldLayoutId id="2147483826" r:id="rId4"/>
    <p:sldLayoutId id="2147483829" r:id="rId5"/>
    <p:sldLayoutId id="2147483830" r:id="rId6"/>
    <p:sldLayoutId id="2147483834" r:id="rId7"/>
    <p:sldLayoutId id="2147483841" r:id="rId8"/>
    <p:sldLayoutId id="214748389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1AEEB-8514-41E9-9CF9-D86157729B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D7D54-CB70-4F53-A230-80A93A4B06B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29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17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image" Target="../media/image35.jpeg"/><Relationship Id="rId21" Type="http://schemas.openxmlformats.org/officeDocument/2006/relationships/image" Target="../media/image53.svg"/><Relationship Id="rId7" Type="http://schemas.openxmlformats.org/officeDocument/2006/relationships/image" Target="../media/image39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7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24" Type="http://schemas.openxmlformats.org/officeDocument/2006/relationships/image" Target="../media/image56.png"/><Relationship Id="rId5" Type="http://schemas.openxmlformats.org/officeDocument/2006/relationships/image" Target="../media/image37.svg"/><Relationship Id="rId15" Type="http://schemas.openxmlformats.org/officeDocument/2006/relationships/image" Target="../media/image47.svg"/><Relationship Id="rId23" Type="http://schemas.openxmlformats.org/officeDocument/2006/relationships/image" Target="../media/image55.svg"/><Relationship Id="rId10" Type="http://schemas.openxmlformats.org/officeDocument/2006/relationships/image" Target="../media/image42.png"/><Relationship Id="rId19" Type="http://schemas.openxmlformats.org/officeDocument/2006/relationships/image" Target="../media/image51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34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7.jpeg"/><Relationship Id="rId7" Type="http://schemas.openxmlformats.org/officeDocument/2006/relationships/image" Target="../media/image34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image" Target="../media/image74.png"/><Relationship Id="rId5" Type="http://schemas.openxmlformats.org/officeDocument/2006/relationships/image" Target="../media/image69.png"/><Relationship Id="rId10" Type="http://schemas.openxmlformats.org/officeDocument/2006/relationships/image" Target="../media/image73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18" Type="http://schemas.openxmlformats.org/officeDocument/2006/relationships/image" Target="../media/image58.png"/><Relationship Id="rId26" Type="http://schemas.openxmlformats.org/officeDocument/2006/relationships/image" Target="../media/image42.png"/><Relationship Id="rId3" Type="http://schemas.openxmlformats.org/officeDocument/2006/relationships/image" Target="../media/image82.jpeg"/><Relationship Id="rId21" Type="http://schemas.openxmlformats.org/officeDocument/2006/relationships/image" Target="../media/image45.svg"/><Relationship Id="rId7" Type="http://schemas.openxmlformats.org/officeDocument/2006/relationships/image" Target="../media/image37.svg"/><Relationship Id="rId12" Type="http://schemas.openxmlformats.org/officeDocument/2006/relationships/image" Target="../media/image52.png"/><Relationship Id="rId17" Type="http://schemas.openxmlformats.org/officeDocument/2006/relationships/image" Target="../media/image57.svg"/><Relationship Id="rId25" Type="http://schemas.openxmlformats.org/officeDocument/2006/relationships/image" Target="../media/image41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6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51.svg"/><Relationship Id="rId24" Type="http://schemas.openxmlformats.org/officeDocument/2006/relationships/image" Target="../media/image40.png"/><Relationship Id="rId5" Type="http://schemas.openxmlformats.org/officeDocument/2006/relationships/image" Target="../media/image84.svg"/><Relationship Id="rId15" Type="http://schemas.openxmlformats.org/officeDocument/2006/relationships/image" Target="../media/image55.svg"/><Relationship Id="rId23" Type="http://schemas.openxmlformats.org/officeDocument/2006/relationships/image" Target="../media/image47.svg"/><Relationship Id="rId10" Type="http://schemas.openxmlformats.org/officeDocument/2006/relationships/image" Target="../media/image50.png"/><Relationship Id="rId19" Type="http://schemas.openxmlformats.org/officeDocument/2006/relationships/image" Target="../media/image59.svg"/><Relationship Id="rId4" Type="http://schemas.openxmlformats.org/officeDocument/2006/relationships/image" Target="../media/image83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Relationship Id="rId22" Type="http://schemas.openxmlformats.org/officeDocument/2006/relationships/image" Target="../media/image46.png"/><Relationship Id="rId27" Type="http://schemas.openxmlformats.org/officeDocument/2006/relationships/image" Target="../media/image4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C2BE04E-3E49-4AF4-A5F9-AB1DB10B316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" b="2785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5"/>
          <p:cNvSpPr/>
          <p:nvPr/>
        </p:nvSpPr>
        <p:spPr>
          <a:xfrm>
            <a:off x="4419600" y="4287595"/>
            <a:ext cx="77724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04027" y="5048537"/>
            <a:ext cx="3908378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IoT Device Security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09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189133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3" y="127489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CECE9758-3F87-43F3-8F40-E82D74E2B8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1" r="10096" b="1489"/>
          <a:stretch/>
        </p:blipFill>
        <p:spPr>
          <a:xfrm>
            <a:off x="0" y="0"/>
            <a:ext cx="5776913" cy="6547470"/>
          </a:xfrm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8C496F72-1B46-4E84-AFE8-9FAE3E62E9D8}"/>
              </a:ext>
            </a:extLst>
          </p:cNvPr>
          <p:cNvSpPr txBox="1"/>
          <p:nvPr/>
        </p:nvSpPr>
        <p:spPr>
          <a:xfrm>
            <a:off x="5885434" y="228600"/>
            <a:ext cx="614239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Module Objectives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8E15F97-ACE8-437D-B0AA-DD830C24346A}"/>
              </a:ext>
            </a:extLst>
          </p:cNvPr>
          <p:cNvGrpSpPr/>
          <p:nvPr/>
        </p:nvGrpSpPr>
        <p:grpSpPr>
          <a:xfrm>
            <a:off x="5799160" y="1230203"/>
            <a:ext cx="429514" cy="430887"/>
            <a:chOff x="5867400" y="1230203"/>
            <a:chExt cx="429514" cy="43088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5D4503B-61F2-44EA-949C-11FDB0BF057A}"/>
                </a:ext>
              </a:extLst>
            </p:cNvPr>
            <p:cNvSpPr/>
            <p:nvPr/>
          </p:nvSpPr>
          <p:spPr>
            <a:xfrm>
              <a:off x="5867400" y="1230888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6" name="TextBox 37">
              <a:extLst>
                <a:ext uri="{FF2B5EF4-FFF2-40B4-BE49-F238E27FC236}">
                  <a16:creationId xmlns:a16="http://schemas.microsoft.com/office/drawing/2014/main" id="{C0A56B4C-35B8-454F-AB27-59CC8C0F61B5}"/>
                </a:ext>
              </a:extLst>
            </p:cNvPr>
            <p:cNvSpPr txBox="1"/>
            <p:nvPr/>
          </p:nvSpPr>
          <p:spPr>
            <a:xfrm>
              <a:off x="5912078" y="123020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0B79CC-32CF-40DE-8505-B52898BA7BDF}"/>
              </a:ext>
            </a:extLst>
          </p:cNvPr>
          <p:cNvGrpSpPr/>
          <p:nvPr/>
        </p:nvGrpSpPr>
        <p:grpSpPr>
          <a:xfrm>
            <a:off x="5584208" y="2018711"/>
            <a:ext cx="429514" cy="430887"/>
            <a:chOff x="5638800" y="1987983"/>
            <a:chExt cx="429514" cy="43088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910CEB8-CF31-45C6-A6E0-79D2E66D4EB2}"/>
                </a:ext>
              </a:extLst>
            </p:cNvPr>
            <p:cNvSpPr/>
            <p:nvPr/>
          </p:nvSpPr>
          <p:spPr>
            <a:xfrm>
              <a:off x="5638800" y="1988668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8" name="TextBox 39">
              <a:extLst>
                <a:ext uri="{FF2B5EF4-FFF2-40B4-BE49-F238E27FC236}">
                  <a16:creationId xmlns:a16="http://schemas.microsoft.com/office/drawing/2014/main" id="{DD422304-2727-4743-BFD4-743206D4AE77}"/>
                </a:ext>
              </a:extLst>
            </p:cNvPr>
            <p:cNvSpPr txBox="1"/>
            <p:nvPr/>
          </p:nvSpPr>
          <p:spPr>
            <a:xfrm>
              <a:off x="5683478" y="198798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5F9851F-9106-4D9B-9914-D6ACCC83EC7B}"/>
              </a:ext>
            </a:extLst>
          </p:cNvPr>
          <p:cNvGrpSpPr/>
          <p:nvPr/>
        </p:nvGrpSpPr>
        <p:grpSpPr>
          <a:xfrm>
            <a:off x="5369256" y="2807219"/>
            <a:ext cx="429514" cy="430887"/>
            <a:chOff x="5410200" y="2869171"/>
            <a:chExt cx="429514" cy="43088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2FC1F24-0C50-4651-97B8-82002B328A67}"/>
                </a:ext>
              </a:extLst>
            </p:cNvPr>
            <p:cNvSpPr/>
            <p:nvPr/>
          </p:nvSpPr>
          <p:spPr>
            <a:xfrm>
              <a:off x="5410200" y="2869857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C266707A-02E8-4CAE-970A-644EF8903E5B}"/>
                </a:ext>
              </a:extLst>
            </p:cNvPr>
            <p:cNvSpPr txBox="1"/>
            <p:nvPr/>
          </p:nvSpPr>
          <p:spPr>
            <a:xfrm>
              <a:off x="5454878" y="2869171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2D74E5E-03E1-4FFD-BED3-BD5E88B60FEB}"/>
              </a:ext>
            </a:extLst>
          </p:cNvPr>
          <p:cNvGrpSpPr/>
          <p:nvPr/>
        </p:nvGrpSpPr>
        <p:grpSpPr>
          <a:xfrm>
            <a:off x="5140656" y="3595727"/>
            <a:ext cx="429514" cy="430887"/>
            <a:chOff x="5181600" y="3719880"/>
            <a:chExt cx="429514" cy="43088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02FDCB2-0D2F-471B-8213-9CCADFEBA499}"/>
                </a:ext>
              </a:extLst>
            </p:cNvPr>
            <p:cNvSpPr/>
            <p:nvPr/>
          </p:nvSpPr>
          <p:spPr>
            <a:xfrm>
              <a:off x="5181600" y="3720565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id="{F656352B-7FF5-49E4-B6EE-A4CA78C6CDF8}"/>
                </a:ext>
              </a:extLst>
            </p:cNvPr>
            <p:cNvSpPr txBox="1"/>
            <p:nvPr/>
          </p:nvSpPr>
          <p:spPr>
            <a:xfrm>
              <a:off x="5226278" y="3719880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EE5905-AB52-4809-99D1-AB3C4900A2C2}"/>
              </a:ext>
            </a:extLst>
          </p:cNvPr>
          <p:cNvGrpSpPr/>
          <p:nvPr/>
        </p:nvGrpSpPr>
        <p:grpSpPr>
          <a:xfrm>
            <a:off x="4939352" y="4384235"/>
            <a:ext cx="429514" cy="430887"/>
            <a:chOff x="4953000" y="4482878"/>
            <a:chExt cx="429514" cy="43088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3332BB-2455-4982-A8B0-F72ECE91A6F0}"/>
                </a:ext>
              </a:extLst>
            </p:cNvPr>
            <p:cNvSpPr/>
            <p:nvPr/>
          </p:nvSpPr>
          <p:spPr>
            <a:xfrm>
              <a:off x="4953000" y="4483563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4" name="TextBox 45">
              <a:extLst>
                <a:ext uri="{FF2B5EF4-FFF2-40B4-BE49-F238E27FC236}">
                  <a16:creationId xmlns:a16="http://schemas.microsoft.com/office/drawing/2014/main" id="{FFCACEDE-20BA-499D-B242-5DAC75273B5E}"/>
                </a:ext>
              </a:extLst>
            </p:cNvPr>
            <p:cNvSpPr txBox="1"/>
            <p:nvPr/>
          </p:nvSpPr>
          <p:spPr>
            <a:xfrm>
              <a:off x="4997678" y="448287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0FA2833-2271-4A8A-BB0B-FF446CF0E450}"/>
              </a:ext>
            </a:extLst>
          </p:cNvPr>
          <p:cNvGrpSpPr/>
          <p:nvPr/>
        </p:nvGrpSpPr>
        <p:grpSpPr>
          <a:xfrm>
            <a:off x="4724400" y="5172743"/>
            <a:ext cx="429514" cy="430887"/>
            <a:chOff x="4724400" y="5163688"/>
            <a:chExt cx="429514" cy="43088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3FC5C4-8554-4552-940D-4D5FAE05DAB7}"/>
                </a:ext>
              </a:extLst>
            </p:cNvPr>
            <p:cNvSpPr/>
            <p:nvPr/>
          </p:nvSpPr>
          <p:spPr>
            <a:xfrm>
              <a:off x="4724400" y="5164374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6" name="TextBox 47">
              <a:extLst>
                <a:ext uri="{FF2B5EF4-FFF2-40B4-BE49-F238E27FC236}">
                  <a16:creationId xmlns:a16="http://schemas.microsoft.com/office/drawing/2014/main" id="{865BE341-8014-4CCE-8C14-1A7B4B8C9826}"/>
                </a:ext>
              </a:extLst>
            </p:cNvPr>
            <p:cNvSpPr txBox="1"/>
            <p:nvPr/>
          </p:nvSpPr>
          <p:spPr>
            <a:xfrm>
              <a:off x="4769078" y="516368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6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D61356-87E8-430D-92A9-CF823E528970}"/>
              </a:ext>
            </a:extLst>
          </p:cNvPr>
          <p:cNvGrpSpPr/>
          <p:nvPr/>
        </p:nvGrpSpPr>
        <p:grpSpPr>
          <a:xfrm>
            <a:off x="4495800" y="5961252"/>
            <a:ext cx="429514" cy="430887"/>
            <a:chOff x="4495800" y="5961252"/>
            <a:chExt cx="429514" cy="43088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63DDB53-3D32-45A6-846A-1F3D52DDA1B5}"/>
                </a:ext>
              </a:extLst>
            </p:cNvPr>
            <p:cNvSpPr/>
            <p:nvPr/>
          </p:nvSpPr>
          <p:spPr>
            <a:xfrm>
              <a:off x="4495800" y="5961938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</a:pPr>
              <a:endParaRPr lang="en-US" sz="27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8" name="TextBox 49">
              <a:extLst>
                <a:ext uri="{FF2B5EF4-FFF2-40B4-BE49-F238E27FC236}">
                  <a16:creationId xmlns:a16="http://schemas.microsoft.com/office/drawing/2014/main" id="{C630FF22-5B7D-481E-83C6-0C5CF1615A4C}"/>
                </a:ext>
              </a:extLst>
            </p:cNvPr>
            <p:cNvSpPr txBox="1"/>
            <p:nvPr/>
          </p:nvSpPr>
          <p:spPr>
            <a:xfrm>
              <a:off x="4540478" y="5961252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spcBef>
                  <a:spcPts val="600"/>
                </a:spcBef>
                <a:defRPr/>
              </a:pPr>
              <a:r>
                <a:rPr lang="en-US" sz="22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7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F88D11F-867A-46C2-AC8B-5627346C8354}"/>
              </a:ext>
            </a:extLst>
          </p:cNvPr>
          <p:cNvSpPr/>
          <p:nvPr/>
        </p:nvSpPr>
        <p:spPr>
          <a:xfrm>
            <a:off x="6161804" y="2049113"/>
            <a:ext cx="5366003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Overview of IoT Application Areas and IoT Devices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B520E9-4F15-4360-8A49-2885A5A45CDD}"/>
              </a:ext>
            </a:extLst>
          </p:cNvPr>
          <p:cNvSpPr/>
          <p:nvPr/>
        </p:nvSpPr>
        <p:spPr>
          <a:xfrm>
            <a:off x="5946853" y="2685600"/>
            <a:ext cx="5294772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Understanding the IoT Architecture and IoT Communication Models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B1403D-A52C-457B-A08A-EF31D9DFBC99}"/>
              </a:ext>
            </a:extLst>
          </p:cNvPr>
          <p:cNvSpPr/>
          <p:nvPr/>
        </p:nvSpPr>
        <p:spPr>
          <a:xfrm>
            <a:off x="5718253" y="3643211"/>
            <a:ext cx="6132971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Understanding the Security in IoT-Enabled Environments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01172B-FAA5-43A4-9915-E71BFBBF0C65}"/>
              </a:ext>
            </a:extLst>
          </p:cNvPr>
          <p:cNvSpPr/>
          <p:nvPr/>
        </p:nvSpPr>
        <p:spPr>
          <a:xfrm>
            <a:off x="5516948" y="4272771"/>
            <a:ext cx="6209173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1900" dirty="0"/>
              <a:t>Understanding the Security Considerations of the IoT Framework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6812DF-7BBF-41B8-BCEE-FE41AC3A293D}"/>
              </a:ext>
            </a:extLst>
          </p:cNvPr>
          <p:cNvSpPr/>
          <p:nvPr/>
        </p:nvSpPr>
        <p:spPr>
          <a:xfrm>
            <a:off x="5301997" y="5195825"/>
            <a:ext cx="3845476" cy="384721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Overview of IoT Device Management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3C3A49-E77E-407B-8C09-08E42F6465D3}"/>
              </a:ext>
            </a:extLst>
          </p:cNvPr>
          <p:cNvSpPr/>
          <p:nvPr/>
        </p:nvSpPr>
        <p:spPr>
          <a:xfrm>
            <a:off x="5073397" y="5984334"/>
            <a:ext cx="6818771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1900" dirty="0"/>
              <a:t>Understanding the Best Practices and Tools for IoT Security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7F08E2-A8C5-4E9F-8677-16E11062870C}"/>
              </a:ext>
            </a:extLst>
          </p:cNvPr>
          <p:cNvSpPr/>
          <p:nvPr/>
        </p:nvSpPr>
        <p:spPr>
          <a:xfrm>
            <a:off x="6376758" y="1107092"/>
            <a:ext cx="5294772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1900" dirty="0"/>
              <a:t>Understanding the IoT and Why Organizations Opt for IoT-enabled Environments</a:t>
            </a:r>
          </a:p>
        </p:txBody>
      </p:sp>
    </p:spTree>
    <p:extLst>
      <p:ext uri="{BB962C8B-B14F-4D97-AF65-F5344CB8AC3E}">
        <p14:creationId xmlns:p14="http://schemas.microsoft.com/office/powerpoint/2010/main" val="3883049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2">
            <a:extLst>
              <a:ext uri="{FF2B5EF4-FFF2-40B4-BE49-F238E27FC236}">
                <a16:creationId xmlns:a16="http://schemas.microsoft.com/office/drawing/2014/main" id="{A56723B4-E4DF-4C9A-88A7-49604321D39A}"/>
              </a:ext>
            </a:extLst>
          </p:cNvPr>
          <p:cNvSpPr/>
          <p:nvPr/>
        </p:nvSpPr>
        <p:spPr>
          <a:xfrm rot="5400000">
            <a:off x="9370083" y="1971852"/>
            <a:ext cx="1692000" cy="1692000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BCCFA1B-9599-41DF-BED7-BC202995BAD2}"/>
              </a:ext>
            </a:extLst>
          </p:cNvPr>
          <p:cNvSpPr/>
          <p:nvPr/>
        </p:nvSpPr>
        <p:spPr>
          <a:xfrm rot="5400000">
            <a:off x="1206130" y="1971852"/>
            <a:ext cx="1692000" cy="1692000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69">
            <a:extLst>
              <a:ext uri="{FF2B5EF4-FFF2-40B4-BE49-F238E27FC236}">
                <a16:creationId xmlns:a16="http://schemas.microsoft.com/office/drawing/2014/main" id="{D4B60FCF-D063-470E-A128-A0E8860A63C9}"/>
              </a:ext>
            </a:extLst>
          </p:cNvPr>
          <p:cNvSpPr txBox="1"/>
          <p:nvPr/>
        </p:nvSpPr>
        <p:spPr>
          <a:xfrm>
            <a:off x="549167" y="3744778"/>
            <a:ext cx="300592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IoT Devices, Application Areas, and Communication Models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95FE1B38-1277-4B2E-8CC7-34440A5AEFEC}"/>
              </a:ext>
            </a:extLst>
          </p:cNvPr>
          <p:cNvSpPr txBox="1"/>
          <p:nvPr/>
        </p:nvSpPr>
        <p:spPr>
          <a:xfrm>
            <a:off x="4239508" y="335577"/>
            <a:ext cx="3712985" cy="723267"/>
          </a:xfrm>
          <a:prstGeom prst="rect">
            <a:avLst/>
          </a:prstGeom>
          <a:noFill/>
        </p:spPr>
        <p:txBody>
          <a:bodyPr wrap="none" lIns="45711" tIns="22856" rIns="45711" bIns="2285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3E166883-C53A-4C7E-9DA8-2B906E31E7F8}"/>
              </a:ext>
            </a:extLst>
          </p:cNvPr>
          <p:cNvSpPr txBox="1">
            <a:spLocks/>
          </p:cNvSpPr>
          <p:nvPr/>
        </p:nvSpPr>
        <p:spPr>
          <a:xfrm>
            <a:off x="1800080" y="2263873"/>
            <a:ext cx="504100" cy="1107959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Lato Regular"/>
              </a:rPr>
              <a:t>1</a:t>
            </a:r>
          </a:p>
        </p:txBody>
      </p:sp>
      <p:sp>
        <p:nvSpPr>
          <p:cNvPr id="9" name="Title 20">
            <a:extLst>
              <a:ext uri="{FF2B5EF4-FFF2-40B4-BE49-F238E27FC236}">
                <a16:creationId xmlns:a16="http://schemas.microsoft.com/office/drawing/2014/main" id="{39BC4A3C-CFCF-4F56-96F9-91A6F4B95378}"/>
              </a:ext>
            </a:extLst>
          </p:cNvPr>
          <p:cNvSpPr txBox="1">
            <a:spLocks/>
          </p:cNvSpPr>
          <p:nvPr/>
        </p:nvSpPr>
        <p:spPr>
          <a:xfrm>
            <a:off x="9964033" y="2263873"/>
            <a:ext cx="504100" cy="1107959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Lato Regular"/>
              </a:rPr>
              <a:t>2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1228408-1943-4FA0-A886-07EC6068FA3A}"/>
              </a:ext>
            </a:extLst>
          </p:cNvPr>
          <p:cNvGrpSpPr>
            <a:grpSpLocks noChangeAspect="1"/>
          </p:cNvGrpSpPr>
          <p:nvPr/>
        </p:nvGrpSpPr>
        <p:grpSpPr>
          <a:xfrm>
            <a:off x="3639849" y="1573827"/>
            <a:ext cx="4912302" cy="4416448"/>
            <a:chOff x="3218474" y="1110100"/>
            <a:chExt cx="5943885" cy="5343902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1522F77-935F-480A-8BA7-A4F65685D771}"/>
                </a:ext>
              </a:extLst>
            </p:cNvPr>
            <p:cNvGrpSpPr/>
            <p:nvPr/>
          </p:nvGrpSpPr>
          <p:grpSpPr>
            <a:xfrm>
              <a:off x="3425345" y="1110100"/>
              <a:ext cx="5343902" cy="5343902"/>
              <a:chOff x="3425345" y="1110100"/>
              <a:chExt cx="5343902" cy="5343902"/>
            </a:xfrm>
            <a:solidFill>
              <a:sysClr val="window" lastClr="FFFFFF">
                <a:lumMod val="75000"/>
              </a:sysClr>
            </a:solidFill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4AFB0807-64A1-44FB-B26D-E413B13BF640}"/>
                  </a:ext>
                </a:extLst>
              </p:cNvPr>
              <p:cNvGrpSpPr/>
              <p:nvPr/>
            </p:nvGrpSpPr>
            <p:grpSpPr>
              <a:xfrm>
                <a:off x="3425345" y="1110100"/>
                <a:ext cx="5343902" cy="5343902"/>
                <a:chOff x="3425345" y="1110100"/>
                <a:chExt cx="5343902" cy="5343902"/>
              </a:xfrm>
              <a:grpFill/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1AA31F42-B436-4D93-8971-E29636044769}"/>
                    </a:ext>
                  </a:extLst>
                </p:cNvPr>
                <p:cNvGrpSpPr/>
                <p:nvPr/>
              </p:nvGrpSpPr>
              <p:grpSpPr>
                <a:xfrm>
                  <a:off x="3425345" y="1110100"/>
                  <a:ext cx="5343902" cy="5343902"/>
                  <a:chOff x="3425345" y="1110100"/>
                  <a:chExt cx="5343902" cy="5343902"/>
                </a:xfrm>
                <a:grpFill/>
              </p:grpSpPr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9AA0638B-3A1A-48C2-B10C-A8F02F394FA0}"/>
                      </a:ext>
                    </a:extLst>
                  </p:cNvPr>
                  <p:cNvGrpSpPr/>
                  <p:nvPr/>
                </p:nvGrpSpPr>
                <p:grpSpPr>
                  <a:xfrm>
                    <a:off x="3425345" y="1110100"/>
                    <a:ext cx="5343902" cy="5343902"/>
                    <a:chOff x="3360030" y="956119"/>
                    <a:chExt cx="5343902" cy="5343902"/>
                  </a:xfrm>
                  <a:grpFill/>
                </p:grpSpPr>
                <p:grpSp>
                  <p:nvGrpSpPr>
                    <p:cNvPr id="147" name="Group 156">
                      <a:extLst>
                        <a:ext uri="{FF2B5EF4-FFF2-40B4-BE49-F238E27FC236}">
                          <a16:creationId xmlns:a16="http://schemas.microsoft.com/office/drawing/2014/main" id="{601CB2B8-1889-4888-97AA-5FF5282B11D3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360030" y="956119"/>
                      <a:ext cx="5343902" cy="5343902"/>
                      <a:chOff x="2449" y="765"/>
                      <a:chExt cx="2786" cy="2786"/>
                    </a:xfrm>
                    <a:grpFill/>
                  </p:grpSpPr>
                  <p:sp>
                    <p:nvSpPr>
                      <p:cNvPr id="153" name="Rectangle 157">
                        <a:extLst>
                          <a:ext uri="{FF2B5EF4-FFF2-40B4-BE49-F238E27FC236}">
                            <a16:creationId xmlns:a16="http://schemas.microsoft.com/office/drawing/2014/main" id="{A32B8ED2-267A-467F-84EE-394D72F9AFE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6" y="2686"/>
                        <a:ext cx="1" cy="1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4" name="Freeform 158">
                        <a:extLst>
                          <a:ext uri="{FF2B5EF4-FFF2-40B4-BE49-F238E27FC236}">
                            <a16:creationId xmlns:a16="http://schemas.microsoft.com/office/drawing/2014/main" id="{AC6F9B42-9206-4A51-9224-777FD46A7DA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66" y="2686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5" name="Freeform 159">
                        <a:extLst>
                          <a:ext uri="{FF2B5EF4-FFF2-40B4-BE49-F238E27FC236}">
                            <a16:creationId xmlns:a16="http://schemas.microsoft.com/office/drawing/2014/main" id="{EF5474DB-7E20-4294-95A3-EBD541A68901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824" y="1118"/>
                        <a:ext cx="2037" cy="2080"/>
                      </a:xfrm>
                      <a:custGeom>
                        <a:avLst/>
                        <a:gdLst>
                          <a:gd name="T0" fmla="*/ 370 w 860"/>
                          <a:gd name="T1" fmla="*/ 238 h 878"/>
                          <a:gd name="T2" fmla="*/ 413 w 860"/>
                          <a:gd name="T3" fmla="*/ 221 h 878"/>
                          <a:gd name="T4" fmla="*/ 390 w 860"/>
                          <a:gd name="T5" fmla="*/ 233 h 878"/>
                          <a:gd name="T6" fmla="*/ 646 w 860"/>
                          <a:gd name="T7" fmla="*/ 170 h 878"/>
                          <a:gd name="T8" fmla="*/ 659 w 860"/>
                          <a:gd name="T9" fmla="*/ 181 h 878"/>
                          <a:gd name="T10" fmla="*/ 659 w 860"/>
                          <a:gd name="T11" fmla="*/ 147 h 878"/>
                          <a:gd name="T12" fmla="*/ 659 w 860"/>
                          <a:gd name="T13" fmla="*/ 198 h 878"/>
                          <a:gd name="T14" fmla="*/ 232 w 860"/>
                          <a:gd name="T15" fmla="*/ 93 h 878"/>
                          <a:gd name="T16" fmla="*/ 236 w 860"/>
                          <a:gd name="T17" fmla="*/ 79 h 878"/>
                          <a:gd name="T18" fmla="*/ 306 w 860"/>
                          <a:gd name="T19" fmla="*/ 65 h 878"/>
                          <a:gd name="T20" fmla="*/ 309 w 860"/>
                          <a:gd name="T21" fmla="*/ 93 h 878"/>
                          <a:gd name="T22" fmla="*/ 360 w 860"/>
                          <a:gd name="T23" fmla="*/ 68 h 878"/>
                          <a:gd name="T24" fmla="*/ 407 w 860"/>
                          <a:gd name="T25" fmla="*/ 65 h 878"/>
                          <a:gd name="T26" fmla="*/ 440 w 860"/>
                          <a:gd name="T27" fmla="*/ 114 h 878"/>
                          <a:gd name="T28" fmla="*/ 380 w 860"/>
                          <a:gd name="T29" fmla="*/ 93 h 878"/>
                          <a:gd name="T30" fmla="*/ 356 w 860"/>
                          <a:gd name="T31" fmla="*/ 113 h 878"/>
                          <a:gd name="T32" fmla="*/ 336 w 860"/>
                          <a:gd name="T33" fmla="*/ 113 h 878"/>
                          <a:gd name="T34" fmla="*/ 315 w 860"/>
                          <a:gd name="T35" fmla="*/ 193 h 878"/>
                          <a:gd name="T36" fmla="*/ 402 w 860"/>
                          <a:gd name="T37" fmla="*/ 132 h 878"/>
                          <a:gd name="T38" fmla="*/ 449 w 860"/>
                          <a:gd name="T39" fmla="*/ 177 h 878"/>
                          <a:gd name="T40" fmla="*/ 447 w 860"/>
                          <a:gd name="T41" fmla="*/ 223 h 878"/>
                          <a:gd name="T42" fmla="*/ 428 w 860"/>
                          <a:gd name="T43" fmla="*/ 202 h 878"/>
                          <a:gd name="T44" fmla="*/ 404 w 860"/>
                          <a:gd name="T45" fmla="*/ 202 h 878"/>
                          <a:gd name="T46" fmla="*/ 377 w 860"/>
                          <a:gd name="T47" fmla="*/ 205 h 878"/>
                          <a:gd name="T48" fmla="*/ 374 w 860"/>
                          <a:gd name="T49" fmla="*/ 211 h 878"/>
                          <a:gd name="T50" fmla="*/ 272 w 860"/>
                          <a:gd name="T51" fmla="*/ 306 h 878"/>
                          <a:gd name="T52" fmla="*/ 163 w 860"/>
                          <a:gd name="T53" fmla="*/ 336 h 878"/>
                          <a:gd name="T54" fmla="*/ 212 w 860"/>
                          <a:gd name="T55" fmla="*/ 382 h 878"/>
                          <a:gd name="T56" fmla="*/ 314 w 860"/>
                          <a:gd name="T57" fmla="*/ 431 h 878"/>
                          <a:gd name="T58" fmla="*/ 409 w 860"/>
                          <a:gd name="T59" fmla="*/ 467 h 878"/>
                          <a:gd name="T60" fmla="*/ 501 w 860"/>
                          <a:gd name="T61" fmla="*/ 538 h 878"/>
                          <a:gd name="T62" fmla="*/ 448 w 860"/>
                          <a:gd name="T63" fmla="*/ 648 h 878"/>
                          <a:gd name="T64" fmla="*/ 410 w 860"/>
                          <a:gd name="T65" fmla="*/ 741 h 878"/>
                          <a:gd name="T66" fmla="*/ 366 w 860"/>
                          <a:gd name="T67" fmla="*/ 785 h 878"/>
                          <a:gd name="T68" fmla="*/ 399 w 860"/>
                          <a:gd name="T69" fmla="*/ 837 h 878"/>
                          <a:gd name="T70" fmla="*/ 312 w 860"/>
                          <a:gd name="T71" fmla="*/ 732 h 878"/>
                          <a:gd name="T72" fmla="*/ 266 w 860"/>
                          <a:gd name="T73" fmla="*/ 583 h 878"/>
                          <a:gd name="T74" fmla="*/ 223 w 860"/>
                          <a:gd name="T75" fmla="*/ 456 h 878"/>
                          <a:gd name="T76" fmla="*/ 153 w 860"/>
                          <a:gd name="T77" fmla="*/ 412 h 878"/>
                          <a:gd name="T78" fmla="*/ 67 w 860"/>
                          <a:gd name="T79" fmla="*/ 306 h 878"/>
                          <a:gd name="T80" fmla="*/ 53 w 860"/>
                          <a:gd name="T81" fmla="*/ 301 h 878"/>
                          <a:gd name="T82" fmla="*/ 779 w 860"/>
                          <a:gd name="T83" fmla="*/ 716 h 878"/>
                          <a:gd name="T84" fmla="*/ 734 w 860"/>
                          <a:gd name="T85" fmla="*/ 601 h 878"/>
                          <a:gd name="T86" fmla="*/ 667 w 860"/>
                          <a:gd name="T87" fmla="*/ 466 h 878"/>
                          <a:gd name="T88" fmla="*/ 564 w 860"/>
                          <a:gd name="T89" fmla="*/ 393 h 878"/>
                          <a:gd name="T90" fmla="*/ 608 w 860"/>
                          <a:gd name="T91" fmla="*/ 301 h 878"/>
                          <a:gd name="T92" fmla="*/ 725 w 860"/>
                          <a:gd name="T93" fmla="*/ 302 h 878"/>
                          <a:gd name="T94" fmla="*/ 822 w 860"/>
                          <a:gd name="T95" fmla="*/ 318 h 878"/>
                          <a:gd name="T96" fmla="*/ 811 w 860"/>
                          <a:gd name="T97" fmla="*/ 248 h 878"/>
                          <a:gd name="T98" fmla="*/ 753 w 860"/>
                          <a:gd name="T99" fmla="*/ 224 h 878"/>
                          <a:gd name="T100" fmla="*/ 762 w 860"/>
                          <a:gd name="T101" fmla="*/ 274 h 878"/>
                          <a:gd name="T102" fmla="*/ 721 w 860"/>
                          <a:gd name="T103" fmla="*/ 240 h 878"/>
                          <a:gd name="T104" fmla="*/ 651 w 860"/>
                          <a:gd name="T105" fmla="*/ 280 h 878"/>
                          <a:gd name="T106" fmla="*/ 663 w 860"/>
                          <a:gd name="T107" fmla="*/ 239 h 878"/>
                          <a:gd name="T108" fmla="*/ 714 w 860"/>
                          <a:gd name="T109" fmla="*/ 176 h 878"/>
                          <a:gd name="T110" fmla="*/ 697 w 860"/>
                          <a:gd name="T111" fmla="*/ 147 h 878"/>
                          <a:gd name="T112" fmla="*/ 439 w 860"/>
                          <a:gd name="T113" fmla="*/ 0 h 87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860" h="878">
                            <a:moveTo>
                              <a:pt x="370" y="238"/>
                            </a:moveTo>
                            <a:cubicBezTo>
                              <a:pt x="370" y="231"/>
                              <a:pt x="370" y="231"/>
                              <a:pt x="370" y="231"/>
                            </a:cubicBezTo>
                            <a:cubicBezTo>
                              <a:pt x="374" y="226"/>
                              <a:pt x="374" y="226"/>
                              <a:pt x="374" y="226"/>
                            </a:cubicBezTo>
                            <a:cubicBezTo>
                              <a:pt x="380" y="231"/>
                              <a:pt x="380" y="231"/>
                              <a:pt x="380" y="231"/>
                            </a:cubicBezTo>
                            <a:cubicBezTo>
                              <a:pt x="379" y="237"/>
                              <a:pt x="379" y="237"/>
                              <a:pt x="379" y="237"/>
                            </a:cubicBezTo>
                            <a:cubicBezTo>
                              <a:pt x="370" y="238"/>
                              <a:pt x="370" y="238"/>
                              <a:pt x="370" y="238"/>
                            </a:cubicBezTo>
                            <a:moveTo>
                              <a:pt x="387" y="233"/>
                            </a:moveTo>
                            <a:cubicBezTo>
                              <a:pt x="387" y="226"/>
                              <a:pt x="387" y="226"/>
                              <a:pt x="387" y="226"/>
                            </a:cubicBezTo>
                            <a:cubicBezTo>
                              <a:pt x="400" y="226"/>
                              <a:pt x="400" y="226"/>
                              <a:pt x="400" y="226"/>
                            </a:cubicBezTo>
                            <a:cubicBezTo>
                              <a:pt x="402" y="220"/>
                              <a:pt x="402" y="220"/>
                              <a:pt x="402" y="220"/>
                            </a:cubicBezTo>
                            <a:cubicBezTo>
                              <a:pt x="407" y="219"/>
                              <a:pt x="407" y="219"/>
                              <a:pt x="407" y="219"/>
                            </a:cubicBezTo>
                            <a:cubicBezTo>
                              <a:pt x="413" y="221"/>
                              <a:pt x="413" y="221"/>
                              <a:pt x="413" y="221"/>
                            </a:cubicBezTo>
                            <a:cubicBezTo>
                              <a:pt x="411" y="226"/>
                              <a:pt x="411" y="226"/>
                              <a:pt x="411" y="226"/>
                            </a:cubicBezTo>
                            <a:cubicBezTo>
                              <a:pt x="405" y="226"/>
                              <a:pt x="405" y="226"/>
                              <a:pt x="405" y="226"/>
                            </a:cubicBezTo>
                            <a:cubicBezTo>
                              <a:pt x="403" y="232"/>
                              <a:pt x="403" y="232"/>
                              <a:pt x="403" y="232"/>
                            </a:cubicBezTo>
                            <a:cubicBezTo>
                              <a:pt x="398" y="235"/>
                              <a:pt x="398" y="235"/>
                              <a:pt x="398" y="235"/>
                            </a:cubicBezTo>
                            <a:cubicBezTo>
                              <a:pt x="391" y="236"/>
                              <a:pt x="391" y="236"/>
                              <a:pt x="391" y="236"/>
                            </a:cubicBezTo>
                            <a:cubicBezTo>
                              <a:pt x="390" y="234"/>
                              <a:pt x="390" y="233"/>
                              <a:pt x="390" y="233"/>
                            </a:cubicBezTo>
                            <a:cubicBezTo>
                              <a:pt x="387" y="233"/>
                              <a:pt x="387" y="233"/>
                              <a:pt x="387" y="233"/>
                            </a:cubicBezTo>
                            <a:moveTo>
                              <a:pt x="617" y="192"/>
                            </a:moveTo>
                            <a:cubicBezTo>
                              <a:pt x="617" y="183"/>
                              <a:pt x="617" y="183"/>
                              <a:pt x="617" y="183"/>
                            </a:cubicBezTo>
                            <a:cubicBezTo>
                              <a:pt x="626" y="169"/>
                              <a:pt x="626" y="169"/>
                              <a:pt x="626" y="169"/>
                            </a:cubicBezTo>
                            <a:cubicBezTo>
                              <a:pt x="638" y="166"/>
                              <a:pt x="638" y="166"/>
                              <a:pt x="638" y="166"/>
                            </a:cubicBezTo>
                            <a:cubicBezTo>
                              <a:pt x="646" y="170"/>
                              <a:pt x="646" y="170"/>
                              <a:pt x="646" y="170"/>
                            </a:cubicBezTo>
                            <a:cubicBezTo>
                              <a:pt x="645" y="179"/>
                              <a:pt x="645" y="179"/>
                              <a:pt x="645" y="179"/>
                            </a:cubicBezTo>
                            <a:cubicBezTo>
                              <a:pt x="627" y="192"/>
                              <a:pt x="627" y="192"/>
                              <a:pt x="627" y="192"/>
                            </a:cubicBezTo>
                            <a:cubicBezTo>
                              <a:pt x="617" y="192"/>
                              <a:pt x="617" y="192"/>
                              <a:pt x="617" y="192"/>
                            </a:cubicBezTo>
                            <a:moveTo>
                              <a:pt x="646" y="198"/>
                            </a:moveTo>
                            <a:cubicBezTo>
                              <a:pt x="648" y="183"/>
                              <a:pt x="648" y="183"/>
                              <a:pt x="648" y="183"/>
                            </a:cubicBezTo>
                            <a:cubicBezTo>
                              <a:pt x="659" y="181"/>
                              <a:pt x="659" y="181"/>
                              <a:pt x="659" y="181"/>
                            </a:cubicBezTo>
                            <a:cubicBezTo>
                              <a:pt x="658" y="174"/>
                              <a:pt x="658" y="174"/>
                              <a:pt x="658" y="174"/>
                            </a:cubicBezTo>
                            <a:cubicBezTo>
                              <a:pt x="648" y="167"/>
                              <a:pt x="648" y="167"/>
                              <a:pt x="648" y="167"/>
                            </a:cubicBezTo>
                            <a:cubicBezTo>
                              <a:pt x="641" y="163"/>
                              <a:pt x="641" y="163"/>
                              <a:pt x="641" y="163"/>
                            </a:cubicBezTo>
                            <a:cubicBezTo>
                              <a:pt x="641" y="156"/>
                              <a:pt x="641" y="156"/>
                              <a:pt x="641" y="156"/>
                            </a:cubicBezTo>
                            <a:cubicBezTo>
                              <a:pt x="645" y="149"/>
                              <a:pt x="645" y="149"/>
                              <a:pt x="645" y="149"/>
                            </a:cubicBezTo>
                            <a:cubicBezTo>
                              <a:pt x="659" y="147"/>
                              <a:pt x="659" y="147"/>
                              <a:pt x="659" y="147"/>
                            </a:cubicBezTo>
                            <a:cubicBezTo>
                              <a:pt x="663" y="164"/>
                              <a:pt x="663" y="164"/>
                              <a:pt x="663" y="164"/>
                            </a:cubicBezTo>
                            <a:cubicBezTo>
                              <a:pt x="671" y="176"/>
                              <a:pt x="671" y="176"/>
                              <a:pt x="671" y="176"/>
                            </a:cubicBezTo>
                            <a:cubicBezTo>
                              <a:pt x="676" y="182"/>
                              <a:pt x="676" y="182"/>
                              <a:pt x="676" y="182"/>
                            </a:cubicBezTo>
                            <a:cubicBezTo>
                              <a:pt x="685" y="186"/>
                              <a:pt x="685" y="186"/>
                              <a:pt x="685" y="186"/>
                            </a:cubicBezTo>
                            <a:cubicBezTo>
                              <a:pt x="676" y="196"/>
                              <a:pt x="676" y="196"/>
                              <a:pt x="676" y="196"/>
                            </a:cubicBezTo>
                            <a:cubicBezTo>
                              <a:pt x="659" y="198"/>
                              <a:pt x="659" y="198"/>
                              <a:pt x="659" y="198"/>
                            </a:cubicBezTo>
                            <a:cubicBezTo>
                              <a:pt x="646" y="198"/>
                              <a:pt x="646" y="198"/>
                              <a:pt x="646" y="198"/>
                            </a:cubicBezTo>
                            <a:moveTo>
                              <a:pt x="439" y="0"/>
                            </a:moveTo>
                            <a:cubicBezTo>
                              <a:pt x="343" y="0"/>
                              <a:pt x="254" y="31"/>
                              <a:pt x="181" y="84"/>
                            </a:cubicBezTo>
                            <a:cubicBezTo>
                              <a:pt x="203" y="84"/>
                              <a:pt x="203" y="84"/>
                              <a:pt x="203" y="84"/>
                            </a:cubicBezTo>
                            <a:cubicBezTo>
                              <a:pt x="213" y="89"/>
                              <a:pt x="213" y="89"/>
                              <a:pt x="213" y="89"/>
                            </a:cubicBezTo>
                            <a:cubicBezTo>
                              <a:pt x="232" y="93"/>
                              <a:pt x="232" y="93"/>
                              <a:pt x="232" y="93"/>
                            </a:cubicBezTo>
                            <a:cubicBezTo>
                              <a:pt x="233" y="101"/>
                              <a:pt x="233" y="101"/>
                              <a:pt x="233" y="101"/>
                            </a:cubicBezTo>
                            <a:cubicBezTo>
                              <a:pt x="263" y="102"/>
                              <a:pt x="263" y="102"/>
                              <a:pt x="263" y="102"/>
                            </a:cubicBezTo>
                            <a:cubicBezTo>
                              <a:pt x="259" y="92"/>
                              <a:pt x="259" y="92"/>
                              <a:pt x="259" y="92"/>
                            </a:cubicBezTo>
                            <a:cubicBezTo>
                              <a:pt x="232" y="92"/>
                              <a:pt x="232" y="92"/>
                              <a:pt x="232" y="92"/>
                            </a:cubicBezTo>
                            <a:cubicBezTo>
                              <a:pt x="239" y="86"/>
                              <a:pt x="239" y="86"/>
                              <a:pt x="239" y="86"/>
                            </a:cubicBezTo>
                            <a:cubicBezTo>
                              <a:pt x="236" y="79"/>
                              <a:pt x="236" y="79"/>
                              <a:pt x="236" y="79"/>
                            </a:cubicBezTo>
                            <a:cubicBezTo>
                              <a:pt x="213" y="79"/>
                              <a:pt x="213" y="79"/>
                              <a:pt x="213" y="79"/>
                            </a:cubicBezTo>
                            <a:cubicBezTo>
                              <a:pt x="239" y="60"/>
                              <a:pt x="239" y="60"/>
                              <a:pt x="239" y="60"/>
                            </a:cubicBezTo>
                            <a:cubicBezTo>
                              <a:pt x="263" y="60"/>
                              <a:pt x="263" y="60"/>
                              <a:pt x="263" y="60"/>
                            </a:cubicBezTo>
                            <a:cubicBezTo>
                              <a:pt x="275" y="76"/>
                              <a:pt x="275" y="76"/>
                              <a:pt x="275" y="76"/>
                            </a:cubicBezTo>
                            <a:cubicBezTo>
                              <a:pt x="294" y="77"/>
                              <a:pt x="294" y="77"/>
                              <a:pt x="294" y="77"/>
                            </a:cubicBezTo>
                            <a:cubicBezTo>
                              <a:pt x="306" y="65"/>
                              <a:pt x="306" y="65"/>
                              <a:pt x="306" y="65"/>
                            </a:cubicBezTo>
                            <a:cubicBezTo>
                              <a:pt x="315" y="70"/>
                              <a:pt x="315" y="70"/>
                              <a:pt x="315" y="70"/>
                            </a:cubicBezTo>
                            <a:cubicBezTo>
                              <a:pt x="299" y="85"/>
                              <a:pt x="299" y="85"/>
                              <a:pt x="299" y="85"/>
                            </a:cubicBezTo>
                            <a:cubicBezTo>
                              <a:pt x="299" y="85"/>
                              <a:pt x="277" y="86"/>
                              <a:pt x="278" y="86"/>
                            </a:cubicBezTo>
                            <a:cubicBezTo>
                              <a:pt x="279" y="86"/>
                              <a:pt x="279" y="101"/>
                              <a:pt x="279" y="101"/>
                            </a:cubicBezTo>
                            <a:cubicBezTo>
                              <a:pt x="306" y="100"/>
                              <a:pt x="306" y="100"/>
                              <a:pt x="306" y="100"/>
                            </a:cubicBezTo>
                            <a:cubicBezTo>
                              <a:pt x="309" y="93"/>
                              <a:pt x="309" y="93"/>
                              <a:pt x="309" y="93"/>
                            </a:cubicBezTo>
                            <a:cubicBezTo>
                              <a:pt x="328" y="92"/>
                              <a:pt x="328" y="92"/>
                              <a:pt x="328" y="92"/>
                            </a:cubicBezTo>
                            <a:cubicBezTo>
                              <a:pt x="330" y="81"/>
                              <a:pt x="330" y="81"/>
                              <a:pt x="330" y="81"/>
                            </a:cubicBezTo>
                            <a:cubicBezTo>
                              <a:pt x="319" y="79"/>
                              <a:pt x="319" y="79"/>
                              <a:pt x="319" y="79"/>
                            </a:cubicBezTo>
                            <a:cubicBezTo>
                              <a:pt x="323" y="69"/>
                              <a:pt x="323" y="69"/>
                              <a:pt x="323" y="69"/>
                            </a:cubicBezTo>
                            <a:cubicBezTo>
                              <a:pt x="331" y="67"/>
                              <a:pt x="331" y="67"/>
                              <a:pt x="331" y="67"/>
                            </a:cubicBezTo>
                            <a:cubicBezTo>
                              <a:pt x="360" y="68"/>
                              <a:pt x="360" y="68"/>
                              <a:pt x="360" y="68"/>
                            </a:cubicBezTo>
                            <a:cubicBezTo>
                              <a:pt x="344" y="83"/>
                              <a:pt x="344" y="83"/>
                              <a:pt x="344" y="83"/>
                            </a:cubicBezTo>
                            <a:cubicBezTo>
                              <a:pt x="347" y="94"/>
                              <a:pt x="347" y="94"/>
                              <a:pt x="347" y="94"/>
                            </a:cubicBezTo>
                            <a:cubicBezTo>
                              <a:pt x="364" y="97"/>
                              <a:pt x="364" y="97"/>
                              <a:pt x="364" y="97"/>
                            </a:cubicBezTo>
                            <a:cubicBezTo>
                              <a:pt x="363" y="76"/>
                              <a:pt x="363" y="76"/>
                              <a:pt x="363" y="76"/>
                            </a:cubicBezTo>
                            <a:cubicBezTo>
                              <a:pt x="379" y="68"/>
                              <a:pt x="379" y="68"/>
                              <a:pt x="379" y="68"/>
                            </a:cubicBezTo>
                            <a:cubicBezTo>
                              <a:pt x="407" y="65"/>
                              <a:pt x="407" y="65"/>
                              <a:pt x="407" y="65"/>
                            </a:cubicBezTo>
                            <a:cubicBezTo>
                              <a:pt x="440" y="79"/>
                              <a:pt x="440" y="79"/>
                              <a:pt x="440" y="79"/>
                            </a:cubicBezTo>
                            <a:cubicBezTo>
                              <a:pt x="448" y="83"/>
                              <a:pt x="448" y="83"/>
                              <a:pt x="448" y="83"/>
                            </a:cubicBezTo>
                            <a:cubicBezTo>
                              <a:pt x="448" y="99"/>
                              <a:pt x="448" y="99"/>
                              <a:pt x="448" y="99"/>
                            </a:cubicBezTo>
                            <a:cubicBezTo>
                              <a:pt x="461" y="102"/>
                              <a:pt x="461" y="102"/>
                              <a:pt x="461" y="102"/>
                            </a:cubicBezTo>
                            <a:cubicBezTo>
                              <a:pt x="455" y="114"/>
                              <a:pt x="455" y="114"/>
                              <a:pt x="455" y="114"/>
                            </a:cubicBezTo>
                            <a:cubicBezTo>
                              <a:pt x="440" y="114"/>
                              <a:pt x="440" y="114"/>
                              <a:pt x="440" y="114"/>
                            </a:cubicBezTo>
                            <a:cubicBezTo>
                              <a:pt x="436" y="114"/>
                              <a:pt x="436" y="114"/>
                              <a:pt x="436" y="114"/>
                            </a:cubicBezTo>
                            <a:cubicBezTo>
                              <a:pt x="431" y="128"/>
                              <a:pt x="431" y="128"/>
                              <a:pt x="431" y="128"/>
                            </a:cubicBezTo>
                            <a:cubicBezTo>
                              <a:pt x="388" y="118"/>
                              <a:pt x="388" y="118"/>
                              <a:pt x="388" y="118"/>
                            </a:cubicBezTo>
                            <a:cubicBezTo>
                              <a:pt x="422" y="101"/>
                              <a:pt x="422" y="101"/>
                              <a:pt x="422" y="101"/>
                            </a:cubicBezTo>
                            <a:cubicBezTo>
                              <a:pt x="409" y="90"/>
                              <a:pt x="409" y="90"/>
                              <a:pt x="409" y="90"/>
                            </a:cubicBezTo>
                            <a:cubicBezTo>
                              <a:pt x="380" y="93"/>
                              <a:pt x="380" y="93"/>
                              <a:pt x="380" y="93"/>
                            </a:cubicBezTo>
                            <a:cubicBezTo>
                              <a:pt x="378" y="96"/>
                              <a:pt x="378" y="96"/>
                              <a:pt x="378" y="96"/>
                            </a:cubicBezTo>
                            <a:cubicBezTo>
                              <a:pt x="377" y="96"/>
                              <a:pt x="377" y="96"/>
                              <a:pt x="377" y="96"/>
                            </a:cubicBezTo>
                            <a:cubicBezTo>
                              <a:pt x="377" y="97"/>
                              <a:pt x="377" y="97"/>
                              <a:pt x="377" y="97"/>
                            </a:cubicBezTo>
                            <a:cubicBezTo>
                              <a:pt x="369" y="105"/>
                              <a:pt x="369" y="105"/>
                              <a:pt x="369" y="105"/>
                            </a:cubicBezTo>
                            <a:cubicBezTo>
                              <a:pt x="355" y="106"/>
                              <a:pt x="355" y="106"/>
                              <a:pt x="355" y="106"/>
                            </a:cubicBezTo>
                            <a:cubicBezTo>
                              <a:pt x="356" y="113"/>
                              <a:pt x="356" y="113"/>
                              <a:pt x="356" y="113"/>
                            </a:cubicBezTo>
                            <a:cubicBezTo>
                              <a:pt x="361" y="115"/>
                              <a:pt x="361" y="115"/>
                              <a:pt x="361" y="115"/>
                            </a:cubicBezTo>
                            <a:cubicBezTo>
                              <a:pt x="361" y="117"/>
                              <a:pt x="361" y="117"/>
                              <a:pt x="361" y="117"/>
                            </a:cubicBezTo>
                            <a:cubicBezTo>
                              <a:pt x="350" y="119"/>
                              <a:pt x="350" y="119"/>
                              <a:pt x="350" y="119"/>
                            </a:cubicBezTo>
                            <a:cubicBezTo>
                              <a:pt x="349" y="126"/>
                              <a:pt x="349" y="126"/>
                              <a:pt x="349" y="126"/>
                            </a:cubicBezTo>
                            <a:cubicBezTo>
                              <a:pt x="338" y="126"/>
                              <a:pt x="338" y="126"/>
                              <a:pt x="338" y="126"/>
                            </a:cubicBezTo>
                            <a:cubicBezTo>
                              <a:pt x="336" y="113"/>
                              <a:pt x="336" y="113"/>
                              <a:pt x="336" y="113"/>
                            </a:cubicBezTo>
                            <a:cubicBezTo>
                              <a:pt x="317" y="119"/>
                              <a:pt x="317" y="119"/>
                              <a:pt x="317" y="119"/>
                            </a:cubicBezTo>
                            <a:cubicBezTo>
                              <a:pt x="278" y="142"/>
                              <a:pt x="278" y="142"/>
                              <a:pt x="278" y="142"/>
                            </a:cubicBezTo>
                            <a:cubicBezTo>
                              <a:pt x="282" y="158"/>
                              <a:pt x="282" y="158"/>
                              <a:pt x="282" y="158"/>
                            </a:cubicBezTo>
                            <a:cubicBezTo>
                              <a:pt x="293" y="165"/>
                              <a:pt x="293" y="165"/>
                              <a:pt x="293" y="165"/>
                            </a:cubicBezTo>
                            <a:cubicBezTo>
                              <a:pt x="315" y="168"/>
                              <a:pt x="315" y="168"/>
                              <a:pt x="315" y="168"/>
                            </a:cubicBezTo>
                            <a:cubicBezTo>
                              <a:pt x="315" y="193"/>
                              <a:pt x="315" y="193"/>
                              <a:pt x="315" y="193"/>
                            </a:cubicBezTo>
                            <a:cubicBezTo>
                              <a:pt x="325" y="191"/>
                              <a:pt x="325" y="191"/>
                              <a:pt x="325" y="191"/>
                            </a:cubicBezTo>
                            <a:cubicBezTo>
                              <a:pt x="335" y="172"/>
                              <a:pt x="335" y="172"/>
                              <a:pt x="335" y="172"/>
                            </a:cubicBezTo>
                            <a:cubicBezTo>
                              <a:pt x="358" y="165"/>
                              <a:pt x="358" y="165"/>
                              <a:pt x="358" y="165"/>
                            </a:cubicBezTo>
                            <a:cubicBezTo>
                              <a:pt x="358" y="135"/>
                              <a:pt x="358" y="135"/>
                              <a:pt x="358" y="135"/>
                            </a:cubicBezTo>
                            <a:cubicBezTo>
                              <a:pt x="371" y="125"/>
                              <a:pt x="371" y="125"/>
                              <a:pt x="371" y="125"/>
                            </a:cubicBezTo>
                            <a:cubicBezTo>
                              <a:pt x="402" y="132"/>
                              <a:pt x="402" y="132"/>
                              <a:pt x="402" y="132"/>
                            </a:cubicBezTo>
                            <a:cubicBezTo>
                              <a:pt x="400" y="152"/>
                              <a:pt x="400" y="152"/>
                              <a:pt x="400" y="152"/>
                            </a:cubicBezTo>
                            <a:cubicBezTo>
                              <a:pt x="408" y="152"/>
                              <a:pt x="408" y="152"/>
                              <a:pt x="408" y="152"/>
                            </a:cubicBezTo>
                            <a:cubicBezTo>
                              <a:pt x="431" y="141"/>
                              <a:pt x="431" y="141"/>
                              <a:pt x="431" y="141"/>
                            </a:cubicBezTo>
                            <a:cubicBezTo>
                              <a:pt x="432" y="167"/>
                              <a:pt x="432" y="167"/>
                              <a:pt x="432" y="167"/>
                            </a:cubicBezTo>
                            <a:cubicBezTo>
                              <a:pt x="440" y="171"/>
                              <a:pt x="440" y="171"/>
                              <a:pt x="440" y="171"/>
                            </a:cubicBezTo>
                            <a:cubicBezTo>
                              <a:pt x="449" y="177"/>
                              <a:pt x="449" y="177"/>
                              <a:pt x="449" y="177"/>
                            </a:cubicBezTo>
                            <a:cubicBezTo>
                              <a:pt x="448" y="192"/>
                              <a:pt x="448" y="192"/>
                              <a:pt x="448" y="192"/>
                            </a:cubicBezTo>
                            <a:cubicBezTo>
                              <a:pt x="440" y="195"/>
                              <a:pt x="440" y="195"/>
                              <a:pt x="440" y="195"/>
                            </a:cubicBezTo>
                            <a:cubicBezTo>
                              <a:pt x="440" y="206"/>
                              <a:pt x="440" y="206"/>
                              <a:pt x="440" y="206"/>
                            </a:cubicBezTo>
                            <a:cubicBezTo>
                              <a:pt x="453" y="212"/>
                              <a:pt x="453" y="212"/>
                              <a:pt x="453" y="212"/>
                            </a:cubicBezTo>
                            <a:cubicBezTo>
                              <a:pt x="452" y="222"/>
                              <a:pt x="452" y="222"/>
                              <a:pt x="452" y="222"/>
                            </a:cubicBezTo>
                            <a:cubicBezTo>
                              <a:pt x="447" y="223"/>
                              <a:pt x="447" y="223"/>
                              <a:pt x="447" y="223"/>
                            </a:cubicBezTo>
                            <a:cubicBezTo>
                              <a:pt x="447" y="222"/>
                              <a:pt x="447" y="222"/>
                              <a:pt x="447" y="222"/>
                            </a:cubicBezTo>
                            <a:cubicBezTo>
                              <a:pt x="440" y="220"/>
                              <a:pt x="440" y="220"/>
                              <a:pt x="440" y="220"/>
                            </a:cubicBezTo>
                            <a:cubicBezTo>
                              <a:pt x="422" y="215"/>
                              <a:pt x="422" y="215"/>
                              <a:pt x="422" y="215"/>
                            </a:cubicBezTo>
                            <a:cubicBezTo>
                              <a:pt x="421" y="207"/>
                              <a:pt x="421" y="207"/>
                              <a:pt x="421" y="207"/>
                            </a:cubicBezTo>
                            <a:cubicBezTo>
                              <a:pt x="421" y="207"/>
                              <a:pt x="421" y="207"/>
                              <a:pt x="421" y="207"/>
                            </a:cubicBezTo>
                            <a:cubicBezTo>
                              <a:pt x="428" y="202"/>
                              <a:pt x="428" y="202"/>
                              <a:pt x="428" y="202"/>
                            </a:cubicBezTo>
                            <a:cubicBezTo>
                              <a:pt x="428" y="195"/>
                              <a:pt x="428" y="195"/>
                              <a:pt x="428" y="195"/>
                            </a:cubicBezTo>
                            <a:cubicBezTo>
                              <a:pt x="421" y="193"/>
                              <a:pt x="421" y="193"/>
                              <a:pt x="421" y="193"/>
                            </a:cubicBezTo>
                            <a:cubicBezTo>
                              <a:pt x="419" y="200"/>
                              <a:pt x="419" y="200"/>
                              <a:pt x="419" y="200"/>
                            </a:cubicBezTo>
                            <a:cubicBezTo>
                              <a:pt x="405" y="202"/>
                              <a:pt x="405" y="202"/>
                              <a:pt x="405" y="202"/>
                            </a:cubicBezTo>
                            <a:cubicBezTo>
                              <a:pt x="404" y="201"/>
                              <a:pt x="404" y="201"/>
                              <a:pt x="404" y="201"/>
                            </a:cubicBezTo>
                            <a:cubicBezTo>
                              <a:pt x="404" y="202"/>
                              <a:pt x="404" y="202"/>
                              <a:pt x="404" y="202"/>
                            </a:cubicBezTo>
                            <a:cubicBezTo>
                              <a:pt x="399" y="203"/>
                              <a:pt x="399" y="203"/>
                              <a:pt x="399" y="203"/>
                            </a:cubicBezTo>
                            <a:cubicBezTo>
                              <a:pt x="396" y="195"/>
                              <a:pt x="396" y="195"/>
                              <a:pt x="396" y="195"/>
                            </a:cubicBezTo>
                            <a:cubicBezTo>
                              <a:pt x="391" y="193"/>
                              <a:pt x="391" y="193"/>
                              <a:pt x="391" y="193"/>
                            </a:cubicBezTo>
                            <a:cubicBezTo>
                              <a:pt x="382" y="193"/>
                              <a:pt x="382" y="193"/>
                              <a:pt x="382" y="193"/>
                            </a:cubicBezTo>
                            <a:cubicBezTo>
                              <a:pt x="377" y="197"/>
                              <a:pt x="377" y="197"/>
                              <a:pt x="377" y="197"/>
                            </a:cubicBezTo>
                            <a:cubicBezTo>
                              <a:pt x="377" y="205"/>
                              <a:pt x="377" y="205"/>
                              <a:pt x="377" y="205"/>
                            </a:cubicBezTo>
                            <a:cubicBezTo>
                              <a:pt x="385" y="207"/>
                              <a:pt x="385" y="207"/>
                              <a:pt x="385" y="207"/>
                            </a:cubicBezTo>
                            <a:cubicBezTo>
                              <a:pt x="393" y="208"/>
                              <a:pt x="393" y="208"/>
                              <a:pt x="393" y="208"/>
                            </a:cubicBezTo>
                            <a:cubicBezTo>
                              <a:pt x="392" y="209"/>
                              <a:pt x="392" y="209"/>
                              <a:pt x="392" y="209"/>
                            </a:cubicBezTo>
                            <a:cubicBezTo>
                              <a:pt x="384" y="217"/>
                              <a:pt x="384" y="217"/>
                              <a:pt x="384" y="217"/>
                            </a:cubicBezTo>
                            <a:cubicBezTo>
                              <a:pt x="381" y="213"/>
                              <a:pt x="381" y="213"/>
                              <a:pt x="381" y="213"/>
                            </a:cubicBezTo>
                            <a:cubicBezTo>
                              <a:pt x="374" y="211"/>
                              <a:pt x="374" y="211"/>
                              <a:pt x="374" y="211"/>
                            </a:cubicBezTo>
                            <a:cubicBezTo>
                              <a:pt x="354" y="230"/>
                              <a:pt x="354" y="230"/>
                              <a:pt x="354" y="230"/>
                            </a:cubicBezTo>
                            <a:cubicBezTo>
                              <a:pt x="357" y="232"/>
                              <a:pt x="357" y="232"/>
                              <a:pt x="357" y="232"/>
                            </a:cubicBezTo>
                            <a:cubicBezTo>
                              <a:pt x="328" y="248"/>
                              <a:pt x="328" y="248"/>
                              <a:pt x="328" y="248"/>
                            </a:cubicBezTo>
                            <a:cubicBezTo>
                              <a:pt x="301" y="276"/>
                              <a:pt x="301" y="276"/>
                              <a:pt x="301" y="276"/>
                            </a:cubicBezTo>
                            <a:cubicBezTo>
                              <a:pt x="299" y="288"/>
                              <a:pt x="299" y="288"/>
                              <a:pt x="299" y="288"/>
                            </a:cubicBezTo>
                            <a:cubicBezTo>
                              <a:pt x="272" y="306"/>
                              <a:pt x="272" y="306"/>
                              <a:pt x="272" y="306"/>
                            </a:cubicBezTo>
                            <a:cubicBezTo>
                              <a:pt x="259" y="320"/>
                              <a:pt x="259" y="320"/>
                              <a:pt x="259" y="320"/>
                            </a:cubicBezTo>
                            <a:cubicBezTo>
                              <a:pt x="261" y="347"/>
                              <a:pt x="261" y="347"/>
                              <a:pt x="261" y="347"/>
                            </a:cubicBezTo>
                            <a:cubicBezTo>
                              <a:pt x="242" y="338"/>
                              <a:pt x="242" y="338"/>
                              <a:pt x="242" y="338"/>
                            </a:cubicBezTo>
                            <a:cubicBezTo>
                              <a:pt x="242" y="322"/>
                              <a:pt x="242" y="322"/>
                              <a:pt x="242" y="322"/>
                            </a:cubicBezTo>
                            <a:cubicBezTo>
                              <a:pt x="190" y="322"/>
                              <a:pt x="190" y="322"/>
                              <a:pt x="190" y="322"/>
                            </a:cubicBezTo>
                            <a:cubicBezTo>
                              <a:pt x="163" y="336"/>
                              <a:pt x="163" y="336"/>
                              <a:pt x="163" y="336"/>
                            </a:cubicBezTo>
                            <a:cubicBezTo>
                              <a:pt x="152" y="357"/>
                              <a:pt x="152" y="357"/>
                              <a:pt x="152" y="357"/>
                            </a:cubicBezTo>
                            <a:cubicBezTo>
                              <a:pt x="147" y="374"/>
                              <a:pt x="147" y="374"/>
                              <a:pt x="147" y="374"/>
                            </a:cubicBezTo>
                            <a:cubicBezTo>
                              <a:pt x="155" y="391"/>
                              <a:pt x="155" y="391"/>
                              <a:pt x="155" y="391"/>
                            </a:cubicBezTo>
                            <a:cubicBezTo>
                              <a:pt x="176" y="393"/>
                              <a:pt x="176" y="393"/>
                              <a:pt x="176" y="393"/>
                            </a:cubicBezTo>
                            <a:cubicBezTo>
                              <a:pt x="209" y="371"/>
                              <a:pt x="209" y="371"/>
                              <a:pt x="209" y="371"/>
                            </a:cubicBezTo>
                            <a:cubicBezTo>
                              <a:pt x="212" y="382"/>
                              <a:pt x="212" y="382"/>
                              <a:pt x="212" y="382"/>
                            </a:cubicBezTo>
                            <a:cubicBezTo>
                              <a:pt x="202" y="401"/>
                              <a:pt x="202" y="401"/>
                              <a:pt x="202" y="401"/>
                            </a:cubicBezTo>
                            <a:cubicBezTo>
                              <a:pt x="228" y="406"/>
                              <a:pt x="228" y="406"/>
                              <a:pt x="228" y="406"/>
                            </a:cubicBezTo>
                            <a:cubicBezTo>
                              <a:pt x="230" y="445"/>
                              <a:pt x="230" y="445"/>
                              <a:pt x="230" y="445"/>
                            </a:cubicBezTo>
                            <a:cubicBezTo>
                              <a:pt x="265" y="451"/>
                              <a:pt x="265" y="451"/>
                              <a:pt x="265" y="451"/>
                            </a:cubicBezTo>
                            <a:cubicBezTo>
                              <a:pt x="287" y="425"/>
                              <a:pt x="287" y="425"/>
                              <a:pt x="287" y="425"/>
                            </a:cubicBezTo>
                            <a:cubicBezTo>
                              <a:pt x="314" y="431"/>
                              <a:pt x="314" y="431"/>
                              <a:pt x="314" y="431"/>
                            </a:cubicBezTo>
                            <a:cubicBezTo>
                              <a:pt x="324" y="444"/>
                              <a:pt x="324" y="444"/>
                              <a:pt x="324" y="444"/>
                            </a:cubicBezTo>
                            <a:cubicBezTo>
                              <a:pt x="350" y="442"/>
                              <a:pt x="350" y="442"/>
                              <a:pt x="350" y="442"/>
                            </a:cubicBezTo>
                            <a:cubicBezTo>
                              <a:pt x="351" y="435"/>
                              <a:pt x="351" y="435"/>
                              <a:pt x="351" y="435"/>
                            </a:cubicBezTo>
                            <a:cubicBezTo>
                              <a:pt x="365" y="442"/>
                              <a:pt x="365" y="442"/>
                              <a:pt x="365" y="442"/>
                            </a:cubicBezTo>
                            <a:cubicBezTo>
                              <a:pt x="381" y="467"/>
                              <a:pt x="381" y="467"/>
                              <a:pt x="381" y="467"/>
                            </a:cubicBezTo>
                            <a:cubicBezTo>
                              <a:pt x="409" y="467"/>
                              <a:pt x="409" y="467"/>
                              <a:pt x="409" y="467"/>
                            </a:cubicBezTo>
                            <a:cubicBezTo>
                              <a:pt x="419" y="485"/>
                              <a:pt x="419" y="485"/>
                              <a:pt x="419" y="485"/>
                            </a:cubicBezTo>
                            <a:cubicBezTo>
                              <a:pt x="420" y="507"/>
                              <a:pt x="420" y="507"/>
                              <a:pt x="420" y="507"/>
                            </a:cubicBezTo>
                            <a:cubicBezTo>
                              <a:pt x="440" y="514"/>
                              <a:pt x="440" y="514"/>
                              <a:pt x="440" y="514"/>
                            </a:cubicBezTo>
                            <a:cubicBezTo>
                              <a:pt x="451" y="519"/>
                              <a:pt x="451" y="519"/>
                              <a:pt x="451" y="519"/>
                            </a:cubicBezTo>
                            <a:cubicBezTo>
                              <a:pt x="489" y="519"/>
                              <a:pt x="489" y="519"/>
                              <a:pt x="489" y="519"/>
                            </a:cubicBezTo>
                            <a:cubicBezTo>
                              <a:pt x="501" y="538"/>
                              <a:pt x="501" y="538"/>
                              <a:pt x="501" y="538"/>
                            </a:cubicBezTo>
                            <a:cubicBezTo>
                              <a:pt x="518" y="543"/>
                              <a:pt x="518" y="543"/>
                              <a:pt x="518" y="543"/>
                            </a:cubicBezTo>
                            <a:cubicBezTo>
                              <a:pt x="515" y="558"/>
                              <a:pt x="515" y="558"/>
                              <a:pt x="515" y="558"/>
                            </a:cubicBezTo>
                            <a:cubicBezTo>
                              <a:pt x="496" y="582"/>
                              <a:pt x="496" y="582"/>
                              <a:pt x="496" y="582"/>
                            </a:cubicBezTo>
                            <a:cubicBezTo>
                              <a:pt x="490" y="635"/>
                              <a:pt x="490" y="635"/>
                              <a:pt x="490" y="635"/>
                            </a:cubicBezTo>
                            <a:cubicBezTo>
                              <a:pt x="473" y="648"/>
                              <a:pt x="473" y="648"/>
                              <a:pt x="473" y="648"/>
                            </a:cubicBezTo>
                            <a:cubicBezTo>
                              <a:pt x="448" y="648"/>
                              <a:pt x="448" y="648"/>
                              <a:pt x="448" y="648"/>
                            </a:cubicBezTo>
                            <a:cubicBezTo>
                              <a:pt x="440" y="662"/>
                              <a:pt x="440" y="662"/>
                              <a:pt x="440" y="662"/>
                            </a:cubicBezTo>
                            <a:cubicBezTo>
                              <a:pt x="440" y="662"/>
                              <a:pt x="440" y="662"/>
                              <a:pt x="440" y="662"/>
                            </a:cubicBezTo>
                            <a:cubicBezTo>
                              <a:pt x="446" y="690"/>
                              <a:pt x="446" y="690"/>
                              <a:pt x="446" y="690"/>
                            </a:cubicBezTo>
                            <a:cubicBezTo>
                              <a:pt x="440" y="698"/>
                              <a:pt x="440" y="698"/>
                              <a:pt x="440" y="698"/>
                            </a:cubicBezTo>
                            <a:cubicBezTo>
                              <a:pt x="419" y="725"/>
                              <a:pt x="419" y="725"/>
                              <a:pt x="419" y="725"/>
                            </a:cubicBezTo>
                            <a:cubicBezTo>
                              <a:pt x="410" y="741"/>
                              <a:pt x="410" y="741"/>
                              <a:pt x="410" y="741"/>
                            </a:cubicBezTo>
                            <a:cubicBezTo>
                              <a:pt x="384" y="753"/>
                              <a:pt x="384" y="753"/>
                              <a:pt x="384" y="753"/>
                            </a:cubicBezTo>
                            <a:cubicBezTo>
                              <a:pt x="367" y="756"/>
                              <a:pt x="367" y="756"/>
                              <a:pt x="367" y="756"/>
                            </a:cubicBezTo>
                            <a:cubicBezTo>
                              <a:pt x="366" y="763"/>
                              <a:pt x="366" y="763"/>
                              <a:pt x="366" y="763"/>
                            </a:cubicBezTo>
                            <a:cubicBezTo>
                              <a:pt x="378" y="767"/>
                              <a:pt x="378" y="767"/>
                              <a:pt x="378" y="767"/>
                            </a:cubicBezTo>
                            <a:cubicBezTo>
                              <a:pt x="377" y="774"/>
                              <a:pt x="377" y="774"/>
                              <a:pt x="377" y="774"/>
                            </a:cubicBezTo>
                            <a:cubicBezTo>
                              <a:pt x="366" y="785"/>
                              <a:pt x="366" y="785"/>
                              <a:pt x="366" y="785"/>
                            </a:cubicBezTo>
                            <a:cubicBezTo>
                              <a:pt x="372" y="793"/>
                              <a:pt x="372" y="793"/>
                              <a:pt x="372" y="793"/>
                            </a:cubicBezTo>
                            <a:cubicBezTo>
                              <a:pt x="385" y="793"/>
                              <a:pt x="385" y="793"/>
                              <a:pt x="385" y="793"/>
                            </a:cubicBezTo>
                            <a:cubicBezTo>
                              <a:pt x="385" y="803"/>
                              <a:pt x="385" y="803"/>
                              <a:pt x="385" y="803"/>
                            </a:cubicBezTo>
                            <a:cubicBezTo>
                              <a:pt x="381" y="813"/>
                              <a:pt x="381" y="813"/>
                              <a:pt x="381" y="813"/>
                            </a:cubicBezTo>
                            <a:cubicBezTo>
                              <a:pt x="380" y="821"/>
                              <a:pt x="380" y="821"/>
                              <a:pt x="380" y="821"/>
                            </a:cubicBezTo>
                            <a:cubicBezTo>
                              <a:pt x="399" y="837"/>
                              <a:pt x="399" y="837"/>
                              <a:pt x="399" y="837"/>
                            </a:cubicBezTo>
                            <a:cubicBezTo>
                              <a:pt x="397" y="846"/>
                              <a:pt x="397" y="846"/>
                              <a:pt x="397" y="846"/>
                            </a:cubicBezTo>
                            <a:cubicBezTo>
                              <a:pt x="371" y="845"/>
                              <a:pt x="371" y="845"/>
                              <a:pt x="371" y="845"/>
                            </a:cubicBezTo>
                            <a:cubicBezTo>
                              <a:pt x="345" y="823"/>
                              <a:pt x="345" y="823"/>
                              <a:pt x="345" y="823"/>
                            </a:cubicBezTo>
                            <a:cubicBezTo>
                              <a:pt x="324" y="787"/>
                              <a:pt x="324" y="787"/>
                              <a:pt x="324" y="787"/>
                            </a:cubicBezTo>
                            <a:cubicBezTo>
                              <a:pt x="327" y="753"/>
                              <a:pt x="327" y="753"/>
                              <a:pt x="327" y="753"/>
                            </a:cubicBezTo>
                            <a:cubicBezTo>
                              <a:pt x="312" y="732"/>
                              <a:pt x="312" y="732"/>
                              <a:pt x="312" y="732"/>
                            </a:cubicBezTo>
                            <a:cubicBezTo>
                              <a:pt x="318" y="698"/>
                              <a:pt x="318" y="698"/>
                              <a:pt x="318" y="698"/>
                            </a:cubicBezTo>
                            <a:cubicBezTo>
                              <a:pt x="309" y="695"/>
                              <a:pt x="309" y="695"/>
                              <a:pt x="309" y="695"/>
                            </a:cubicBezTo>
                            <a:cubicBezTo>
                              <a:pt x="309" y="620"/>
                              <a:pt x="309" y="620"/>
                              <a:pt x="309" y="620"/>
                            </a:cubicBezTo>
                            <a:cubicBezTo>
                              <a:pt x="309" y="620"/>
                              <a:pt x="283" y="601"/>
                              <a:pt x="282" y="601"/>
                            </a:cubicBezTo>
                            <a:cubicBezTo>
                              <a:pt x="281" y="601"/>
                              <a:pt x="269" y="597"/>
                              <a:pt x="269" y="597"/>
                            </a:cubicBezTo>
                            <a:cubicBezTo>
                              <a:pt x="266" y="583"/>
                              <a:pt x="266" y="583"/>
                              <a:pt x="266" y="583"/>
                            </a:cubicBezTo>
                            <a:cubicBezTo>
                              <a:pt x="233" y="542"/>
                              <a:pt x="233" y="542"/>
                              <a:pt x="233" y="542"/>
                            </a:cubicBezTo>
                            <a:cubicBezTo>
                              <a:pt x="236" y="527"/>
                              <a:pt x="236" y="527"/>
                              <a:pt x="236" y="527"/>
                            </a:cubicBezTo>
                            <a:cubicBezTo>
                              <a:pt x="237" y="502"/>
                              <a:pt x="237" y="502"/>
                              <a:pt x="237" y="502"/>
                            </a:cubicBezTo>
                            <a:cubicBezTo>
                              <a:pt x="260" y="486"/>
                              <a:pt x="260" y="486"/>
                              <a:pt x="260" y="486"/>
                            </a:cubicBezTo>
                            <a:cubicBezTo>
                              <a:pt x="257" y="459"/>
                              <a:pt x="257" y="459"/>
                              <a:pt x="257" y="459"/>
                            </a:cubicBezTo>
                            <a:cubicBezTo>
                              <a:pt x="223" y="456"/>
                              <a:pt x="223" y="456"/>
                              <a:pt x="223" y="456"/>
                            </a:cubicBezTo>
                            <a:cubicBezTo>
                              <a:pt x="197" y="426"/>
                              <a:pt x="197" y="426"/>
                              <a:pt x="197" y="426"/>
                            </a:cubicBezTo>
                            <a:cubicBezTo>
                              <a:pt x="178" y="421"/>
                              <a:pt x="178" y="421"/>
                              <a:pt x="178" y="421"/>
                            </a:cubicBezTo>
                            <a:cubicBezTo>
                              <a:pt x="166" y="419"/>
                              <a:pt x="166" y="419"/>
                              <a:pt x="166" y="419"/>
                            </a:cubicBezTo>
                            <a:cubicBezTo>
                              <a:pt x="168" y="408"/>
                              <a:pt x="168" y="408"/>
                              <a:pt x="168" y="408"/>
                            </a:cubicBezTo>
                            <a:cubicBezTo>
                              <a:pt x="153" y="406"/>
                              <a:pt x="153" y="406"/>
                              <a:pt x="153" y="406"/>
                            </a:cubicBezTo>
                            <a:cubicBezTo>
                              <a:pt x="153" y="412"/>
                              <a:pt x="153" y="412"/>
                              <a:pt x="153" y="412"/>
                            </a:cubicBezTo>
                            <a:cubicBezTo>
                              <a:pt x="114" y="403"/>
                              <a:pt x="114" y="403"/>
                              <a:pt x="114" y="403"/>
                            </a:cubicBezTo>
                            <a:cubicBezTo>
                              <a:pt x="99" y="379"/>
                              <a:pt x="99" y="379"/>
                              <a:pt x="99" y="379"/>
                            </a:cubicBezTo>
                            <a:cubicBezTo>
                              <a:pt x="105" y="368"/>
                              <a:pt x="105" y="368"/>
                              <a:pt x="105" y="368"/>
                            </a:cubicBezTo>
                            <a:cubicBezTo>
                              <a:pt x="81" y="332"/>
                              <a:pt x="81" y="332"/>
                              <a:pt x="81" y="332"/>
                            </a:cubicBezTo>
                            <a:cubicBezTo>
                              <a:pt x="77" y="306"/>
                              <a:pt x="77" y="306"/>
                              <a:pt x="77" y="306"/>
                            </a:cubicBezTo>
                            <a:cubicBezTo>
                              <a:pt x="67" y="306"/>
                              <a:pt x="67" y="306"/>
                              <a:pt x="67" y="306"/>
                            </a:cubicBezTo>
                            <a:cubicBezTo>
                              <a:pt x="70" y="332"/>
                              <a:pt x="70" y="332"/>
                              <a:pt x="70" y="332"/>
                            </a:cubicBezTo>
                            <a:cubicBezTo>
                              <a:pt x="87" y="357"/>
                              <a:pt x="87" y="357"/>
                              <a:pt x="87" y="357"/>
                            </a:cubicBezTo>
                            <a:cubicBezTo>
                              <a:pt x="85" y="368"/>
                              <a:pt x="85" y="368"/>
                              <a:pt x="85" y="368"/>
                            </a:cubicBezTo>
                            <a:cubicBezTo>
                              <a:pt x="71" y="366"/>
                              <a:pt x="71" y="366"/>
                              <a:pt x="71" y="366"/>
                            </a:cubicBezTo>
                            <a:cubicBezTo>
                              <a:pt x="53" y="336"/>
                              <a:pt x="53" y="336"/>
                              <a:pt x="53" y="336"/>
                            </a:cubicBezTo>
                            <a:cubicBezTo>
                              <a:pt x="53" y="301"/>
                              <a:pt x="53" y="301"/>
                              <a:pt x="53" y="301"/>
                            </a:cubicBezTo>
                            <a:cubicBezTo>
                              <a:pt x="35" y="292"/>
                              <a:pt x="35" y="292"/>
                              <a:pt x="35" y="292"/>
                            </a:cubicBezTo>
                            <a:cubicBezTo>
                              <a:pt x="35" y="267"/>
                              <a:pt x="35" y="267"/>
                              <a:pt x="35" y="267"/>
                            </a:cubicBezTo>
                            <a:cubicBezTo>
                              <a:pt x="13" y="320"/>
                              <a:pt x="0" y="378"/>
                              <a:pt x="0" y="439"/>
                            </a:cubicBezTo>
                            <a:cubicBezTo>
                              <a:pt x="0" y="681"/>
                              <a:pt x="197" y="878"/>
                              <a:pt x="439" y="878"/>
                            </a:cubicBezTo>
                            <a:cubicBezTo>
                              <a:pt x="440" y="878"/>
                              <a:pt x="440" y="878"/>
                              <a:pt x="440" y="878"/>
                            </a:cubicBezTo>
                            <a:cubicBezTo>
                              <a:pt x="577" y="877"/>
                              <a:pt x="699" y="814"/>
                              <a:pt x="779" y="716"/>
                            </a:cubicBezTo>
                            <a:cubicBezTo>
                              <a:pt x="765" y="716"/>
                              <a:pt x="765" y="716"/>
                              <a:pt x="765" y="716"/>
                            </a:cubicBezTo>
                            <a:cubicBezTo>
                              <a:pt x="765" y="686"/>
                              <a:pt x="765" y="686"/>
                              <a:pt x="765" y="686"/>
                            </a:cubicBezTo>
                            <a:cubicBezTo>
                              <a:pt x="748" y="664"/>
                              <a:pt x="748" y="664"/>
                              <a:pt x="748" y="664"/>
                            </a:cubicBezTo>
                            <a:cubicBezTo>
                              <a:pt x="748" y="629"/>
                              <a:pt x="748" y="629"/>
                              <a:pt x="748" y="629"/>
                            </a:cubicBezTo>
                            <a:cubicBezTo>
                              <a:pt x="735" y="616"/>
                              <a:pt x="735" y="616"/>
                              <a:pt x="735" y="616"/>
                            </a:cubicBezTo>
                            <a:cubicBezTo>
                              <a:pt x="734" y="601"/>
                              <a:pt x="734" y="601"/>
                              <a:pt x="734" y="601"/>
                            </a:cubicBezTo>
                            <a:cubicBezTo>
                              <a:pt x="750" y="570"/>
                              <a:pt x="750" y="570"/>
                              <a:pt x="750" y="570"/>
                            </a:cubicBezTo>
                            <a:cubicBezTo>
                              <a:pt x="720" y="516"/>
                              <a:pt x="720" y="516"/>
                              <a:pt x="720" y="516"/>
                            </a:cubicBezTo>
                            <a:cubicBezTo>
                              <a:pt x="723" y="479"/>
                              <a:pt x="723" y="479"/>
                              <a:pt x="723" y="479"/>
                            </a:cubicBezTo>
                            <a:cubicBezTo>
                              <a:pt x="696" y="476"/>
                              <a:pt x="696" y="476"/>
                              <a:pt x="696" y="476"/>
                            </a:cubicBezTo>
                            <a:cubicBezTo>
                              <a:pt x="685" y="466"/>
                              <a:pt x="685" y="466"/>
                              <a:pt x="685" y="466"/>
                            </a:cubicBezTo>
                            <a:cubicBezTo>
                              <a:pt x="667" y="466"/>
                              <a:pt x="667" y="466"/>
                              <a:pt x="667" y="466"/>
                            </a:cubicBezTo>
                            <a:cubicBezTo>
                              <a:pt x="657" y="475"/>
                              <a:pt x="657" y="475"/>
                              <a:pt x="657" y="475"/>
                            </a:cubicBezTo>
                            <a:cubicBezTo>
                              <a:pt x="624" y="475"/>
                              <a:pt x="624" y="475"/>
                              <a:pt x="624" y="475"/>
                            </a:cubicBezTo>
                            <a:cubicBezTo>
                              <a:pt x="623" y="478"/>
                              <a:pt x="623" y="478"/>
                              <a:pt x="623" y="478"/>
                            </a:cubicBezTo>
                            <a:cubicBezTo>
                              <a:pt x="605" y="478"/>
                              <a:pt x="605" y="478"/>
                              <a:pt x="605" y="478"/>
                            </a:cubicBezTo>
                            <a:cubicBezTo>
                              <a:pt x="563" y="430"/>
                              <a:pt x="563" y="430"/>
                              <a:pt x="563" y="430"/>
                            </a:cubicBezTo>
                            <a:cubicBezTo>
                              <a:pt x="564" y="393"/>
                              <a:pt x="564" y="393"/>
                              <a:pt x="564" y="393"/>
                            </a:cubicBezTo>
                            <a:cubicBezTo>
                              <a:pt x="570" y="390"/>
                              <a:pt x="570" y="390"/>
                              <a:pt x="570" y="390"/>
                            </a:cubicBezTo>
                            <a:cubicBezTo>
                              <a:pt x="573" y="376"/>
                              <a:pt x="573" y="376"/>
                              <a:pt x="573" y="376"/>
                            </a:cubicBezTo>
                            <a:cubicBezTo>
                              <a:pt x="563" y="376"/>
                              <a:pt x="563" y="376"/>
                              <a:pt x="563" y="376"/>
                            </a:cubicBezTo>
                            <a:cubicBezTo>
                              <a:pt x="559" y="361"/>
                              <a:pt x="559" y="361"/>
                              <a:pt x="559" y="361"/>
                            </a:cubicBezTo>
                            <a:cubicBezTo>
                              <a:pt x="608" y="326"/>
                              <a:pt x="608" y="326"/>
                              <a:pt x="608" y="326"/>
                            </a:cubicBezTo>
                            <a:cubicBezTo>
                              <a:pt x="608" y="301"/>
                              <a:pt x="608" y="301"/>
                              <a:pt x="608" y="301"/>
                            </a:cubicBezTo>
                            <a:cubicBezTo>
                              <a:pt x="631" y="288"/>
                              <a:pt x="631" y="288"/>
                              <a:pt x="631" y="288"/>
                            </a:cubicBezTo>
                            <a:cubicBezTo>
                              <a:pt x="641" y="289"/>
                              <a:pt x="641" y="289"/>
                              <a:pt x="641" y="289"/>
                            </a:cubicBezTo>
                            <a:cubicBezTo>
                              <a:pt x="661" y="289"/>
                              <a:pt x="661" y="289"/>
                              <a:pt x="661" y="289"/>
                            </a:cubicBezTo>
                            <a:cubicBezTo>
                              <a:pt x="676" y="281"/>
                              <a:pt x="676" y="281"/>
                              <a:pt x="676" y="281"/>
                            </a:cubicBezTo>
                            <a:cubicBezTo>
                              <a:pt x="725" y="277"/>
                              <a:pt x="725" y="277"/>
                              <a:pt x="725" y="277"/>
                            </a:cubicBezTo>
                            <a:cubicBezTo>
                              <a:pt x="725" y="302"/>
                              <a:pt x="725" y="302"/>
                              <a:pt x="725" y="302"/>
                            </a:cubicBezTo>
                            <a:cubicBezTo>
                              <a:pt x="764" y="312"/>
                              <a:pt x="764" y="312"/>
                              <a:pt x="764" y="312"/>
                            </a:cubicBezTo>
                            <a:cubicBezTo>
                              <a:pt x="772" y="318"/>
                              <a:pt x="772" y="318"/>
                              <a:pt x="772" y="318"/>
                            </a:cubicBezTo>
                            <a:cubicBezTo>
                              <a:pt x="779" y="318"/>
                              <a:pt x="779" y="318"/>
                              <a:pt x="779" y="318"/>
                            </a:cubicBezTo>
                            <a:cubicBezTo>
                              <a:pt x="779" y="304"/>
                              <a:pt x="779" y="304"/>
                              <a:pt x="779" y="304"/>
                            </a:cubicBezTo>
                            <a:cubicBezTo>
                              <a:pt x="801" y="302"/>
                              <a:pt x="801" y="302"/>
                              <a:pt x="801" y="302"/>
                            </a:cubicBezTo>
                            <a:cubicBezTo>
                              <a:pt x="822" y="318"/>
                              <a:pt x="822" y="318"/>
                              <a:pt x="822" y="318"/>
                            </a:cubicBezTo>
                            <a:cubicBezTo>
                              <a:pt x="857" y="318"/>
                              <a:pt x="857" y="318"/>
                              <a:pt x="857" y="318"/>
                            </a:cubicBezTo>
                            <a:cubicBezTo>
                              <a:pt x="860" y="315"/>
                              <a:pt x="860" y="315"/>
                              <a:pt x="860" y="315"/>
                            </a:cubicBezTo>
                            <a:cubicBezTo>
                              <a:pt x="856" y="303"/>
                              <a:pt x="852" y="292"/>
                              <a:pt x="848" y="281"/>
                            </a:cubicBezTo>
                            <a:cubicBezTo>
                              <a:pt x="825" y="281"/>
                              <a:pt x="825" y="281"/>
                              <a:pt x="825" y="281"/>
                            </a:cubicBezTo>
                            <a:cubicBezTo>
                              <a:pt x="814" y="268"/>
                              <a:pt x="814" y="268"/>
                              <a:pt x="814" y="268"/>
                            </a:cubicBezTo>
                            <a:cubicBezTo>
                              <a:pt x="811" y="248"/>
                              <a:pt x="811" y="248"/>
                              <a:pt x="811" y="248"/>
                            </a:cubicBezTo>
                            <a:cubicBezTo>
                              <a:pt x="800" y="254"/>
                              <a:pt x="800" y="254"/>
                              <a:pt x="800" y="254"/>
                            </a:cubicBezTo>
                            <a:cubicBezTo>
                              <a:pt x="793" y="279"/>
                              <a:pt x="793" y="279"/>
                              <a:pt x="793" y="279"/>
                            </a:cubicBezTo>
                            <a:cubicBezTo>
                              <a:pt x="776" y="261"/>
                              <a:pt x="776" y="261"/>
                              <a:pt x="776" y="261"/>
                            </a:cubicBezTo>
                            <a:cubicBezTo>
                              <a:pt x="776" y="244"/>
                              <a:pt x="776" y="244"/>
                              <a:pt x="776" y="244"/>
                            </a:cubicBezTo>
                            <a:cubicBezTo>
                              <a:pt x="759" y="230"/>
                              <a:pt x="759" y="230"/>
                              <a:pt x="759" y="230"/>
                            </a:cubicBezTo>
                            <a:cubicBezTo>
                              <a:pt x="753" y="224"/>
                              <a:pt x="753" y="224"/>
                              <a:pt x="753" y="224"/>
                            </a:cubicBezTo>
                            <a:cubicBezTo>
                              <a:pt x="734" y="224"/>
                              <a:pt x="734" y="224"/>
                              <a:pt x="734" y="224"/>
                            </a:cubicBezTo>
                            <a:cubicBezTo>
                              <a:pt x="740" y="241"/>
                              <a:pt x="740" y="241"/>
                              <a:pt x="740" y="241"/>
                            </a:cubicBezTo>
                            <a:cubicBezTo>
                              <a:pt x="763" y="254"/>
                              <a:pt x="763" y="254"/>
                              <a:pt x="763" y="254"/>
                            </a:cubicBezTo>
                            <a:cubicBezTo>
                              <a:pt x="767" y="258"/>
                              <a:pt x="767" y="258"/>
                              <a:pt x="767" y="258"/>
                            </a:cubicBezTo>
                            <a:cubicBezTo>
                              <a:pt x="762" y="260"/>
                              <a:pt x="762" y="260"/>
                              <a:pt x="762" y="260"/>
                            </a:cubicBezTo>
                            <a:cubicBezTo>
                              <a:pt x="762" y="274"/>
                              <a:pt x="762" y="274"/>
                              <a:pt x="762" y="274"/>
                            </a:cubicBezTo>
                            <a:cubicBezTo>
                              <a:pt x="751" y="278"/>
                              <a:pt x="751" y="278"/>
                              <a:pt x="751" y="278"/>
                            </a:cubicBezTo>
                            <a:cubicBezTo>
                              <a:pt x="742" y="276"/>
                              <a:pt x="742" y="276"/>
                              <a:pt x="742" y="276"/>
                            </a:cubicBezTo>
                            <a:cubicBezTo>
                              <a:pt x="736" y="268"/>
                              <a:pt x="736" y="268"/>
                              <a:pt x="736" y="268"/>
                            </a:cubicBezTo>
                            <a:cubicBezTo>
                              <a:pt x="751" y="269"/>
                              <a:pt x="751" y="269"/>
                              <a:pt x="751" y="269"/>
                            </a:cubicBezTo>
                            <a:cubicBezTo>
                              <a:pt x="756" y="263"/>
                              <a:pt x="756" y="263"/>
                              <a:pt x="756" y="263"/>
                            </a:cubicBezTo>
                            <a:cubicBezTo>
                              <a:pt x="721" y="240"/>
                              <a:pt x="721" y="240"/>
                              <a:pt x="721" y="240"/>
                            </a:cubicBezTo>
                            <a:cubicBezTo>
                              <a:pt x="719" y="230"/>
                              <a:pt x="719" y="230"/>
                              <a:pt x="719" y="230"/>
                            </a:cubicBezTo>
                            <a:cubicBezTo>
                              <a:pt x="705" y="243"/>
                              <a:pt x="705" y="243"/>
                              <a:pt x="705" y="243"/>
                            </a:cubicBezTo>
                            <a:cubicBezTo>
                              <a:pt x="691" y="240"/>
                              <a:pt x="691" y="240"/>
                              <a:pt x="691" y="240"/>
                            </a:cubicBezTo>
                            <a:cubicBezTo>
                              <a:pt x="669" y="268"/>
                              <a:pt x="669" y="268"/>
                              <a:pt x="669" y="268"/>
                            </a:cubicBezTo>
                            <a:cubicBezTo>
                              <a:pt x="665" y="279"/>
                              <a:pt x="665" y="279"/>
                              <a:pt x="665" y="279"/>
                            </a:cubicBezTo>
                            <a:cubicBezTo>
                              <a:pt x="651" y="280"/>
                              <a:pt x="651" y="280"/>
                              <a:pt x="651" y="280"/>
                            </a:cubicBezTo>
                            <a:cubicBezTo>
                              <a:pt x="631" y="280"/>
                              <a:pt x="631" y="280"/>
                              <a:pt x="631" y="280"/>
                            </a:cubicBezTo>
                            <a:cubicBezTo>
                              <a:pt x="619" y="274"/>
                              <a:pt x="619" y="274"/>
                              <a:pt x="619" y="274"/>
                            </a:cubicBezTo>
                            <a:cubicBezTo>
                              <a:pt x="615" y="250"/>
                              <a:pt x="615" y="250"/>
                              <a:pt x="615" y="250"/>
                            </a:cubicBezTo>
                            <a:cubicBezTo>
                              <a:pt x="619" y="239"/>
                              <a:pt x="619" y="239"/>
                              <a:pt x="619" y="239"/>
                            </a:cubicBezTo>
                            <a:cubicBezTo>
                              <a:pt x="640" y="234"/>
                              <a:pt x="640" y="234"/>
                              <a:pt x="640" y="234"/>
                            </a:cubicBezTo>
                            <a:cubicBezTo>
                              <a:pt x="663" y="239"/>
                              <a:pt x="663" y="239"/>
                              <a:pt x="663" y="239"/>
                            </a:cubicBezTo>
                            <a:cubicBezTo>
                              <a:pt x="665" y="226"/>
                              <a:pt x="665" y="226"/>
                              <a:pt x="665" y="226"/>
                            </a:cubicBezTo>
                            <a:cubicBezTo>
                              <a:pt x="656" y="224"/>
                              <a:pt x="656" y="224"/>
                              <a:pt x="656" y="224"/>
                            </a:cubicBezTo>
                            <a:cubicBezTo>
                              <a:pt x="659" y="205"/>
                              <a:pt x="659" y="205"/>
                              <a:pt x="659" y="205"/>
                            </a:cubicBezTo>
                            <a:cubicBezTo>
                              <a:pt x="682" y="201"/>
                              <a:pt x="682" y="201"/>
                              <a:pt x="682" y="201"/>
                            </a:cubicBezTo>
                            <a:cubicBezTo>
                              <a:pt x="698" y="179"/>
                              <a:pt x="698" y="179"/>
                              <a:pt x="698" y="179"/>
                            </a:cubicBezTo>
                            <a:cubicBezTo>
                              <a:pt x="714" y="176"/>
                              <a:pt x="714" y="176"/>
                              <a:pt x="714" y="176"/>
                            </a:cubicBezTo>
                            <a:cubicBezTo>
                              <a:pt x="729" y="178"/>
                              <a:pt x="729" y="178"/>
                              <a:pt x="729" y="178"/>
                            </a:cubicBezTo>
                            <a:cubicBezTo>
                              <a:pt x="734" y="178"/>
                              <a:pt x="734" y="178"/>
                              <a:pt x="734" y="178"/>
                            </a:cubicBezTo>
                            <a:cubicBezTo>
                              <a:pt x="731" y="157"/>
                              <a:pt x="731" y="157"/>
                              <a:pt x="731" y="157"/>
                            </a:cubicBezTo>
                            <a:cubicBezTo>
                              <a:pt x="713" y="164"/>
                              <a:pt x="713" y="164"/>
                              <a:pt x="713" y="164"/>
                            </a:cubicBezTo>
                            <a:cubicBezTo>
                              <a:pt x="707" y="149"/>
                              <a:pt x="707" y="149"/>
                              <a:pt x="707" y="149"/>
                            </a:cubicBezTo>
                            <a:cubicBezTo>
                              <a:pt x="697" y="147"/>
                              <a:pt x="697" y="147"/>
                              <a:pt x="697" y="147"/>
                            </a:cubicBezTo>
                            <a:cubicBezTo>
                              <a:pt x="695" y="136"/>
                              <a:pt x="695" y="136"/>
                              <a:pt x="695" y="136"/>
                            </a:cubicBezTo>
                            <a:cubicBezTo>
                              <a:pt x="703" y="127"/>
                              <a:pt x="703" y="127"/>
                              <a:pt x="703" y="127"/>
                            </a:cubicBezTo>
                            <a:cubicBezTo>
                              <a:pt x="723" y="119"/>
                              <a:pt x="723" y="119"/>
                              <a:pt x="723" y="119"/>
                            </a:cubicBezTo>
                            <a:cubicBezTo>
                              <a:pt x="729" y="110"/>
                              <a:pt x="729" y="110"/>
                              <a:pt x="729" y="110"/>
                            </a:cubicBezTo>
                            <a:cubicBezTo>
                              <a:pt x="652" y="42"/>
                              <a:pt x="550" y="0"/>
                              <a:pt x="440" y="0"/>
                            </a:cubicBezTo>
                            <a:cubicBezTo>
                              <a:pt x="439" y="0"/>
                              <a:pt x="439" y="0"/>
                              <a:pt x="439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6" name="Freeform 160">
                        <a:extLst>
                          <a:ext uri="{FF2B5EF4-FFF2-40B4-BE49-F238E27FC236}">
                            <a16:creationId xmlns:a16="http://schemas.microsoft.com/office/drawing/2014/main" id="{0007A67E-1434-421F-AB62-81273C2091B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47" y="1580"/>
                        <a:ext cx="19" cy="26"/>
                      </a:xfrm>
                      <a:custGeom>
                        <a:avLst/>
                        <a:gdLst>
                          <a:gd name="T0" fmla="*/ 19 w 19"/>
                          <a:gd name="T1" fmla="*/ 0 h 26"/>
                          <a:gd name="T2" fmla="*/ 0 w 19"/>
                          <a:gd name="T3" fmla="*/ 7 h 26"/>
                          <a:gd name="T4" fmla="*/ 3 w 19"/>
                          <a:gd name="T5" fmla="*/ 19 h 26"/>
                          <a:gd name="T6" fmla="*/ 19 w 19"/>
                          <a:gd name="T7" fmla="*/ 26 h 26"/>
                          <a:gd name="T8" fmla="*/ 19 w 19"/>
                          <a:gd name="T9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26">
                            <a:moveTo>
                              <a:pt x="19" y="0"/>
                            </a:moveTo>
                            <a:lnTo>
                              <a:pt x="0" y="7"/>
                            </a:lnTo>
                            <a:lnTo>
                              <a:pt x="3" y="19"/>
                            </a:lnTo>
                            <a:lnTo>
                              <a:pt x="19" y="26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7" name="Freeform 161">
                        <a:extLst>
                          <a:ext uri="{FF2B5EF4-FFF2-40B4-BE49-F238E27FC236}">
                            <a16:creationId xmlns:a16="http://schemas.microsoft.com/office/drawing/2014/main" id="{765C58DD-D0C9-4C74-B8D6-F344A40016E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47" y="1580"/>
                        <a:ext cx="19" cy="26"/>
                      </a:xfrm>
                      <a:custGeom>
                        <a:avLst/>
                        <a:gdLst>
                          <a:gd name="T0" fmla="*/ 19 w 19"/>
                          <a:gd name="T1" fmla="*/ 0 h 26"/>
                          <a:gd name="T2" fmla="*/ 0 w 19"/>
                          <a:gd name="T3" fmla="*/ 7 h 26"/>
                          <a:gd name="T4" fmla="*/ 3 w 19"/>
                          <a:gd name="T5" fmla="*/ 19 h 26"/>
                          <a:gd name="T6" fmla="*/ 19 w 19"/>
                          <a:gd name="T7" fmla="*/ 26 h 26"/>
                          <a:gd name="T8" fmla="*/ 19 w 19"/>
                          <a:gd name="T9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26">
                            <a:moveTo>
                              <a:pt x="19" y="0"/>
                            </a:moveTo>
                            <a:lnTo>
                              <a:pt x="0" y="7"/>
                            </a:lnTo>
                            <a:lnTo>
                              <a:pt x="3" y="19"/>
                            </a:lnTo>
                            <a:lnTo>
                              <a:pt x="19" y="26"/>
                            </a:lnTo>
                            <a:lnTo>
                              <a:pt x="19" y="0"/>
                            </a:ln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8" name="Freeform 162">
                        <a:extLst>
                          <a:ext uri="{FF2B5EF4-FFF2-40B4-BE49-F238E27FC236}">
                            <a16:creationId xmlns:a16="http://schemas.microsoft.com/office/drawing/2014/main" id="{1AEA3BA3-7C97-4472-A173-E58AD264E498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719" y="1035"/>
                        <a:ext cx="2246" cy="2243"/>
                      </a:xfrm>
                      <a:custGeom>
                        <a:avLst/>
                        <a:gdLst>
                          <a:gd name="T0" fmla="*/ 450 w 948"/>
                          <a:gd name="T1" fmla="*/ 947 h 947"/>
                          <a:gd name="T2" fmla="*/ 545 w 948"/>
                          <a:gd name="T3" fmla="*/ 938 h 947"/>
                          <a:gd name="T4" fmla="*/ 546 w 948"/>
                          <a:gd name="T5" fmla="*/ 942 h 947"/>
                          <a:gd name="T6" fmla="*/ 310 w 948"/>
                          <a:gd name="T7" fmla="*/ 918 h 947"/>
                          <a:gd name="T8" fmla="*/ 357 w 948"/>
                          <a:gd name="T9" fmla="*/ 929 h 947"/>
                          <a:gd name="T10" fmla="*/ 592 w 948"/>
                          <a:gd name="T11" fmla="*/ 929 h 947"/>
                          <a:gd name="T12" fmla="*/ 637 w 948"/>
                          <a:gd name="T13" fmla="*/ 914 h 947"/>
                          <a:gd name="T14" fmla="*/ 266 w 948"/>
                          <a:gd name="T15" fmla="*/ 899 h 947"/>
                          <a:gd name="T16" fmla="*/ 723 w 948"/>
                          <a:gd name="T17" fmla="*/ 872 h 947"/>
                          <a:gd name="T18" fmla="*/ 725 w 948"/>
                          <a:gd name="T19" fmla="*/ 876 h 947"/>
                          <a:gd name="T20" fmla="*/ 148 w 948"/>
                          <a:gd name="T21" fmla="*/ 817 h 947"/>
                          <a:gd name="T22" fmla="*/ 151 w 948"/>
                          <a:gd name="T23" fmla="*/ 815 h 947"/>
                          <a:gd name="T24" fmla="*/ 764 w 948"/>
                          <a:gd name="T25" fmla="*/ 848 h 947"/>
                          <a:gd name="T26" fmla="*/ 89 w 948"/>
                          <a:gd name="T27" fmla="*/ 743 h 947"/>
                          <a:gd name="T28" fmla="*/ 118 w 948"/>
                          <a:gd name="T29" fmla="*/ 780 h 947"/>
                          <a:gd name="T30" fmla="*/ 860 w 948"/>
                          <a:gd name="T31" fmla="*/ 742 h 947"/>
                          <a:gd name="T32" fmla="*/ 863 w 948"/>
                          <a:gd name="T33" fmla="*/ 744 h 947"/>
                          <a:gd name="T34" fmla="*/ 39 w 948"/>
                          <a:gd name="T35" fmla="*/ 661 h 947"/>
                          <a:gd name="T36" fmla="*/ 43 w 948"/>
                          <a:gd name="T37" fmla="*/ 660 h 947"/>
                          <a:gd name="T38" fmla="*/ 888 w 948"/>
                          <a:gd name="T39" fmla="*/ 704 h 947"/>
                          <a:gd name="T40" fmla="*/ 14 w 948"/>
                          <a:gd name="T41" fmla="*/ 569 h 947"/>
                          <a:gd name="T42" fmla="*/ 26 w 948"/>
                          <a:gd name="T43" fmla="*/ 615 h 947"/>
                          <a:gd name="T44" fmla="*/ 922 w 948"/>
                          <a:gd name="T45" fmla="*/ 615 h 947"/>
                          <a:gd name="T46" fmla="*/ 934 w 948"/>
                          <a:gd name="T47" fmla="*/ 568 h 947"/>
                          <a:gd name="T48" fmla="*/ 3 w 948"/>
                          <a:gd name="T49" fmla="*/ 522 h 947"/>
                          <a:gd name="T50" fmla="*/ 948 w 948"/>
                          <a:gd name="T51" fmla="*/ 473 h 947"/>
                          <a:gd name="T52" fmla="*/ 941 w 948"/>
                          <a:gd name="T53" fmla="*/ 521 h 947"/>
                          <a:gd name="T54" fmla="*/ 948 w 948"/>
                          <a:gd name="T55" fmla="*/ 473 h 947"/>
                          <a:gd name="T56" fmla="*/ 7 w 948"/>
                          <a:gd name="T57" fmla="*/ 427 h 947"/>
                          <a:gd name="T58" fmla="*/ 938 w 948"/>
                          <a:gd name="T59" fmla="*/ 378 h 947"/>
                          <a:gd name="T60" fmla="*/ 941 w 948"/>
                          <a:gd name="T61" fmla="*/ 425 h 947"/>
                          <a:gd name="T62" fmla="*/ 38 w 948"/>
                          <a:gd name="T63" fmla="*/ 288 h 947"/>
                          <a:gd name="T64" fmla="*/ 42 w 948"/>
                          <a:gd name="T65" fmla="*/ 289 h 947"/>
                          <a:gd name="T66" fmla="*/ 905 w 948"/>
                          <a:gd name="T67" fmla="*/ 288 h 947"/>
                          <a:gd name="T68" fmla="*/ 909 w 948"/>
                          <a:gd name="T69" fmla="*/ 286 h 947"/>
                          <a:gd name="T70" fmla="*/ 63 w 948"/>
                          <a:gd name="T71" fmla="*/ 247 h 947"/>
                          <a:gd name="T72" fmla="*/ 862 w 948"/>
                          <a:gd name="T73" fmla="*/ 203 h 947"/>
                          <a:gd name="T74" fmla="*/ 888 w 948"/>
                          <a:gd name="T75" fmla="*/ 243 h 947"/>
                          <a:gd name="T76" fmla="*/ 114 w 948"/>
                          <a:gd name="T77" fmla="*/ 166 h 947"/>
                          <a:gd name="T78" fmla="*/ 147 w 948"/>
                          <a:gd name="T79" fmla="*/ 131 h 947"/>
                          <a:gd name="T80" fmla="*/ 830 w 948"/>
                          <a:gd name="T81" fmla="*/ 167 h 947"/>
                          <a:gd name="T82" fmla="*/ 223 w 948"/>
                          <a:gd name="T83" fmla="*/ 72 h 947"/>
                          <a:gd name="T84" fmla="*/ 225 w 948"/>
                          <a:gd name="T85" fmla="*/ 76 h 947"/>
                          <a:gd name="T86" fmla="*/ 722 w 948"/>
                          <a:gd name="T87" fmla="*/ 75 h 947"/>
                          <a:gd name="T88" fmla="*/ 724 w 948"/>
                          <a:gd name="T89" fmla="*/ 72 h 947"/>
                          <a:gd name="T90" fmla="*/ 267 w 948"/>
                          <a:gd name="T91" fmla="*/ 53 h 947"/>
                          <a:gd name="T92" fmla="*/ 638 w 948"/>
                          <a:gd name="T93" fmla="*/ 29 h 947"/>
                          <a:gd name="T94" fmla="*/ 682 w 948"/>
                          <a:gd name="T95" fmla="*/ 48 h 947"/>
                          <a:gd name="T96" fmla="*/ 355 w 948"/>
                          <a:gd name="T97" fmla="*/ 16 h 947"/>
                          <a:gd name="T98" fmla="*/ 402 w 948"/>
                          <a:gd name="T99" fmla="*/ 6 h 947"/>
                          <a:gd name="T100" fmla="*/ 591 w 948"/>
                          <a:gd name="T101" fmla="*/ 19 h 947"/>
                          <a:gd name="T102" fmla="*/ 474 w 948"/>
                          <a:gd name="T103" fmla="*/ 0 h 947"/>
                          <a:gd name="T104" fmla="*/ 449 w 948"/>
                          <a:gd name="T105" fmla="*/ 5 h 947"/>
                          <a:gd name="T106" fmla="*/ 474 w 948"/>
                          <a:gd name="T107" fmla="*/ 4 h 947"/>
                          <a:gd name="T108" fmla="*/ 474 w 948"/>
                          <a:gd name="T109" fmla="*/ 0 h 9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</a:cxnLst>
                        <a:rect l="0" t="0" r="r" b="b"/>
                        <a:pathLst>
                          <a:path w="948" h="947">
                            <a:moveTo>
                              <a:pt x="403" y="938"/>
                            </a:moveTo>
                            <a:cubicBezTo>
                              <a:pt x="403" y="942"/>
                              <a:pt x="403" y="942"/>
                              <a:pt x="403" y="942"/>
                            </a:cubicBezTo>
                            <a:cubicBezTo>
                              <a:pt x="418" y="945"/>
                              <a:pt x="434" y="946"/>
                              <a:pt x="450" y="947"/>
                            </a:cubicBezTo>
                            <a:cubicBezTo>
                              <a:pt x="450" y="943"/>
                              <a:pt x="450" y="943"/>
                              <a:pt x="450" y="943"/>
                            </a:cubicBezTo>
                            <a:cubicBezTo>
                              <a:pt x="434" y="942"/>
                              <a:pt x="419" y="941"/>
                              <a:pt x="403" y="938"/>
                            </a:cubicBezTo>
                            <a:moveTo>
                              <a:pt x="545" y="938"/>
                            </a:moveTo>
                            <a:cubicBezTo>
                              <a:pt x="530" y="941"/>
                              <a:pt x="514" y="942"/>
                              <a:pt x="498" y="943"/>
                            </a:cubicBezTo>
                            <a:cubicBezTo>
                              <a:pt x="498" y="947"/>
                              <a:pt x="498" y="947"/>
                              <a:pt x="498" y="947"/>
                            </a:cubicBezTo>
                            <a:cubicBezTo>
                              <a:pt x="514" y="946"/>
                              <a:pt x="530" y="945"/>
                              <a:pt x="546" y="942"/>
                            </a:cubicBezTo>
                            <a:cubicBezTo>
                              <a:pt x="545" y="938"/>
                              <a:pt x="545" y="938"/>
                              <a:pt x="545" y="938"/>
                            </a:cubicBezTo>
                            <a:moveTo>
                              <a:pt x="311" y="915"/>
                            </a:moveTo>
                            <a:cubicBezTo>
                              <a:pt x="310" y="918"/>
                              <a:pt x="310" y="918"/>
                              <a:pt x="310" y="918"/>
                            </a:cubicBezTo>
                            <a:cubicBezTo>
                              <a:pt x="325" y="924"/>
                              <a:pt x="340" y="929"/>
                              <a:pt x="356" y="933"/>
                            </a:cubicBezTo>
                            <a:cubicBezTo>
                              <a:pt x="357" y="929"/>
                              <a:pt x="357" y="929"/>
                              <a:pt x="357" y="929"/>
                            </a:cubicBezTo>
                            <a:cubicBezTo>
                              <a:pt x="357" y="929"/>
                              <a:pt x="357" y="929"/>
                              <a:pt x="357" y="929"/>
                            </a:cubicBezTo>
                            <a:cubicBezTo>
                              <a:pt x="341" y="925"/>
                              <a:pt x="326" y="920"/>
                              <a:pt x="311" y="915"/>
                            </a:cubicBezTo>
                            <a:moveTo>
                              <a:pt x="637" y="914"/>
                            </a:moveTo>
                            <a:cubicBezTo>
                              <a:pt x="623" y="920"/>
                              <a:pt x="607" y="925"/>
                              <a:pt x="592" y="929"/>
                            </a:cubicBezTo>
                            <a:cubicBezTo>
                              <a:pt x="593" y="932"/>
                              <a:pt x="593" y="932"/>
                              <a:pt x="593" y="932"/>
                            </a:cubicBezTo>
                            <a:cubicBezTo>
                              <a:pt x="609" y="928"/>
                              <a:pt x="624" y="924"/>
                              <a:pt x="639" y="918"/>
                            </a:cubicBezTo>
                            <a:cubicBezTo>
                              <a:pt x="637" y="914"/>
                              <a:pt x="637" y="914"/>
                              <a:pt x="637" y="914"/>
                            </a:cubicBezTo>
                            <a:moveTo>
                              <a:pt x="226" y="873"/>
                            </a:moveTo>
                            <a:cubicBezTo>
                              <a:pt x="224" y="876"/>
                              <a:pt x="224" y="876"/>
                              <a:pt x="224" y="876"/>
                            </a:cubicBezTo>
                            <a:cubicBezTo>
                              <a:pt x="237" y="885"/>
                              <a:pt x="251" y="892"/>
                              <a:pt x="266" y="899"/>
                            </a:cubicBezTo>
                            <a:cubicBezTo>
                              <a:pt x="267" y="896"/>
                              <a:pt x="267" y="896"/>
                              <a:pt x="267" y="896"/>
                            </a:cubicBezTo>
                            <a:cubicBezTo>
                              <a:pt x="253" y="889"/>
                              <a:pt x="239" y="881"/>
                              <a:pt x="226" y="873"/>
                            </a:cubicBezTo>
                            <a:moveTo>
                              <a:pt x="723" y="872"/>
                            </a:moveTo>
                            <a:cubicBezTo>
                              <a:pt x="709" y="881"/>
                              <a:pt x="695" y="889"/>
                              <a:pt x="681" y="896"/>
                            </a:cubicBezTo>
                            <a:cubicBezTo>
                              <a:pt x="683" y="899"/>
                              <a:pt x="683" y="899"/>
                              <a:pt x="683" y="899"/>
                            </a:cubicBezTo>
                            <a:cubicBezTo>
                              <a:pt x="697" y="892"/>
                              <a:pt x="711" y="884"/>
                              <a:pt x="725" y="876"/>
                            </a:cubicBezTo>
                            <a:cubicBezTo>
                              <a:pt x="723" y="872"/>
                              <a:pt x="723" y="872"/>
                              <a:pt x="723" y="872"/>
                            </a:cubicBezTo>
                            <a:moveTo>
                              <a:pt x="151" y="815"/>
                            </a:moveTo>
                            <a:cubicBezTo>
                              <a:pt x="148" y="817"/>
                              <a:pt x="148" y="817"/>
                              <a:pt x="148" y="817"/>
                            </a:cubicBezTo>
                            <a:cubicBezTo>
                              <a:pt x="160" y="828"/>
                              <a:pt x="172" y="839"/>
                              <a:pt x="184" y="849"/>
                            </a:cubicBezTo>
                            <a:cubicBezTo>
                              <a:pt x="187" y="846"/>
                              <a:pt x="187" y="846"/>
                              <a:pt x="187" y="846"/>
                            </a:cubicBezTo>
                            <a:cubicBezTo>
                              <a:pt x="174" y="836"/>
                              <a:pt x="162" y="825"/>
                              <a:pt x="151" y="815"/>
                            </a:cubicBezTo>
                            <a:moveTo>
                              <a:pt x="798" y="814"/>
                            </a:moveTo>
                            <a:cubicBezTo>
                              <a:pt x="786" y="825"/>
                              <a:pt x="774" y="836"/>
                              <a:pt x="762" y="845"/>
                            </a:cubicBezTo>
                            <a:cubicBezTo>
                              <a:pt x="764" y="848"/>
                              <a:pt x="764" y="848"/>
                              <a:pt x="764" y="848"/>
                            </a:cubicBezTo>
                            <a:cubicBezTo>
                              <a:pt x="777" y="839"/>
                              <a:pt x="789" y="828"/>
                              <a:pt x="800" y="817"/>
                            </a:cubicBezTo>
                            <a:cubicBezTo>
                              <a:pt x="798" y="814"/>
                              <a:pt x="798" y="814"/>
                              <a:pt x="798" y="814"/>
                            </a:cubicBezTo>
                            <a:moveTo>
                              <a:pt x="89" y="743"/>
                            </a:moveTo>
                            <a:cubicBezTo>
                              <a:pt x="85" y="745"/>
                              <a:pt x="85" y="745"/>
                              <a:pt x="85" y="745"/>
                            </a:cubicBezTo>
                            <a:cubicBezTo>
                              <a:pt x="95" y="758"/>
                              <a:pt x="104" y="771"/>
                              <a:pt x="115" y="783"/>
                            </a:cubicBezTo>
                            <a:cubicBezTo>
                              <a:pt x="118" y="780"/>
                              <a:pt x="118" y="780"/>
                              <a:pt x="118" y="780"/>
                            </a:cubicBezTo>
                            <a:cubicBezTo>
                              <a:pt x="108" y="768"/>
                              <a:pt x="98" y="756"/>
                              <a:pt x="89" y="743"/>
                            </a:cubicBezTo>
                            <a:moveTo>
                              <a:pt x="860" y="742"/>
                            </a:moveTo>
                            <a:cubicBezTo>
                              <a:pt x="860" y="742"/>
                              <a:pt x="860" y="742"/>
                              <a:pt x="860" y="742"/>
                            </a:cubicBezTo>
                            <a:cubicBezTo>
                              <a:pt x="850" y="755"/>
                              <a:pt x="841" y="768"/>
                              <a:pt x="830" y="780"/>
                            </a:cubicBezTo>
                            <a:cubicBezTo>
                              <a:pt x="833" y="782"/>
                              <a:pt x="833" y="782"/>
                              <a:pt x="833" y="782"/>
                            </a:cubicBezTo>
                            <a:cubicBezTo>
                              <a:pt x="844" y="770"/>
                              <a:pt x="854" y="758"/>
                              <a:pt x="863" y="744"/>
                            </a:cubicBezTo>
                            <a:cubicBezTo>
                              <a:pt x="860" y="742"/>
                              <a:pt x="860" y="742"/>
                              <a:pt x="860" y="742"/>
                            </a:cubicBezTo>
                            <a:moveTo>
                              <a:pt x="43" y="660"/>
                            </a:moveTo>
                            <a:cubicBezTo>
                              <a:pt x="39" y="661"/>
                              <a:pt x="39" y="661"/>
                              <a:pt x="39" y="661"/>
                            </a:cubicBezTo>
                            <a:cubicBezTo>
                              <a:pt x="45" y="676"/>
                              <a:pt x="52" y="690"/>
                              <a:pt x="60" y="704"/>
                            </a:cubicBezTo>
                            <a:cubicBezTo>
                              <a:pt x="64" y="702"/>
                              <a:pt x="64" y="702"/>
                              <a:pt x="64" y="702"/>
                            </a:cubicBezTo>
                            <a:cubicBezTo>
                              <a:pt x="56" y="688"/>
                              <a:pt x="49" y="674"/>
                              <a:pt x="43" y="660"/>
                            </a:cubicBezTo>
                            <a:moveTo>
                              <a:pt x="906" y="659"/>
                            </a:moveTo>
                            <a:cubicBezTo>
                              <a:pt x="899" y="674"/>
                              <a:pt x="892" y="688"/>
                              <a:pt x="885" y="702"/>
                            </a:cubicBezTo>
                            <a:cubicBezTo>
                              <a:pt x="888" y="704"/>
                              <a:pt x="888" y="704"/>
                              <a:pt x="888" y="704"/>
                            </a:cubicBezTo>
                            <a:cubicBezTo>
                              <a:pt x="896" y="690"/>
                              <a:pt x="903" y="675"/>
                              <a:pt x="909" y="661"/>
                            </a:cubicBezTo>
                            <a:cubicBezTo>
                              <a:pt x="906" y="659"/>
                              <a:pt x="906" y="659"/>
                              <a:pt x="906" y="659"/>
                            </a:cubicBezTo>
                            <a:moveTo>
                              <a:pt x="14" y="569"/>
                            </a:moveTo>
                            <a:cubicBezTo>
                              <a:pt x="10" y="570"/>
                              <a:pt x="10" y="570"/>
                              <a:pt x="10" y="570"/>
                            </a:cubicBezTo>
                            <a:cubicBezTo>
                              <a:pt x="13" y="586"/>
                              <a:pt x="17" y="601"/>
                              <a:pt x="22" y="616"/>
                            </a:cubicBezTo>
                            <a:cubicBezTo>
                              <a:pt x="26" y="615"/>
                              <a:pt x="26" y="615"/>
                              <a:pt x="26" y="615"/>
                            </a:cubicBezTo>
                            <a:cubicBezTo>
                              <a:pt x="21" y="600"/>
                              <a:pt x="17" y="585"/>
                              <a:pt x="14" y="569"/>
                            </a:cubicBezTo>
                            <a:moveTo>
                              <a:pt x="934" y="568"/>
                            </a:moveTo>
                            <a:cubicBezTo>
                              <a:pt x="931" y="584"/>
                              <a:pt x="927" y="599"/>
                              <a:pt x="922" y="615"/>
                            </a:cubicBezTo>
                            <a:cubicBezTo>
                              <a:pt x="926" y="616"/>
                              <a:pt x="926" y="616"/>
                              <a:pt x="926" y="616"/>
                            </a:cubicBezTo>
                            <a:cubicBezTo>
                              <a:pt x="931" y="601"/>
                              <a:pt x="935" y="585"/>
                              <a:pt x="938" y="569"/>
                            </a:cubicBezTo>
                            <a:cubicBezTo>
                              <a:pt x="934" y="568"/>
                              <a:pt x="934" y="568"/>
                              <a:pt x="934" y="568"/>
                            </a:cubicBezTo>
                            <a:moveTo>
                              <a:pt x="4" y="474"/>
                            </a:moveTo>
                            <a:cubicBezTo>
                              <a:pt x="0" y="474"/>
                              <a:pt x="0" y="474"/>
                              <a:pt x="0" y="474"/>
                            </a:cubicBezTo>
                            <a:cubicBezTo>
                              <a:pt x="0" y="491"/>
                              <a:pt x="1" y="507"/>
                              <a:pt x="3" y="522"/>
                            </a:cubicBezTo>
                            <a:cubicBezTo>
                              <a:pt x="7" y="522"/>
                              <a:pt x="7" y="522"/>
                              <a:pt x="7" y="522"/>
                            </a:cubicBezTo>
                            <a:cubicBezTo>
                              <a:pt x="5" y="506"/>
                              <a:pt x="4" y="491"/>
                              <a:pt x="4" y="474"/>
                            </a:cubicBezTo>
                            <a:moveTo>
                              <a:pt x="948" y="473"/>
                            </a:moveTo>
                            <a:cubicBezTo>
                              <a:pt x="944" y="473"/>
                              <a:pt x="944" y="473"/>
                              <a:pt x="944" y="473"/>
                            </a:cubicBezTo>
                            <a:cubicBezTo>
                              <a:pt x="944" y="474"/>
                              <a:pt x="944" y="474"/>
                              <a:pt x="944" y="474"/>
                            </a:cubicBezTo>
                            <a:cubicBezTo>
                              <a:pt x="944" y="490"/>
                              <a:pt x="943" y="506"/>
                              <a:pt x="941" y="521"/>
                            </a:cubicBezTo>
                            <a:cubicBezTo>
                              <a:pt x="945" y="522"/>
                              <a:pt x="945" y="522"/>
                              <a:pt x="945" y="522"/>
                            </a:cubicBezTo>
                            <a:cubicBezTo>
                              <a:pt x="947" y="506"/>
                              <a:pt x="948" y="490"/>
                              <a:pt x="948" y="474"/>
                            </a:cubicBezTo>
                            <a:cubicBezTo>
                              <a:pt x="948" y="473"/>
                              <a:pt x="948" y="473"/>
                              <a:pt x="948" y="473"/>
                            </a:cubicBezTo>
                            <a:moveTo>
                              <a:pt x="10" y="379"/>
                            </a:moveTo>
                            <a:cubicBezTo>
                              <a:pt x="7" y="395"/>
                              <a:pt x="4" y="411"/>
                              <a:pt x="3" y="427"/>
                            </a:cubicBezTo>
                            <a:cubicBezTo>
                              <a:pt x="7" y="427"/>
                              <a:pt x="7" y="427"/>
                              <a:pt x="7" y="427"/>
                            </a:cubicBezTo>
                            <a:cubicBezTo>
                              <a:pt x="8" y="411"/>
                              <a:pt x="11" y="395"/>
                              <a:pt x="14" y="380"/>
                            </a:cubicBezTo>
                            <a:cubicBezTo>
                              <a:pt x="10" y="379"/>
                              <a:pt x="10" y="379"/>
                              <a:pt x="10" y="379"/>
                            </a:cubicBezTo>
                            <a:moveTo>
                              <a:pt x="938" y="378"/>
                            </a:moveTo>
                            <a:cubicBezTo>
                              <a:pt x="934" y="378"/>
                              <a:pt x="934" y="378"/>
                              <a:pt x="934" y="378"/>
                            </a:cubicBezTo>
                            <a:cubicBezTo>
                              <a:pt x="934" y="378"/>
                              <a:pt x="934" y="378"/>
                              <a:pt x="934" y="378"/>
                            </a:cubicBezTo>
                            <a:cubicBezTo>
                              <a:pt x="937" y="394"/>
                              <a:pt x="939" y="410"/>
                              <a:pt x="941" y="425"/>
                            </a:cubicBezTo>
                            <a:cubicBezTo>
                              <a:pt x="945" y="425"/>
                              <a:pt x="945" y="425"/>
                              <a:pt x="945" y="425"/>
                            </a:cubicBezTo>
                            <a:cubicBezTo>
                              <a:pt x="943" y="409"/>
                              <a:pt x="941" y="393"/>
                              <a:pt x="938" y="378"/>
                            </a:cubicBezTo>
                            <a:moveTo>
                              <a:pt x="38" y="288"/>
                            </a:moveTo>
                            <a:cubicBezTo>
                              <a:pt x="32" y="302"/>
                              <a:pt x="27" y="317"/>
                              <a:pt x="22" y="333"/>
                            </a:cubicBezTo>
                            <a:cubicBezTo>
                              <a:pt x="26" y="334"/>
                              <a:pt x="26" y="334"/>
                              <a:pt x="26" y="334"/>
                            </a:cubicBezTo>
                            <a:cubicBezTo>
                              <a:pt x="30" y="319"/>
                              <a:pt x="36" y="304"/>
                              <a:pt x="42" y="289"/>
                            </a:cubicBezTo>
                            <a:cubicBezTo>
                              <a:pt x="38" y="288"/>
                              <a:pt x="38" y="288"/>
                              <a:pt x="38" y="288"/>
                            </a:cubicBezTo>
                            <a:moveTo>
                              <a:pt x="909" y="286"/>
                            </a:moveTo>
                            <a:cubicBezTo>
                              <a:pt x="905" y="288"/>
                              <a:pt x="905" y="288"/>
                              <a:pt x="905" y="288"/>
                            </a:cubicBezTo>
                            <a:cubicBezTo>
                              <a:pt x="912" y="302"/>
                              <a:pt x="917" y="317"/>
                              <a:pt x="922" y="332"/>
                            </a:cubicBezTo>
                            <a:cubicBezTo>
                              <a:pt x="926" y="331"/>
                              <a:pt x="926" y="331"/>
                              <a:pt x="926" y="331"/>
                            </a:cubicBezTo>
                            <a:cubicBezTo>
                              <a:pt x="921" y="316"/>
                              <a:pt x="915" y="301"/>
                              <a:pt x="909" y="286"/>
                            </a:cubicBezTo>
                            <a:moveTo>
                              <a:pt x="85" y="204"/>
                            </a:moveTo>
                            <a:cubicBezTo>
                              <a:pt x="76" y="217"/>
                              <a:pt x="67" y="231"/>
                              <a:pt x="60" y="245"/>
                            </a:cubicBezTo>
                            <a:cubicBezTo>
                              <a:pt x="63" y="247"/>
                              <a:pt x="63" y="247"/>
                              <a:pt x="63" y="247"/>
                            </a:cubicBezTo>
                            <a:cubicBezTo>
                              <a:pt x="71" y="233"/>
                              <a:pt x="79" y="219"/>
                              <a:pt x="88" y="206"/>
                            </a:cubicBezTo>
                            <a:cubicBezTo>
                              <a:pt x="85" y="204"/>
                              <a:pt x="85" y="204"/>
                              <a:pt x="85" y="204"/>
                            </a:cubicBezTo>
                            <a:moveTo>
                              <a:pt x="862" y="203"/>
                            </a:moveTo>
                            <a:cubicBezTo>
                              <a:pt x="859" y="205"/>
                              <a:pt x="859" y="205"/>
                              <a:pt x="859" y="205"/>
                            </a:cubicBezTo>
                            <a:cubicBezTo>
                              <a:pt x="868" y="218"/>
                              <a:pt x="876" y="231"/>
                              <a:pt x="884" y="245"/>
                            </a:cubicBezTo>
                            <a:cubicBezTo>
                              <a:pt x="888" y="243"/>
                              <a:pt x="888" y="243"/>
                              <a:pt x="888" y="243"/>
                            </a:cubicBezTo>
                            <a:cubicBezTo>
                              <a:pt x="880" y="229"/>
                              <a:pt x="871" y="216"/>
                              <a:pt x="862" y="203"/>
                            </a:cubicBezTo>
                            <a:moveTo>
                              <a:pt x="147" y="131"/>
                            </a:moveTo>
                            <a:cubicBezTo>
                              <a:pt x="136" y="142"/>
                              <a:pt x="125" y="154"/>
                              <a:pt x="114" y="166"/>
                            </a:cubicBezTo>
                            <a:cubicBezTo>
                              <a:pt x="117" y="169"/>
                              <a:pt x="117" y="169"/>
                              <a:pt x="117" y="169"/>
                            </a:cubicBezTo>
                            <a:cubicBezTo>
                              <a:pt x="128" y="157"/>
                              <a:pt x="139" y="145"/>
                              <a:pt x="150" y="134"/>
                            </a:cubicBezTo>
                            <a:cubicBezTo>
                              <a:pt x="147" y="131"/>
                              <a:pt x="147" y="131"/>
                              <a:pt x="147" y="131"/>
                            </a:cubicBezTo>
                            <a:moveTo>
                              <a:pt x="800" y="130"/>
                            </a:moveTo>
                            <a:cubicBezTo>
                              <a:pt x="797" y="133"/>
                              <a:pt x="797" y="133"/>
                              <a:pt x="797" y="133"/>
                            </a:cubicBezTo>
                            <a:cubicBezTo>
                              <a:pt x="808" y="144"/>
                              <a:pt x="819" y="155"/>
                              <a:pt x="830" y="167"/>
                            </a:cubicBezTo>
                            <a:cubicBezTo>
                              <a:pt x="833" y="165"/>
                              <a:pt x="833" y="165"/>
                              <a:pt x="833" y="165"/>
                            </a:cubicBezTo>
                            <a:cubicBezTo>
                              <a:pt x="822" y="153"/>
                              <a:pt x="811" y="141"/>
                              <a:pt x="800" y="130"/>
                            </a:cubicBezTo>
                            <a:moveTo>
                              <a:pt x="223" y="72"/>
                            </a:moveTo>
                            <a:cubicBezTo>
                              <a:pt x="209" y="81"/>
                              <a:pt x="196" y="90"/>
                              <a:pt x="184" y="100"/>
                            </a:cubicBezTo>
                            <a:cubicBezTo>
                              <a:pt x="186" y="103"/>
                              <a:pt x="186" y="103"/>
                              <a:pt x="186" y="103"/>
                            </a:cubicBezTo>
                            <a:cubicBezTo>
                              <a:pt x="199" y="93"/>
                              <a:pt x="212" y="84"/>
                              <a:pt x="225" y="76"/>
                            </a:cubicBezTo>
                            <a:cubicBezTo>
                              <a:pt x="223" y="72"/>
                              <a:pt x="223" y="72"/>
                              <a:pt x="223" y="72"/>
                            </a:cubicBezTo>
                            <a:moveTo>
                              <a:pt x="724" y="72"/>
                            </a:moveTo>
                            <a:cubicBezTo>
                              <a:pt x="722" y="75"/>
                              <a:pt x="722" y="75"/>
                              <a:pt x="722" y="75"/>
                            </a:cubicBezTo>
                            <a:cubicBezTo>
                              <a:pt x="735" y="83"/>
                              <a:pt x="748" y="92"/>
                              <a:pt x="761" y="102"/>
                            </a:cubicBezTo>
                            <a:cubicBezTo>
                              <a:pt x="763" y="99"/>
                              <a:pt x="763" y="99"/>
                              <a:pt x="763" y="99"/>
                            </a:cubicBezTo>
                            <a:cubicBezTo>
                              <a:pt x="751" y="89"/>
                              <a:pt x="737" y="80"/>
                              <a:pt x="724" y="72"/>
                            </a:cubicBezTo>
                            <a:moveTo>
                              <a:pt x="309" y="30"/>
                            </a:moveTo>
                            <a:cubicBezTo>
                              <a:pt x="294" y="36"/>
                              <a:pt x="279" y="42"/>
                              <a:pt x="265" y="49"/>
                            </a:cubicBezTo>
                            <a:cubicBezTo>
                              <a:pt x="267" y="53"/>
                              <a:pt x="267" y="53"/>
                              <a:pt x="267" y="53"/>
                            </a:cubicBezTo>
                            <a:cubicBezTo>
                              <a:pt x="281" y="46"/>
                              <a:pt x="295" y="39"/>
                              <a:pt x="310" y="34"/>
                            </a:cubicBezTo>
                            <a:cubicBezTo>
                              <a:pt x="309" y="30"/>
                              <a:pt x="309" y="30"/>
                              <a:pt x="309" y="30"/>
                            </a:cubicBezTo>
                            <a:moveTo>
                              <a:pt x="638" y="29"/>
                            </a:moveTo>
                            <a:cubicBezTo>
                              <a:pt x="636" y="33"/>
                              <a:pt x="636" y="33"/>
                              <a:pt x="636" y="33"/>
                            </a:cubicBezTo>
                            <a:cubicBezTo>
                              <a:pt x="651" y="39"/>
                              <a:pt x="666" y="45"/>
                              <a:pt x="680" y="52"/>
                            </a:cubicBezTo>
                            <a:cubicBezTo>
                              <a:pt x="682" y="48"/>
                              <a:pt x="682" y="48"/>
                              <a:pt x="682" y="48"/>
                            </a:cubicBezTo>
                            <a:cubicBezTo>
                              <a:pt x="668" y="41"/>
                              <a:pt x="653" y="35"/>
                              <a:pt x="638" y="29"/>
                            </a:cubicBezTo>
                            <a:moveTo>
                              <a:pt x="402" y="6"/>
                            </a:moveTo>
                            <a:cubicBezTo>
                              <a:pt x="386" y="8"/>
                              <a:pt x="370" y="12"/>
                              <a:pt x="355" y="16"/>
                            </a:cubicBezTo>
                            <a:cubicBezTo>
                              <a:pt x="356" y="19"/>
                              <a:pt x="356" y="19"/>
                              <a:pt x="356" y="19"/>
                            </a:cubicBezTo>
                            <a:cubicBezTo>
                              <a:pt x="371" y="15"/>
                              <a:pt x="386" y="12"/>
                              <a:pt x="402" y="10"/>
                            </a:cubicBezTo>
                            <a:cubicBezTo>
                              <a:pt x="402" y="6"/>
                              <a:pt x="402" y="6"/>
                              <a:pt x="402" y="6"/>
                            </a:cubicBezTo>
                            <a:moveTo>
                              <a:pt x="545" y="6"/>
                            </a:moveTo>
                            <a:cubicBezTo>
                              <a:pt x="544" y="10"/>
                              <a:pt x="544" y="10"/>
                              <a:pt x="544" y="10"/>
                            </a:cubicBezTo>
                            <a:cubicBezTo>
                              <a:pt x="560" y="12"/>
                              <a:pt x="576" y="15"/>
                              <a:pt x="591" y="19"/>
                            </a:cubicBezTo>
                            <a:cubicBezTo>
                              <a:pt x="592" y="15"/>
                              <a:pt x="592" y="15"/>
                              <a:pt x="592" y="15"/>
                            </a:cubicBezTo>
                            <a:cubicBezTo>
                              <a:pt x="577" y="11"/>
                              <a:pt x="561" y="8"/>
                              <a:pt x="545" y="6"/>
                            </a:cubicBezTo>
                            <a:moveTo>
                              <a:pt x="474" y="0"/>
                            </a:moveTo>
                            <a:cubicBezTo>
                              <a:pt x="474" y="0"/>
                              <a:pt x="474" y="0"/>
                              <a:pt x="474" y="0"/>
                            </a:cubicBezTo>
                            <a:cubicBezTo>
                              <a:pt x="466" y="0"/>
                              <a:pt x="457" y="1"/>
                              <a:pt x="449" y="1"/>
                            </a:cubicBezTo>
                            <a:cubicBezTo>
                              <a:pt x="449" y="5"/>
                              <a:pt x="449" y="5"/>
                              <a:pt x="449" y="5"/>
                            </a:cubicBezTo>
                            <a:cubicBezTo>
                              <a:pt x="449" y="5"/>
                              <a:pt x="449" y="5"/>
                              <a:pt x="449" y="5"/>
                            </a:cubicBezTo>
                            <a:cubicBezTo>
                              <a:pt x="458" y="5"/>
                              <a:pt x="466" y="4"/>
                              <a:pt x="474" y="4"/>
                            </a:cubicBezTo>
                            <a:cubicBezTo>
                              <a:pt x="474" y="4"/>
                              <a:pt x="474" y="4"/>
                              <a:pt x="474" y="4"/>
                            </a:cubicBezTo>
                            <a:cubicBezTo>
                              <a:pt x="482" y="4"/>
                              <a:pt x="489" y="5"/>
                              <a:pt x="497" y="5"/>
                            </a:cubicBezTo>
                            <a:cubicBezTo>
                              <a:pt x="497" y="1"/>
                              <a:pt x="497" y="1"/>
                              <a:pt x="497" y="1"/>
                            </a:cubicBezTo>
                            <a:cubicBezTo>
                              <a:pt x="490" y="1"/>
                              <a:pt x="482" y="0"/>
                              <a:pt x="474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59" name="Freeform 163">
                        <a:extLst>
                          <a:ext uri="{FF2B5EF4-FFF2-40B4-BE49-F238E27FC236}">
                            <a16:creationId xmlns:a16="http://schemas.microsoft.com/office/drawing/2014/main" id="{1D9AC810-5B76-4A9F-BCBE-3BC6CABB0A78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563" y="878"/>
                        <a:ext cx="2559" cy="2559"/>
                      </a:xfrm>
                      <a:custGeom>
                        <a:avLst/>
                        <a:gdLst>
                          <a:gd name="T0" fmla="*/ 1080 w 1080"/>
                          <a:gd name="T1" fmla="*/ 540 h 1080"/>
                          <a:gd name="T2" fmla="*/ 1080 w 1080"/>
                          <a:gd name="T3" fmla="*/ 540 h 1080"/>
                          <a:gd name="T4" fmla="*/ 1080 w 1080"/>
                          <a:gd name="T5" fmla="*/ 540 h 1080"/>
                          <a:gd name="T6" fmla="*/ 540 w 1080"/>
                          <a:gd name="T7" fmla="*/ 0 h 1080"/>
                          <a:gd name="T8" fmla="*/ 0 w 1080"/>
                          <a:gd name="T9" fmla="*/ 540 h 1080"/>
                          <a:gd name="T10" fmla="*/ 540 w 1080"/>
                          <a:gd name="T11" fmla="*/ 1080 h 1080"/>
                          <a:gd name="T12" fmla="*/ 1080 w 1080"/>
                          <a:gd name="T13" fmla="*/ 540 h 1080"/>
                          <a:gd name="T14" fmla="*/ 1078 w 1080"/>
                          <a:gd name="T15" fmla="*/ 540 h 1080"/>
                          <a:gd name="T16" fmla="*/ 1076 w 1080"/>
                          <a:gd name="T17" fmla="*/ 540 h 1080"/>
                          <a:gd name="T18" fmla="*/ 919 w 1080"/>
                          <a:gd name="T19" fmla="*/ 919 h 1080"/>
                          <a:gd name="T20" fmla="*/ 540 w 1080"/>
                          <a:gd name="T21" fmla="*/ 1076 h 1080"/>
                          <a:gd name="T22" fmla="*/ 161 w 1080"/>
                          <a:gd name="T23" fmla="*/ 919 h 1080"/>
                          <a:gd name="T24" fmla="*/ 4 w 1080"/>
                          <a:gd name="T25" fmla="*/ 540 h 1080"/>
                          <a:gd name="T26" fmla="*/ 161 w 1080"/>
                          <a:gd name="T27" fmla="*/ 161 h 1080"/>
                          <a:gd name="T28" fmla="*/ 540 w 1080"/>
                          <a:gd name="T29" fmla="*/ 4 h 1080"/>
                          <a:gd name="T30" fmla="*/ 919 w 1080"/>
                          <a:gd name="T31" fmla="*/ 161 h 1080"/>
                          <a:gd name="T32" fmla="*/ 1076 w 1080"/>
                          <a:gd name="T33" fmla="*/ 540 h 1080"/>
                          <a:gd name="T34" fmla="*/ 1078 w 1080"/>
                          <a:gd name="T35" fmla="*/ 540 h 1080"/>
                          <a:gd name="T36" fmla="*/ 1080 w 1080"/>
                          <a:gd name="T37" fmla="*/ 540 h 1080"/>
                          <a:gd name="T38" fmla="*/ 1080 w 1080"/>
                          <a:gd name="T39" fmla="*/ 540 h 1080"/>
                          <a:gd name="T40" fmla="*/ 540 w 1080"/>
                          <a:gd name="T41" fmla="*/ 0 h 10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080" h="1080">
                            <a:moveTo>
                              <a:pt x="1080" y="540"/>
                            </a:move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moveTo>
                              <a:pt x="540" y="0"/>
                            </a:moveTo>
                            <a:cubicBezTo>
                              <a:pt x="242" y="0"/>
                              <a:pt x="0" y="242"/>
                              <a:pt x="0" y="540"/>
                            </a:cubicBezTo>
                            <a:cubicBezTo>
                              <a:pt x="0" y="838"/>
                              <a:pt x="242" y="1080"/>
                              <a:pt x="540" y="1080"/>
                            </a:cubicBezTo>
                            <a:cubicBezTo>
                              <a:pt x="838" y="1080"/>
                              <a:pt x="1080" y="838"/>
                              <a:pt x="1080" y="540"/>
                            </a:cubicBezTo>
                            <a:cubicBezTo>
                              <a:pt x="1078" y="540"/>
                              <a:pt x="1078" y="540"/>
                              <a:pt x="1078" y="540"/>
                            </a:cubicBezTo>
                            <a:cubicBezTo>
                              <a:pt x="1076" y="540"/>
                              <a:pt x="1076" y="540"/>
                              <a:pt x="1076" y="540"/>
                            </a:cubicBezTo>
                            <a:cubicBezTo>
                              <a:pt x="1076" y="688"/>
                              <a:pt x="1016" y="822"/>
                              <a:pt x="919" y="919"/>
                            </a:cubicBezTo>
                            <a:cubicBezTo>
                              <a:pt x="822" y="1016"/>
                              <a:pt x="688" y="1076"/>
                              <a:pt x="540" y="1076"/>
                            </a:cubicBezTo>
                            <a:cubicBezTo>
                              <a:pt x="392" y="1076"/>
                              <a:pt x="258" y="1016"/>
                              <a:pt x="161" y="919"/>
                            </a:cubicBezTo>
                            <a:cubicBezTo>
                              <a:pt x="64" y="822"/>
                              <a:pt x="4" y="688"/>
                              <a:pt x="4" y="540"/>
                            </a:cubicBezTo>
                            <a:cubicBezTo>
                              <a:pt x="4" y="392"/>
                              <a:pt x="64" y="258"/>
                              <a:pt x="161" y="161"/>
                            </a:cubicBezTo>
                            <a:cubicBezTo>
                              <a:pt x="258" y="64"/>
                              <a:pt x="392" y="4"/>
                              <a:pt x="540" y="4"/>
                            </a:cubicBezTo>
                            <a:cubicBezTo>
                              <a:pt x="688" y="4"/>
                              <a:pt x="822" y="64"/>
                              <a:pt x="919" y="161"/>
                            </a:cubicBezTo>
                            <a:cubicBezTo>
                              <a:pt x="1016" y="258"/>
                              <a:pt x="1076" y="392"/>
                              <a:pt x="1076" y="540"/>
                            </a:cubicBezTo>
                            <a:cubicBezTo>
                              <a:pt x="1078" y="540"/>
                              <a:pt x="1078" y="540"/>
                              <a:pt x="1078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242"/>
                              <a:pt x="838" y="0"/>
                              <a:pt x="540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  <p:sp>
                    <p:nvSpPr>
                      <p:cNvPr id="160" name="Freeform 164">
                        <a:extLst>
                          <a:ext uri="{FF2B5EF4-FFF2-40B4-BE49-F238E27FC236}">
                            <a16:creationId xmlns:a16="http://schemas.microsoft.com/office/drawing/2014/main" id="{6DE7167E-35C6-4DF3-98DB-3192A8EB16D1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449" y="765"/>
                        <a:ext cx="2786" cy="2786"/>
                      </a:xfrm>
                      <a:custGeom>
                        <a:avLst/>
                        <a:gdLst>
                          <a:gd name="T0" fmla="*/ 1176 w 1176"/>
                          <a:gd name="T1" fmla="*/ 588 h 1176"/>
                          <a:gd name="T2" fmla="*/ 1176 w 1176"/>
                          <a:gd name="T3" fmla="*/ 588 h 1176"/>
                          <a:gd name="T4" fmla="*/ 1176 w 1176"/>
                          <a:gd name="T5" fmla="*/ 588 h 1176"/>
                          <a:gd name="T6" fmla="*/ 588 w 1176"/>
                          <a:gd name="T7" fmla="*/ 0 h 1176"/>
                          <a:gd name="T8" fmla="*/ 0 w 1176"/>
                          <a:gd name="T9" fmla="*/ 588 h 1176"/>
                          <a:gd name="T10" fmla="*/ 588 w 1176"/>
                          <a:gd name="T11" fmla="*/ 1176 h 1176"/>
                          <a:gd name="T12" fmla="*/ 1176 w 1176"/>
                          <a:gd name="T13" fmla="*/ 588 h 1176"/>
                          <a:gd name="T14" fmla="*/ 1174 w 1176"/>
                          <a:gd name="T15" fmla="*/ 588 h 1176"/>
                          <a:gd name="T16" fmla="*/ 1172 w 1176"/>
                          <a:gd name="T17" fmla="*/ 588 h 1176"/>
                          <a:gd name="T18" fmla="*/ 1001 w 1176"/>
                          <a:gd name="T19" fmla="*/ 1001 h 1176"/>
                          <a:gd name="T20" fmla="*/ 588 w 1176"/>
                          <a:gd name="T21" fmla="*/ 1172 h 1176"/>
                          <a:gd name="T22" fmla="*/ 175 w 1176"/>
                          <a:gd name="T23" fmla="*/ 1001 h 1176"/>
                          <a:gd name="T24" fmla="*/ 4 w 1176"/>
                          <a:gd name="T25" fmla="*/ 588 h 1176"/>
                          <a:gd name="T26" fmla="*/ 175 w 1176"/>
                          <a:gd name="T27" fmla="*/ 175 h 1176"/>
                          <a:gd name="T28" fmla="*/ 588 w 1176"/>
                          <a:gd name="T29" fmla="*/ 4 h 1176"/>
                          <a:gd name="T30" fmla="*/ 1001 w 1176"/>
                          <a:gd name="T31" fmla="*/ 175 h 1176"/>
                          <a:gd name="T32" fmla="*/ 1172 w 1176"/>
                          <a:gd name="T33" fmla="*/ 588 h 1176"/>
                          <a:gd name="T34" fmla="*/ 1174 w 1176"/>
                          <a:gd name="T35" fmla="*/ 588 h 1176"/>
                          <a:gd name="T36" fmla="*/ 1176 w 1176"/>
                          <a:gd name="T37" fmla="*/ 588 h 1176"/>
                          <a:gd name="T38" fmla="*/ 1176 w 1176"/>
                          <a:gd name="T39" fmla="*/ 588 h 1176"/>
                          <a:gd name="T40" fmla="*/ 588 w 1176"/>
                          <a:gd name="T41" fmla="*/ 0 h 117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176" h="1176">
                            <a:moveTo>
                              <a:pt x="1176" y="588"/>
                            </a:move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moveTo>
                              <a:pt x="588" y="0"/>
                            </a:moveTo>
                            <a:cubicBezTo>
                              <a:pt x="263" y="0"/>
                              <a:pt x="0" y="263"/>
                              <a:pt x="0" y="588"/>
                            </a:cubicBezTo>
                            <a:cubicBezTo>
                              <a:pt x="0" y="912"/>
                              <a:pt x="263" y="1176"/>
                              <a:pt x="588" y="1176"/>
                            </a:cubicBezTo>
                            <a:cubicBezTo>
                              <a:pt x="913" y="1176"/>
                              <a:pt x="1176" y="912"/>
                              <a:pt x="1176" y="588"/>
                            </a:cubicBezTo>
                            <a:cubicBezTo>
                              <a:pt x="1174" y="588"/>
                              <a:pt x="1174" y="588"/>
                              <a:pt x="1174" y="588"/>
                            </a:cubicBezTo>
                            <a:cubicBezTo>
                              <a:pt x="1172" y="588"/>
                              <a:pt x="1172" y="588"/>
                              <a:pt x="1172" y="588"/>
                            </a:cubicBezTo>
                            <a:cubicBezTo>
                              <a:pt x="1172" y="749"/>
                              <a:pt x="1106" y="895"/>
                              <a:pt x="1001" y="1001"/>
                            </a:cubicBezTo>
                            <a:cubicBezTo>
                              <a:pt x="895" y="1106"/>
                              <a:pt x="749" y="1172"/>
                              <a:pt x="588" y="1172"/>
                            </a:cubicBezTo>
                            <a:cubicBezTo>
                              <a:pt x="427" y="1172"/>
                              <a:pt x="281" y="1106"/>
                              <a:pt x="175" y="1001"/>
                            </a:cubicBezTo>
                            <a:cubicBezTo>
                              <a:pt x="70" y="895"/>
                              <a:pt x="4" y="749"/>
                              <a:pt x="4" y="588"/>
                            </a:cubicBezTo>
                            <a:cubicBezTo>
                              <a:pt x="4" y="427"/>
                              <a:pt x="70" y="281"/>
                              <a:pt x="175" y="175"/>
                            </a:cubicBezTo>
                            <a:cubicBezTo>
                              <a:pt x="281" y="70"/>
                              <a:pt x="427" y="4"/>
                              <a:pt x="588" y="4"/>
                            </a:cubicBezTo>
                            <a:cubicBezTo>
                              <a:pt x="749" y="4"/>
                              <a:pt x="895" y="70"/>
                              <a:pt x="1001" y="175"/>
                            </a:cubicBezTo>
                            <a:cubicBezTo>
                              <a:pt x="1106" y="281"/>
                              <a:pt x="1172" y="427"/>
                              <a:pt x="1172" y="588"/>
                            </a:cubicBezTo>
                            <a:cubicBezTo>
                              <a:pt x="1174" y="588"/>
                              <a:pt x="1174" y="588"/>
                              <a:pt x="1174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263"/>
                              <a:pt x="913" y="0"/>
                              <a:pt x="588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</a:endParaRPr>
                      </a:p>
                    </p:txBody>
                  </p:sp>
                </p:grpSp>
                <p:sp>
                  <p:nvSpPr>
                    <p:cNvPr id="148" name="Freeform 11">
                      <a:extLst>
                        <a:ext uri="{FF2B5EF4-FFF2-40B4-BE49-F238E27FC236}">
                          <a16:creationId xmlns:a16="http://schemas.microsoft.com/office/drawing/2014/main" id="{DB929A50-C98C-4D57-9503-0B2355A2C8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60271" y="2623676"/>
                      <a:ext cx="202209" cy="202209"/>
                    </a:xfrm>
                    <a:custGeom>
                      <a:avLst/>
                      <a:gdLst>
                        <a:gd name="T0" fmla="*/ 32 w 64"/>
                        <a:gd name="T1" fmla="*/ 0 h 64"/>
                        <a:gd name="T2" fmla="*/ 1 w 64"/>
                        <a:gd name="T3" fmla="*/ 25 h 64"/>
                        <a:gd name="T4" fmla="*/ 0 w 64"/>
                        <a:gd name="T5" fmla="*/ 29 h 64"/>
                        <a:gd name="T6" fmla="*/ 0 w 64"/>
                        <a:gd name="T7" fmla="*/ 32 h 64"/>
                        <a:gd name="T8" fmla="*/ 32 w 64"/>
                        <a:gd name="T9" fmla="*/ 64 h 64"/>
                        <a:gd name="T10" fmla="*/ 62 w 64"/>
                        <a:gd name="T11" fmla="*/ 44 h 64"/>
                        <a:gd name="T12" fmla="*/ 63 w 64"/>
                        <a:gd name="T13" fmla="*/ 40 h 64"/>
                        <a:gd name="T14" fmla="*/ 64 w 64"/>
                        <a:gd name="T15" fmla="*/ 32 h 64"/>
                        <a:gd name="T16" fmla="*/ 32 w 64"/>
                        <a:gd name="T17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32" y="0"/>
                          </a:moveTo>
                          <a:cubicBezTo>
                            <a:pt x="17" y="0"/>
                            <a:pt x="4" y="11"/>
                            <a:pt x="1" y="25"/>
                          </a:cubicBezTo>
                          <a:cubicBezTo>
                            <a:pt x="0" y="26"/>
                            <a:pt x="0" y="28"/>
                            <a:pt x="0" y="29"/>
                          </a:cubicBezTo>
                          <a:cubicBezTo>
                            <a:pt x="0" y="30"/>
                            <a:pt x="0" y="31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45" y="64"/>
                            <a:pt x="57" y="56"/>
                            <a:pt x="62" y="44"/>
                          </a:cubicBezTo>
                          <a:cubicBezTo>
                            <a:pt x="62" y="43"/>
                            <a:pt x="63" y="42"/>
                            <a:pt x="63" y="40"/>
                          </a:cubicBezTo>
                          <a:cubicBezTo>
                            <a:pt x="64" y="38"/>
                            <a:pt x="64" y="35"/>
                            <a:pt x="64" y="32"/>
                          </a:cubicBezTo>
                          <a:cubicBezTo>
                            <a:pt x="64" y="14"/>
                            <a:pt x="50" y="0"/>
                            <a:pt x="32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  <p:sp>
                  <p:nvSpPr>
                    <p:cNvPr id="149" name="Freeform 12">
                      <a:extLst>
                        <a:ext uri="{FF2B5EF4-FFF2-40B4-BE49-F238E27FC236}">
                          <a16:creationId xmlns:a16="http://schemas.microsoft.com/office/drawing/2014/main" id="{FD291682-6CA1-470F-AFE5-44FAE861AC2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49543" y="4889217"/>
                      <a:ext cx="113078" cy="113078"/>
                    </a:xfrm>
                    <a:custGeom>
                      <a:avLst/>
                      <a:gdLst>
                        <a:gd name="T0" fmla="*/ 18 w 36"/>
                        <a:gd name="T1" fmla="*/ 0 h 36"/>
                        <a:gd name="T2" fmla="*/ 0 w 36"/>
                        <a:gd name="T3" fmla="*/ 18 h 36"/>
                        <a:gd name="T4" fmla="*/ 18 w 36"/>
                        <a:gd name="T5" fmla="*/ 36 h 36"/>
                        <a:gd name="T6" fmla="*/ 30 w 36"/>
                        <a:gd name="T7" fmla="*/ 31 h 36"/>
                        <a:gd name="T8" fmla="*/ 33 w 36"/>
                        <a:gd name="T9" fmla="*/ 28 h 36"/>
                        <a:gd name="T10" fmla="*/ 36 w 36"/>
                        <a:gd name="T11" fmla="*/ 18 h 36"/>
                        <a:gd name="T12" fmla="*/ 18 w 36"/>
                        <a:gd name="T13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6" h="36">
                          <a:moveTo>
                            <a:pt x="18" y="0"/>
                          </a:moveTo>
                          <a:cubicBezTo>
                            <a:pt x="8" y="0"/>
                            <a:pt x="0" y="8"/>
                            <a:pt x="0" y="18"/>
                          </a:cubicBezTo>
                          <a:cubicBezTo>
                            <a:pt x="0" y="28"/>
                            <a:pt x="8" y="36"/>
                            <a:pt x="18" y="36"/>
                          </a:cubicBezTo>
                          <a:cubicBezTo>
                            <a:pt x="23" y="36"/>
                            <a:pt x="27" y="34"/>
                            <a:pt x="30" y="31"/>
                          </a:cubicBezTo>
                          <a:cubicBezTo>
                            <a:pt x="31" y="30"/>
                            <a:pt x="32" y="29"/>
                            <a:pt x="33" y="28"/>
                          </a:cubicBezTo>
                          <a:cubicBezTo>
                            <a:pt x="35" y="25"/>
                            <a:pt x="36" y="22"/>
                            <a:pt x="36" y="18"/>
                          </a:cubicBezTo>
                          <a:cubicBezTo>
                            <a:pt x="36" y="8"/>
                            <a:pt x="28" y="0"/>
                            <a:pt x="18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  <p:sp>
                  <p:nvSpPr>
                    <p:cNvPr id="150" name="Freeform 13">
                      <a:extLst>
                        <a:ext uri="{FF2B5EF4-FFF2-40B4-BE49-F238E27FC236}">
                          <a16:creationId xmlns:a16="http://schemas.microsoft.com/office/drawing/2014/main" id="{A1385372-2ABC-4742-8CC0-101AB06580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54425" y="4943760"/>
                      <a:ext cx="200879" cy="200879"/>
                    </a:xfrm>
                    <a:custGeom>
                      <a:avLst/>
                      <a:gdLst>
                        <a:gd name="T0" fmla="*/ 32 w 64"/>
                        <a:gd name="T1" fmla="*/ 0 h 64"/>
                        <a:gd name="T2" fmla="*/ 6 w 64"/>
                        <a:gd name="T3" fmla="*/ 13 h 64"/>
                        <a:gd name="T4" fmla="*/ 4 w 64"/>
                        <a:gd name="T5" fmla="*/ 16 h 64"/>
                        <a:gd name="T6" fmla="*/ 0 w 64"/>
                        <a:gd name="T7" fmla="*/ 32 h 64"/>
                        <a:gd name="T8" fmla="*/ 14 w 64"/>
                        <a:gd name="T9" fmla="*/ 58 h 64"/>
                        <a:gd name="T10" fmla="*/ 17 w 64"/>
                        <a:gd name="T11" fmla="*/ 61 h 64"/>
                        <a:gd name="T12" fmla="*/ 32 w 64"/>
                        <a:gd name="T13" fmla="*/ 64 h 64"/>
                        <a:gd name="T14" fmla="*/ 51 w 64"/>
                        <a:gd name="T15" fmla="*/ 58 h 64"/>
                        <a:gd name="T16" fmla="*/ 54 w 64"/>
                        <a:gd name="T17" fmla="*/ 56 h 64"/>
                        <a:gd name="T18" fmla="*/ 64 w 64"/>
                        <a:gd name="T19" fmla="*/ 32 h 64"/>
                        <a:gd name="T20" fmla="*/ 57 w 64"/>
                        <a:gd name="T21" fmla="*/ 12 h 64"/>
                        <a:gd name="T22" fmla="*/ 54 w 64"/>
                        <a:gd name="T23" fmla="*/ 9 h 64"/>
                        <a:gd name="T24" fmla="*/ 32 w 64"/>
                        <a:gd name="T25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32" y="0"/>
                          </a:moveTo>
                          <a:cubicBezTo>
                            <a:pt x="21" y="0"/>
                            <a:pt x="12" y="5"/>
                            <a:pt x="6" y="13"/>
                          </a:cubicBezTo>
                          <a:cubicBezTo>
                            <a:pt x="5" y="14"/>
                            <a:pt x="5" y="15"/>
                            <a:pt x="4" y="16"/>
                          </a:cubicBezTo>
                          <a:cubicBezTo>
                            <a:pt x="1" y="21"/>
                            <a:pt x="0" y="26"/>
                            <a:pt x="0" y="32"/>
                          </a:cubicBezTo>
                          <a:cubicBezTo>
                            <a:pt x="0" y="43"/>
                            <a:pt x="5" y="53"/>
                            <a:pt x="14" y="58"/>
                          </a:cubicBezTo>
                          <a:cubicBezTo>
                            <a:pt x="15" y="59"/>
                            <a:pt x="16" y="60"/>
                            <a:pt x="17" y="61"/>
                          </a:cubicBezTo>
                          <a:cubicBezTo>
                            <a:pt x="21" y="63"/>
                            <a:pt x="27" y="64"/>
                            <a:pt x="32" y="64"/>
                          </a:cubicBezTo>
                          <a:cubicBezTo>
                            <a:pt x="39" y="64"/>
                            <a:pt x="46" y="62"/>
                            <a:pt x="51" y="58"/>
                          </a:cubicBezTo>
                          <a:cubicBezTo>
                            <a:pt x="52" y="57"/>
                            <a:pt x="53" y="57"/>
                            <a:pt x="54" y="56"/>
                          </a:cubicBezTo>
                          <a:cubicBezTo>
                            <a:pt x="60" y="50"/>
                            <a:pt x="64" y="41"/>
                            <a:pt x="64" y="32"/>
                          </a:cubicBezTo>
                          <a:cubicBezTo>
                            <a:pt x="64" y="24"/>
                            <a:pt x="61" y="17"/>
                            <a:pt x="57" y="12"/>
                          </a:cubicBezTo>
                          <a:cubicBezTo>
                            <a:pt x="56" y="11"/>
                            <a:pt x="55" y="10"/>
                            <a:pt x="54" y="9"/>
                          </a:cubicBezTo>
                          <a:cubicBezTo>
                            <a:pt x="48" y="3"/>
                            <a:pt x="40" y="0"/>
                            <a:pt x="32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  <p:sp>
                  <p:nvSpPr>
                    <p:cNvPr id="151" name="Freeform 14">
                      <a:extLst>
                        <a:ext uri="{FF2B5EF4-FFF2-40B4-BE49-F238E27FC236}">
                          <a16:creationId xmlns:a16="http://schemas.microsoft.com/office/drawing/2014/main" id="{0BC504B3-E136-4C71-945A-DBE8B9D960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31305" y="2904373"/>
                      <a:ext cx="166291" cy="166291"/>
                    </a:xfrm>
                    <a:custGeom>
                      <a:avLst/>
                      <a:gdLst>
                        <a:gd name="T0" fmla="*/ 27 w 53"/>
                        <a:gd name="T1" fmla="*/ 0 h 53"/>
                        <a:gd name="T2" fmla="*/ 0 w 53"/>
                        <a:gd name="T3" fmla="*/ 27 h 53"/>
                        <a:gd name="T4" fmla="*/ 1 w 53"/>
                        <a:gd name="T5" fmla="*/ 30 h 53"/>
                        <a:gd name="T6" fmla="*/ 1 w 53"/>
                        <a:gd name="T7" fmla="*/ 34 h 53"/>
                        <a:gd name="T8" fmla="*/ 27 w 53"/>
                        <a:gd name="T9" fmla="*/ 53 h 53"/>
                        <a:gd name="T10" fmla="*/ 53 w 53"/>
                        <a:gd name="T11" fmla="*/ 27 h 53"/>
                        <a:gd name="T12" fmla="*/ 27 w 53"/>
                        <a:gd name="T13" fmla="*/ 0 h 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3" h="53">
                          <a:moveTo>
                            <a:pt x="27" y="0"/>
                          </a:moveTo>
                          <a:cubicBezTo>
                            <a:pt x="12" y="0"/>
                            <a:pt x="0" y="12"/>
                            <a:pt x="0" y="27"/>
                          </a:cubicBezTo>
                          <a:cubicBezTo>
                            <a:pt x="0" y="28"/>
                            <a:pt x="1" y="29"/>
                            <a:pt x="1" y="30"/>
                          </a:cubicBezTo>
                          <a:cubicBezTo>
                            <a:pt x="1" y="31"/>
                            <a:pt x="1" y="32"/>
                            <a:pt x="1" y="34"/>
                          </a:cubicBezTo>
                          <a:cubicBezTo>
                            <a:pt x="4" y="45"/>
                            <a:pt x="15" y="53"/>
                            <a:pt x="27" y="53"/>
                          </a:cubicBezTo>
                          <a:cubicBezTo>
                            <a:pt x="42" y="53"/>
                            <a:pt x="53" y="41"/>
                            <a:pt x="53" y="27"/>
                          </a:cubicBezTo>
                          <a:cubicBezTo>
                            <a:pt x="53" y="12"/>
                            <a:pt x="42" y="0"/>
                            <a:pt x="27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  <p:sp>
                  <p:nvSpPr>
                    <p:cNvPr id="152" name="Freeform 16">
                      <a:extLst>
                        <a:ext uri="{FF2B5EF4-FFF2-40B4-BE49-F238E27FC236}">
                          <a16:creationId xmlns:a16="http://schemas.microsoft.com/office/drawing/2014/main" id="{BD62EBFB-D80D-417D-8EE3-0A948BEA80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24467" y="2007735"/>
                      <a:ext cx="163630" cy="163630"/>
                    </a:xfrm>
                    <a:custGeom>
                      <a:avLst/>
                      <a:gdLst>
                        <a:gd name="T0" fmla="*/ 26 w 52"/>
                        <a:gd name="T1" fmla="*/ 0 h 52"/>
                        <a:gd name="T2" fmla="*/ 19 w 52"/>
                        <a:gd name="T3" fmla="*/ 1 h 52"/>
                        <a:gd name="T4" fmla="*/ 15 w 52"/>
                        <a:gd name="T5" fmla="*/ 2 h 52"/>
                        <a:gd name="T6" fmla="*/ 0 w 52"/>
                        <a:gd name="T7" fmla="*/ 26 h 52"/>
                        <a:gd name="T8" fmla="*/ 26 w 52"/>
                        <a:gd name="T9" fmla="*/ 52 h 52"/>
                        <a:gd name="T10" fmla="*/ 52 w 52"/>
                        <a:gd name="T11" fmla="*/ 26 h 52"/>
                        <a:gd name="T12" fmla="*/ 26 w 52"/>
                        <a:gd name="T13" fmla="*/ 0 h 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2" h="52">
                          <a:moveTo>
                            <a:pt x="26" y="0"/>
                          </a:moveTo>
                          <a:cubicBezTo>
                            <a:pt x="23" y="0"/>
                            <a:pt x="21" y="0"/>
                            <a:pt x="19" y="1"/>
                          </a:cubicBezTo>
                          <a:cubicBezTo>
                            <a:pt x="18" y="1"/>
                            <a:pt x="16" y="1"/>
                            <a:pt x="15" y="2"/>
                          </a:cubicBezTo>
                          <a:cubicBezTo>
                            <a:pt x="6" y="6"/>
                            <a:pt x="0" y="15"/>
                            <a:pt x="0" y="26"/>
                          </a:cubicBezTo>
                          <a:cubicBezTo>
                            <a:pt x="0" y="40"/>
                            <a:pt x="11" y="52"/>
                            <a:pt x="26" y="52"/>
                          </a:cubicBezTo>
                          <a:cubicBezTo>
                            <a:pt x="40" y="52"/>
                            <a:pt x="52" y="40"/>
                            <a:pt x="52" y="26"/>
                          </a:cubicBezTo>
                          <a:cubicBezTo>
                            <a:pt x="52" y="11"/>
                            <a:pt x="40" y="0"/>
                            <a:pt x="26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</p:grpSp>
              <p:sp>
                <p:nvSpPr>
                  <p:cNvPr id="141" name="Freeform 17">
                    <a:extLst>
                      <a:ext uri="{FF2B5EF4-FFF2-40B4-BE49-F238E27FC236}">
                        <a16:creationId xmlns:a16="http://schemas.microsoft.com/office/drawing/2014/main" id="{05D0F1BD-01D5-48BC-A962-3FE629A55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751" y="3293822"/>
                    <a:ext cx="126381" cy="126381"/>
                  </a:xfrm>
                  <a:custGeom>
                    <a:avLst/>
                    <a:gdLst>
                      <a:gd name="T0" fmla="*/ 20 w 40"/>
                      <a:gd name="T1" fmla="*/ 0 h 40"/>
                      <a:gd name="T2" fmla="*/ 0 w 40"/>
                      <a:gd name="T3" fmla="*/ 20 h 40"/>
                      <a:gd name="T4" fmla="*/ 20 w 40"/>
                      <a:gd name="T5" fmla="*/ 40 h 40"/>
                      <a:gd name="T6" fmla="*/ 40 w 40"/>
                      <a:gd name="T7" fmla="*/ 20 h 40"/>
                      <a:gd name="T8" fmla="*/ 39 w 40"/>
                      <a:gd name="T9" fmla="*/ 16 h 40"/>
                      <a:gd name="T10" fmla="*/ 38 w 40"/>
                      <a:gd name="T11" fmla="*/ 12 h 40"/>
                      <a:gd name="T12" fmla="*/ 20 w 40"/>
                      <a:gd name="T13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" h="40">
                        <a:moveTo>
                          <a:pt x="20" y="0"/>
                        </a:moveTo>
                        <a:cubicBezTo>
                          <a:pt x="9" y="0"/>
                          <a:pt x="0" y="9"/>
                          <a:pt x="0" y="20"/>
                        </a:cubicBezTo>
                        <a:cubicBezTo>
                          <a:pt x="0" y="31"/>
                          <a:pt x="9" y="40"/>
                          <a:pt x="20" y="40"/>
                        </a:cubicBezTo>
                        <a:cubicBezTo>
                          <a:pt x="31" y="40"/>
                          <a:pt x="40" y="31"/>
                          <a:pt x="40" y="20"/>
                        </a:cubicBezTo>
                        <a:cubicBezTo>
                          <a:pt x="40" y="19"/>
                          <a:pt x="40" y="17"/>
                          <a:pt x="39" y="16"/>
                        </a:cubicBezTo>
                        <a:cubicBezTo>
                          <a:pt x="39" y="14"/>
                          <a:pt x="39" y="13"/>
                          <a:pt x="38" y="12"/>
                        </a:cubicBezTo>
                        <a:cubicBezTo>
                          <a:pt x="35" y="5"/>
                          <a:pt x="28" y="0"/>
                          <a:pt x="20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2" name="Freeform 126">
                    <a:extLst>
                      <a:ext uri="{FF2B5EF4-FFF2-40B4-BE49-F238E27FC236}">
                        <a16:creationId xmlns:a16="http://schemas.microsoft.com/office/drawing/2014/main" id="{65B863DF-6470-4469-A0BB-385C381DD0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5533" y="2371907"/>
                    <a:ext cx="396436" cy="232807"/>
                  </a:xfrm>
                  <a:custGeom>
                    <a:avLst/>
                    <a:gdLst>
                      <a:gd name="T0" fmla="*/ 298 w 298"/>
                      <a:gd name="T1" fmla="*/ 41 h 175"/>
                      <a:gd name="T2" fmla="*/ 272 w 298"/>
                      <a:gd name="T3" fmla="*/ 0 h 175"/>
                      <a:gd name="T4" fmla="*/ 106 w 298"/>
                      <a:gd name="T5" fmla="*/ 114 h 175"/>
                      <a:gd name="T6" fmla="*/ 36 w 298"/>
                      <a:gd name="T7" fmla="*/ 38 h 175"/>
                      <a:gd name="T8" fmla="*/ 0 w 298"/>
                      <a:gd name="T9" fmla="*/ 71 h 175"/>
                      <a:gd name="T10" fmla="*/ 102 w 298"/>
                      <a:gd name="T11" fmla="*/ 175 h 175"/>
                      <a:gd name="T12" fmla="*/ 102 w 298"/>
                      <a:gd name="T13" fmla="*/ 175 h 175"/>
                      <a:gd name="T14" fmla="*/ 102 w 298"/>
                      <a:gd name="T15" fmla="*/ 175 h 175"/>
                      <a:gd name="T16" fmla="*/ 298 w 298"/>
                      <a:gd name="T17" fmla="*/ 41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98" h="175">
                        <a:moveTo>
                          <a:pt x="298" y="41"/>
                        </a:moveTo>
                        <a:lnTo>
                          <a:pt x="272" y="0"/>
                        </a:lnTo>
                        <a:lnTo>
                          <a:pt x="106" y="114"/>
                        </a:lnTo>
                        <a:lnTo>
                          <a:pt x="36" y="38"/>
                        </a:lnTo>
                        <a:lnTo>
                          <a:pt x="0" y="71"/>
                        </a:lnTo>
                        <a:lnTo>
                          <a:pt x="102" y="175"/>
                        </a:lnTo>
                        <a:lnTo>
                          <a:pt x="102" y="175"/>
                        </a:lnTo>
                        <a:lnTo>
                          <a:pt x="102" y="175"/>
                        </a:lnTo>
                        <a:lnTo>
                          <a:pt x="298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sp>
                <p:nvSpPr>
                  <p:cNvPr id="143" name="Freeform 18">
                    <a:extLst>
                      <a:ext uri="{FF2B5EF4-FFF2-40B4-BE49-F238E27FC236}">
                        <a16:creationId xmlns:a16="http://schemas.microsoft.com/office/drawing/2014/main" id="{E33784F5-EDD2-413C-9AB2-17E61D1CA4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04873" y="3782051"/>
                    <a:ext cx="71837" cy="71837"/>
                  </a:xfrm>
                  <a:custGeom>
                    <a:avLst/>
                    <a:gdLst>
                      <a:gd name="T0" fmla="*/ 12 w 23"/>
                      <a:gd name="T1" fmla="*/ 0 h 23"/>
                      <a:gd name="T2" fmla="*/ 0 w 23"/>
                      <a:gd name="T3" fmla="*/ 12 h 23"/>
                      <a:gd name="T4" fmla="*/ 0 w 23"/>
                      <a:gd name="T5" fmla="*/ 14 h 23"/>
                      <a:gd name="T6" fmla="*/ 2 w 23"/>
                      <a:gd name="T7" fmla="*/ 18 h 23"/>
                      <a:gd name="T8" fmla="*/ 12 w 23"/>
                      <a:gd name="T9" fmla="*/ 23 h 23"/>
                      <a:gd name="T10" fmla="*/ 23 w 23"/>
                      <a:gd name="T11" fmla="*/ 12 h 23"/>
                      <a:gd name="T12" fmla="*/ 23 w 23"/>
                      <a:gd name="T13" fmla="*/ 10 h 23"/>
                      <a:gd name="T14" fmla="*/ 23 w 23"/>
                      <a:gd name="T15" fmla="*/ 10 h 23"/>
                      <a:gd name="T16" fmla="*/ 12 w 23"/>
                      <a:gd name="T1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23">
                        <a:moveTo>
                          <a:pt x="12" y="0"/>
                        </a:move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12"/>
                          <a:pt x="0" y="13"/>
                          <a:pt x="0" y="14"/>
                        </a:cubicBezTo>
                        <a:cubicBezTo>
                          <a:pt x="1" y="15"/>
                          <a:pt x="1" y="16"/>
                          <a:pt x="2" y="18"/>
                        </a:cubicBezTo>
                        <a:cubicBezTo>
                          <a:pt x="4" y="21"/>
                          <a:pt x="7" y="23"/>
                          <a:pt x="12" y="23"/>
                        </a:cubicBezTo>
                        <a:cubicBezTo>
                          <a:pt x="18" y="23"/>
                          <a:pt x="23" y="18"/>
                          <a:pt x="23" y="12"/>
                        </a:cubicBezTo>
                        <a:cubicBezTo>
                          <a:pt x="23" y="11"/>
                          <a:pt x="23" y="11"/>
                          <a:pt x="23" y="10"/>
                        </a:cubicBezTo>
                        <a:cubicBezTo>
                          <a:pt x="23" y="10"/>
                          <a:pt x="23" y="10"/>
                          <a:pt x="23" y="10"/>
                        </a:cubicBezTo>
                        <a:cubicBezTo>
                          <a:pt x="22" y="4"/>
                          <a:pt x="17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</a:endParaRPr>
                  </a:p>
                </p:txBody>
              </p: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8FA3DC1D-E8A5-4335-AA31-92B70BAD75B5}"/>
                      </a:ext>
                    </a:extLst>
                  </p:cNvPr>
                  <p:cNvGrpSpPr/>
                  <p:nvPr/>
                </p:nvGrpSpPr>
                <p:grpSpPr>
                  <a:xfrm>
                    <a:off x="7318531" y="4065410"/>
                    <a:ext cx="591994" cy="274047"/>
                    <a:chOff x="6883400" y="3962400"/>
                    <a:chExt cx="706438" cy="327025"/>
                  </a:xfrm>
                  <a:grpFill/>
                </p:grpSpPr>
                <p:sp>
                  <p:nvSpPr>
                    <p:cNvPr id="145" name="Freeform 135">
                      <a:extLst>
                        <a:ext uri="{FF2B5EF4-FFF2-40B4-BE49-F238E27FC236}">
                          <a16:creationId xmlns:a16="http://schemas.microsoft.com/office/drawing/2014/main" id="{9E8F99B2-9DD0-42E7-AABE-7806A22C4D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16800" y="4070350"/>
                      <a:ext cx="46038" cy="41275"/>
                    </a:xfrm>
                    <a:custGeom>
                      <a:avLst/>
                      <a:gdLst>
                        <a:gd name="T0" fmla="*/ 6 w 12"/>
                        <a:gd name="T1" fmla="*/ 0 h 11"/>
                        <a:gd name="T2" fmla="*/ 0 w 12"/>
                        <a:gd name="T3" fmla="*/ 6 h 11"/>
                        <a:gd name="T4" fmla="*/ 0 w 12"/>
                        <a:gd name="T5" fmla="*/ 11 h 11"/>
                        <a:gd name="T6" fmla="*/ 12 w 12"/>
                        <a:gd name="T7" fmla="*/ 11 h 11"/>
                        <a:gd name="T8" fmla="*/ 12 w 12"/>
                        <a:gd name="T9" fmla="*/ 6 h 11"/>
                        <a:gd name="T10" fmla="*/ 6 w 12"/>
                        <a:gd name="T11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" h="11">
                          <a:moveTo>
                            <a:pt x="6" y="0"/>
                          </a:moveTo>
                          <a:cubicBezTo>
                            <a:pt x="3" y="0"/>
                            <a:pt x="0" y="2"/>
                            <a:pt x="0" y="6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12" y="11"/>
                            <a:pt x="12" y="11"/>
                            <a:pt x="12" y="11"/>
                          </a:cubicBezTo>
                          <a:cubicBezTo>
                            <a:pt x="12" y="6"/>
                            <a:pt x="12" y="6"/>
                            <a:pt x="12" y="6"/>
                          </a:cubicBezTo>
                          <a:cubicBezTo>
                            <a:pt x="12" y="2"/>
                            <a:pt x="10" y="0"/>
                            <a:pt x="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  <p:sp>
                  <p:nvSpPr>
                    <p:cNvPr id="146" name="Freeform 136">
                      <a:extLst>
                        <a:ext uri="{FF2B5EF4-FFF2-40B4-BE49-F238E27FC236}">
                          <a16:creationId xmlns:a16="http://schemas.microsoft.com/office/drawing/2014/main" id="{5C21DCBB-6BA6-474C-BE3D-A5D99B1338E9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883400" y="3962400"/>
                      <a:ext cx="706438" cy="327025"/>
                    </a:xfrm>
                    <a:custGeom>
                      <a:avLst/>
                      <a:gdLst>
                        <a:gd name="T0" fmla="*/ 23 w 188"/>
                        <a:gd name="T1" fmla="*/ 0 h 87"/>
                        <a:gd name="T2" fmla="*/ 0 w 188"/>
                        <a:gd name="T3" fmla="*/ 64 h 87"/>
                        <a:gd name="T4" fmla="*/ 165 w 188"/>
                        <a:gd name="T5" fmla="*/ 87 h 87"/>
                        <a:gd name="T6" fmla="*/ 188 w 188"/>
                        <a:gd name="T7" fmla="*/ 23 h 87"/>
                        <a:gd name="T8" fmla="*/ 51 w 188"/>
                        <a:gd name="T9" fmla="*/ 50 h 87"/>
                        <a:gd name="T10" fmla="*/ 46 w 188"/>
                        <a:gd name="T11" fmla="*/ 63 h 87"/>
                        <a:gd name="T12" fmla="*/ 40 w 188"/>
                        <a:gd name="T13" fmla="*/ 50 h 87"/>
                        <a:gd name="T14" fmla="*/ 33 w 188"/>
                        <a:gd name="T15" fmla="*/ 63 h 87"/>
                        <a:gd name="T16" fmla="*/ 29 w 188"/>
                        <a:gd name="T17" fmla="*/ 50 h 87"/>
                        <a:gd name="T18" fmla="*/ 28 w 188"/>
                        <a:gd name="T19" fmla="*/ 45 h 87"/>
                        <a:gd name="T20" fmla="*/ 23 w 188"/>
                        <a:gd name="T21" fmla="*/ 32 h 87"/>
                        <a:gd name="T22" fmla="*/ 36 w 188"/>
                        <a:gd name="T23" fmla="*/ 39 h 87"/>
                        <a:gd name="T24" fmla="*/ 34 w 188"/>
                        <a:gd name="T25" fmla="*/ 24 h 87"/>
                        <a:gd name="T26" fmla="*/ 45 w 188"/>
                        <a:gd name="T27" fmla="*/ 32 h 87"/>
                        <a:gd name="T28" fmla="*/ 46 w 188"/>
                        <a:gd name="T29" fmla="*/ 37 h 87"/>
                        <a:gd name="T30" fmla="*/ 57 w 188"/>
                        <a:gd name="T31" fmla="*/ 32 h 87"/>
                        <a:gd name="T32" fmla="*/ 52 w 188"/>
                        <a:gd name="T33" fmla="*/ 45 h 87"/>
                        <a:gd name="T34" fmla="*/ 51 w 188"/>
                        <a:gd name="T35" fmla="*/ 50 h 87"/>
                        <a:gd name="T36" fmla="*/ 110 w 188"/>
                        <a:gd name="T37" fmla="*/ 56 h 87"/>
                        <a:gd name="T38" fmla="*/ 97 w 188"/>
                        <a:gd name="T39" fmla="*/ 56 h 87"/>
                        <a:gd name="T40" fmla="*/ 91 w 188"/>
                        <a:gd name="T41" fmla="*/ 56 h 87"/>
                        <a:gd name="T42" fmla="*/ 77 w 188"/>
                        <a:gd name="T43" fmla="*/ 56 h 87"/>
                        <a:gd name="T44" fmla="*/ 88 w 188"/>
                        <a:gd name="T45" fmla="*/ 46 h 87"/>
                        <a:gd name="T46" fmla="*/ 74 w 188"/>
                        <a:gd name="T47" fmla="*/ 43 h 87"/>
                        <a:gd name="T48" fmla="*/ 85 w 188"/>
                        <a:gd name="T49" fmla="*/ 36 h 87"/>
                        <a:gd name="T50" fmla="*/ 89 w 188"/>
                        <a:gd name="T51" fmla="*/ 32 h 87"/>
                        <a:gd name="T52" fmla="*/ 100 w 188"/>
                        <a:gd name="T53" fmla="*/ 24 h 87"/>
                        <a:gd name="T54" fmla="*/ 98 w 188"/>
                        <a:gd name="T55" fmla="*/ 39 h 87"/>
                        <a:gd name="T56" fmla="*/ 104 w 188"/>
                        <a:gd name="T57" fmla="*/ 36 h 87"/>
                        <a:gd name="T58" fmla="*/ 115 w 188"/>
                        <a:gd name="T59" fmla="*/ 43 h 87"/>
                        <a:gd name="T60" fmla="*/ 100 w 188"/>
                        <a:gd name="T61" fmla="*/ 46 h 87"/>
                        <a:gd name="T62" fmla="*/ 165 w 188"/>
                        <a:gd name="T63" fmla="*/ 60 h 87"/>
                        <a:gd name="T64" fmla="*/ 136 w 188"/>
                        <a:gd name="T65" fmla="*/ 65 h 87"/>
                        <a:gd name="T66" fmla="*/ 131 w 188"/>
                        <a:gd name="T67" fmla="*/ 45 h 87"/>
                        <a:gd name="T68" fmla="*/ 136 w 188"/>
                        <a:gd name="T69" fmla="*/ 40 h 87"/>
                        <a:gd name="T70" fmla="*/ 148 w 188"/>
                        <a:gd name="T71" fmla="*/ 23 h 87"/>
                        <a:gd name="T72" fmla="*/ 160 w 188"/>
                        <a:gd name="T73" fmla="*/ 40 h 87"/>
                        <a:gd name="T74" fmla="*/ 165 w 188"/>
                        <a:gd name="T75" fmla="*/ 45 h 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188" h="87">
                          <a:moveTo>
                            <a:pt x="165" y="0"/>
                          </a:moveTo>
                          <a:cubicBezTo>
                            <a:pt x="23" y="0"/>
                            <a:pt x="23" y="0"/>
                            <a:pt x="23" y="0"/>
                          </a:cubicBezTo>
                          <a:cubicBezTo>
                            <a:pt x="11" y="0"/>
                            <a:pt x="0" y="11"/>
                            <a:pt x="0" y="23"/>
                          </a:cubicBezTo>
                          <a:cubicBezTo>
                            <a:pt x="0" y="64"/>
                            <a:pt x="0" y="64"/>
                            <a:pt x="0" y="64"/>
                          </a:cubicBezTo>
                          <a:cubicBezTo>
                            <a:pt x="0" y="77"/>
                            <a:pt x="11" y="87"/>
                            <a:pt x="23" y="87"/>
                          </a:cubicBezTo>
                          <a:cubicBezTo>
                            <a:pt x="165" y="87"/>
                            <a:pt x="165" y="87"/>
                            <a:pt x="165" y="87"/>
                          </a:cubicBezTo>
                          <a:cubicBezTo>
                            <a:pt x="178" y="87"/>
                            <a:pt x="188" y="77"/>
                            <a:pt x="188" y="64"/>
                          </a:cubicBezTo>
                          <a:cubicBezTo>
                            <a:pt x="188" y="23"/>
                            <a:pt x="188" y="23"/>
                            <a:pt x="188" y="23"/>
                          </a:cubicBezTo>
                          <a:cubicBezTo>
                            <a:pt x="188" y="11"/>
                            <a:pt x="178" y="0"/>
                            <a:pt x="165" y="0"/>
                          </a:cubicBezTo>
                          <a:close/>
                          <a:moveTo>
                            <a:pt x="51" y="50"/>
                          </a:moveTo>
                          <a:cubicBezTo>
                            <a:pt x="56" y="56"/>
                            <a:pt x="56" y="56"/>
                            <a:pt x="56" y="56"/>
                          </a:cubicBezTo>
                          <a:cubicBezTo>
                            <a:pt x="46" y="63"/>
                            <a:pt x="46" y="63"/>
                            <a:pt x="46" y="63"/>
                          </a:cubicBezTo>
                          <a:cubicBezTo>
                            <a:pt x="43" y="56"/>
                            <a:pt x="43" y="56"/>
                            <a:pt x="43" y="56"/>
                          </a:cubicBezTo>
                          <a:cubicBezTo>
                            <a:pt x="42" y="55"/>
                            <a:pt x="41" y="53"/>
                            <a:pt x="40" y="50"/>
                          </a:cubicBezTo>
                          <a:cubicBezTo>
                            <a:pt x="38" y="53"/>
                            <a:pt x="37" y="55"/>
                            <a:pt x="37" y="56"/>
                          </a:cubicBezTo>
                          <a:cubicBezTo>
                            <a:pt x="33" y="63"/>
                            <a:pt x="33" y="63"/>
                            <a:pt x="33" y="63"/>
                          </a:cubicBezTo>
                          <a:cubicBezTo>
                            <a:pt x="23" y="56"/>
                            <a:pt x="23" y="56"/>
                            <a:pt x="23" y="56"/>
                          </a:cubicBezTo>
                          <a:cubicBezTo>
                            <a:pt x="29" y="50"/>
                            <a:pt x="29" y="50"/>
                            <a:pt x="29" y="50"/>
                          </a:cubicBezTo>
                          <a:cubicBezTo>
                            <a:pt x="31" y="48"/>
                            <a:pt x="32" y="47"/>
                            <a:pt x="34" y="46"/>
                          </a:cubicBezTo>
                          <a:cubicBezTo>
                            <a:pt x="32" y="46"/>
                            <a:pt x="30" y="45"/>
                            <a:pt x="28" y="45"/>
                          </a:cubicBezTo>
                          <a:cubicBezTo>
                            <a:pt x="19" y="43"/>
                            <a:pt x="19" y="43"/>
                            <a:pt x="19" y="43"/>
                          </a:cubicBezTo>
                          <a:cubicBezTo>
                            <a:pt x="23" y="32"/>
                            <a:pt x="23" y="32"/>
                            <a:pt x="23" y="32"/>
                          </a:cubicBezTo>
                          <a:cubicBezTo>
                            <a:pt x="31" y="36"/>
                            <a:pt x="31" y="36"/>
                            <a:pt x="31" y="36"/>
                          </a:cubicBezTo>
                          <a:cubicBezTo>
                            <a:pt x="31" y="36"/>
                            <a:pt x="33" y="37"/>
                            <a:pt x="36" y="39"/>
                          </a:cubicBezTo>
                          <a:cubicBezTo>
                            <a:pt x="36" y="36"/>
                            <a:pt x="35" y="34"/>
                            <a:pt x="35" y="32"/>
                          </a:cubicBezTo>
                          <a:cubicBezTo>
                            <a:pt x="34" y="24"/>
                            <a:pt x="34" y="24"/>
                            <a:pt x="34" y="24"/>
                          </a:cubicBezTo>
                          <a:cubicBezTo>
                            <a:pt x="46" y="24"/>
                            <a:pt x="46" y="24"/>
                            <a:pt x="46" y="24"/>
                          </a:cubicBezTo>
                          <a:cubicBezTo>
                            <a:pt x="45" y="32"/>
                            <a:pt x="45" y="32"/>
                            <a:pt x="45" y="32"/>
                          </a:cubicBezTo>
                          <a:cubicBezTo>
                            <a:pt x="45" y="34"/>
                            <a:pt x="44" y="36"/>
                            <a:pt x="44" y="39"/>
                          </a:cubicBezTo>
                          <a:cubicBezTo>
                            <a:pt x="45" y="38"/>
                            <a:pt x="46" y="38"/>
                            <a:pt x="46" y="37"/>
                          </a:cubicBezTo>
                          <a:cubicBezTo>
                            <a:pt x="48" y="37"/>
                            <a:pt x="49" y="36"/>
                            <a:pt x="50" y="36"/>
                          </a:cubicBezTo>
                          <a:cubicBezTo>
                            <a:pt x="57" y="32"/>
                            <a:pt x="57" y="32"/>
                            <a:pt x="57" y="32"/>
                          </a:cubicBezTo>
                          <a:cubicBezTo>
                            <a:pt x="61" y="43"/>
                            <a:pt x="61" y="43"/>
                            <a:pt x="61" y="43"/>
                          </a:cubicBezTo>
                          <a:cubicBezTo>
                            <a:pt x="52" y="45"/>
                            <a:pt x="52" y="45"/>
                            <a:pt x="52" y="45"/>
                          </a:cubicBezTo>
                          <a:cubicBezTo>
                            <a:pt x="51" y="45"/>
                            <a:pt x="49" y="46"/>
                            <a:pt x="46" y="46"/>
                          </a:cubicBezTo>
                          <a:cubicBezTo>
                            <a:pt x="48" y="47"/>
                            <a:pt x="49" y="49"/>
                            <a:pt x="51" y="50"/>
                          </a:cubicBezTo>
                          <a:close/>
                          <a:moveTo>
                            <a:pt x="105" y="50"/>
                          </a:moveTo>
                          <a:cubicBezTo>
                            <a:pt x="110" y="56"/>
                            <a:pt x="110" y="56"/>
                            <a:pt x="110" y="56"/>
                          </a:cubicBezTo>
                          <a:cubicBezTo>
                            <a:pt x="101" y="63"/>
                            <a:pt x="101" y="63"/>
                            <a:pt x="101" y="63"/>
                          </a:cubicBezTo>
                          <a:cubicBezTo>
                            <a:pt x="97" y="56"/>
                            <a:pt x="97" y="56"/>
                            <a:pt x="97" y="56"/>
                          </a:cubicBezTo>
                          <a:cubicBezTo>
                            <a:pt x="96" y="55"/>
                            <a:pt x="95" y="53"/>
                            <a:pt x="94" y="50"/>
                          </a:cubicBezTo>
                          <a:cubicBezTo>
                            <a:pt x="93" y="53"/>
                            <a:pt x="92" y="55"/>
                            <a:pt x="91" y="56"/>
                          </a:cubicBezTo>
                          <a:cubicBezTo>
                            <a:pt x="87" y="63"/>
                            <a:pt x="87" y="63"/>
                            <a:pt x="87" y="63"/>
                          </a:cubicBezTo>
                          <a:cubicBezTo>
                            <a:pt x="77" y="56"/>
                            <a:pt x="77" y="56"/>
                            <a:pt x="77" y="56"/>
                          </a:cubicBezTo>
                          <a:cubicBezTo>
                            <a:pt x="83" y="50"/>
                            <a:pt x="83" y="50"/>
                            <a:pt x="83" y="50"/>
                          </a:cubicBezTo>
                          <a:cubicBezTo>
                            <a:pt x="85" y="48"/>
                            <a:pt x="87" y="47"/>
                            <a:pt x="88" y="46"/>
                          </a:cubicBezTo>
                          <a:cubicBezTo>
                            <a:pt x="87" y="46"/>
                            <a:pt x="84" y="45"/>
                            <a:pt x="82" y="45"/>
                          </a:cubicBezTo>
                          <a:cubicBezTo>
                            <a:pt x="74" y="43"/>
                            <a:pt x="74" y="43"/>
                            <a:pt x="74" y="43"/>
                          </a:cubicBezTo>
                          <a:cubicBezTo>
                            <a:pt x="77" y="32"/>
                            <a:pt x="77" y="32"/>
                            <a:pt x="77" y="32"/>
                          </a:cubicBezTo>
                          <a:cubicBezTo>
                            <a:pt x="85" y="36"/>
                            <a:pt x="85" y="36"/>
                            <a:pt x="85" y="36"/>
                          </a:cubicBezTo>
                          <a:cubicBezTo>
                            <a:pt x="86" y="36"/>
                            <a:pt x="88" y="37"/>
                            <a:pt x="91" y="39"/>
                          </a:cubicBezTo>
                          <a:cubicBezTo>
                            <a:pt x="90" y="36"/>
                            <a:pt x="90" y="34"/>
                            <a:pt x="89" y="32"/>
                          </a:cubicBezTo>
                          <a:cubicBezTo>
                            <a:pt x="88" y="24"/>
                            <a:pt x="88" y="24"/>
                            <a:pt x="88" y="24"/>
                          </a:cubicBezTo>
                          <a:cubicBezTo>
                            <a:pt x="100" y="24"/>
                            <a:pt x="100" y="24"/>
                            <a:pt x="100" y="24"/>
                          </a:cubicBezTo>
                          <a:cubicBezTo>
                            <a:pt x="99" y="32"/>
                            <a:pt x="99" y="32"/>
                            <a:pt x="99" y="32"/>
                          </a:cubicBezTo>
                          <a:cubicBezTo>
                            <a:pt x="99" y="34"/>
                            <a:pt x="98" y="36"/>
                            <a:pt x="98" y="39"/>
                          </a:cubicBezTo>
                          <a:cubicBezTo>
                            <a:pt x="99" y="38"/>
                            <a:pt x="100" y="38"/>
                            <a:pt x="100" y="37"/>
                          </a:cubicBezTo>
                          <a:cubicBezTo>
                            <a:pt x="102" y="37"/>
                            <a:pt x="103" y="36"/>
                            <a:pt x="104" y="36"/>
                          </a:cubicBezTo>
                          <a:cubicBezTo>
                            <a:pt x="111" y="32"/>
                            <a:pt x="111" y="32"/>
                            <a:pt x="111" y="32"/>
                          </a:cubicBezTo>
                          <a:cubicBezTo>
                            <a:pt x="115" y="43"/>
                            <a:pt x="115" y="43"/>
                            <a:pt x="115" y="43"/>
                          </a:cubicBezTo>
                          <a:cubicBezTo>
                            <a:pt x="107" y="45"/>
                            <a:pt x="107" y="45"/>
                            <a:pt x="107" y="45"/>
                          </a:cubicBezTo>
                          <a:cubicBezTo>
                            <a:pt x="105" y="45"/>
                            <a:pt x="103" y="46"/>
                            <a:pt x="100" y="46"/>
                          </a:cubicBezTo>
                          <a:cubicBezTo>
                            <a:pt x="102" y="47"/>
                            <a:pt x="104" y="49"/>
                            <a:pt x="105" y="50"/>
                          </a:cubicBezTo>
                          <a:close/>
                          <a:moveTo>
                            <a:pt x="165" y="60"/>
                          </a:moveTo>
                          <a:cubicBezTo>
                            <a:pt x="165" y="63"/>
                            <a:pt x="163" y="65"/>
                            <a:pt x="161" y="65"/>
                          </a:cubicBezTo>
                          <a:cubicBezTo>
                            <a:pt x="136" y="65"/>
                            <a:pt x="136" y="65"/>
                            <a:pt x="136" y="65"/>
                          </a:cubicBezTo>
                          <a:cubicBezTo>
                            <a:pt x="133" y="65"/>
                            <a:pt x="131" y="63"/>
                            <a:pt x="131" y="60"/>
                          </a:cubicBezTo>
                          <a:cubicBezTo>
                            <a:pt x="131" y="45"/>
                            <a:pt x="131" y="45"/>
                            <a:pt x="131" y="45"/>
                          </a:cubicBezTo>
                          <a:cubicBezTo>
                            <a:pt x="131" y="42"/>
                            <a:pt x="133" y="40"/>
                            <a:pt x="136" y="40"/>
                          </a:cubicBezTo>
                          <a:cubicBezTo>
                            <a:pt x="136" y="40"/>
                            <a:pt x="136" y="40"/>
                            <a:pt x="136" y="40"/>
                          </a:cubicBezTo>
                          <a:cubicBezTo>
                            <a:pt x="136" y="35"/>
                            <a:pt x="136" y="35"/>
                            <a:pt x="136" y="35"/>
                          </a:cubicBezTo>
                          <a:cubicBezTo>
                            <a:pt x="136" y="28"/>
                            <a:pt x="142" y="23"/>
                            <a:pt x="148" y="23"/>
                          </a:cubicBezTo>
                          <a:cubicBezTo>
                            <a:pt x="155" y="23"/>
                            <a:pt x="160" y="28"/>
                            <a:pt x="160" y="35"/>
                          </a:cubicBezTo>
                          <a:cubicBezTo>
                            <a:pt x="160" y="40"/>
                            <a:pt x="160" y="40"/>
                            <a:pt x="160" y="40"/>
                          </a:cubicBezTo>
                          <a:cubicBezTo>
                            <a:pt x="161" y="40"/>
                            <a:pt x="161" y="40"/>
                            <a:pt x="161" y="40"/>
                          </a:cubicBezTo>
                          <a:cubicBezTo>
                            <a:pt x="163" y="40"/>
                            <a:pt x="165" y="42"/>
                            <a:pt x="165" y="45"/>
                          </a:cubicBezTo>
                          <a:lnTo>
                            <a:pt x="165" y="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</a:endParaRPr>
                    </a:p>
                  </p:txBody>
                </p:sp>
              </p:grpSp>
            </p:grpSp>
            <p:sp>
              <p:nvSpPr>
                <p:cNvPr id="139" name="Freeform 139">
                  <a:extLst>
                    <a:ext uri="{FF2B5EF4-FFF2-40B4-BE49-F238E27FC236}">
                      <a16:creationId xmlns:a16="http://schemas.microsoft.com/office/drawing/2014/main" id="{D71D2742-15FB-4C91-B39A-5790AECCD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8516" y="3980269"/>
                  <a:ext cx="566718" cy="446990"/>
                </a:xfrm>
                <a:custGeom>
                  <a:avLst/>
                  <a:gdLst>
                    <a:gd name="connsiteX0" fmla="*/ 352426 w 676275"/>
                    <a:gd name="connsiteY0" fmla="*/ 428625 h 533401"/>
                    <a:gd name="connsiteX1" fmla="*/ 404814 w 676275"/>
                    <a:gd name="connsiteY1" fmla="*/ 481013 h 533401"/>
                    <a:gd name="connsiteX2" fmla="*/ 352426 w 676275"/>
                    <a:gd name="connsiteY2" fmla="*/ 533401 h 533401"/>
                    <a:gd name="connsiteX3" fmla="*/ 300038 w 676275"/>
                    <a:gd name="connsiteY3" fmla="*/ 481013 h 533401"/>
                    <a:gd name="connsiteX4" fmla="*/ 352426 w 676275"/>
                    <a:gd name="connsiteY4" fmla="*/ 428625 h 533401"/>
                    <a:gd name="connsiteX5" fmla="*/ 184151 w 676275"/>
                    <a:gd name="connsiteY5" fmla="*/ 428625 h 533401"/>
                    <a:gd name="connsiteX6" fmla="*/ 236539 w 676275"/>
                    <a:gd name="connsiteY6" fmla="*/ 481013 h 533401"/>
                    <a:gd name="connsiteX7" fmla="*/ 184151 w 676275"/>
                    <a:gd name="connsiteY7" fmla="*/ 533401 h 533401"/>
                    <a:gd name="connsiteX8" fmla="*/ 131763 w 676275"/>
                    <a:gd name="connsiteY8" fmla="*/ 481013 h 533401"/>
                    <a:gd name="connsiteX9" fmla="*/ 184151 w 676275"/>
                    <a:gd name="connsiteY9" fmla="*/ 428625 h 533401"/>
                    <a:gd name="connsiteX10" fmla="*/ 569913 w 676275"/>
                    <a:gd name="connsiteY10" fmla="*/ 0 h 533401"/>
                    <a:gd name="connsiteX11" fmla="*/ 676275 w 676275"/>
                    <a:gd name="connsiteY11" fmla="*/ 0 h 533401"/>
                    <a:gd name="connsiteX12" fmla="*/ 676275 w 676275"/>
                    <a:gd name="connsiteY12" fmla="*/ 38100 h 533401"/>
                    <a:gd name="connsiteX13" fmla="*/ 585788 w 676275"/>
                    <a:gd name="connsiteY13" fmla="*/ 38100 h 533401"/>
                    <a:gd name="connsiteX14" fmla="*/ 415925 w 676275"/>
                    <a:gd name="connsiteY14" fmla="*/ 379413 h 533401"/>
                    <a:gd name="connsiteX15" fmla="*/ 120650 w 676275"/>
                    <a:gd name="connsiteY15" fmla="*/ 379413 h 533401"/>
                    <a:gd name="connsiteX16" fmla="*/ 82550 w 676275"/>
                    <a:gd name="connsiteY16" fmla="*/ 296863 h 533401"/>
                    <a:gd name="connsiteX17" fmla="*/ 371475 w 676275"/>
                    <a:gd name="connsiteY17" fmla="*/ 296863 h 533401"/>
                    <a:gd name="connsiteX18" fmla="*/ 371475 w 676275"/>
                    <a:gd name="connsiteY18" fmla="*/ 258763 h 533401"/>
                    <a:gd name="connsiteX19" fmla="*/ 68263 w 676275"/>
                    <a:gd name="connsiteY19" fmla="*/ 258763 h 533401"/>
                    <a:gd name="connsiteX20" fmla="*/ 52388 w 676275"/>
                    <a:gd name="connsiteY20" fmla="*/ 228600 h 533401"/>
                    <a:gd name="connsiteX21" fmla="*/ 217488 w 676275"/>
                    <a:gd name="connsiteY21" fmla="*/ 228600 h 533401"/>
                    <a:gd name="connsiteX22" fmla="*/ 217488 w 676275"/>
                    <a:gd name="connsiteY22" fmla="*/ 195263 h 533401"/>
                    <a:gd name="connsiteX23" fmla="*/ 38100 w 676275"/>
                    <a:gd name="connsiteY23" fmla="*/ 195263 h 533401"/>
                    <a:gd name="connsiteX24" fmla="*/ 0 w 676275"/>
                    <a:gd name="connsiteY24" fmla="*/ 104775 h 533401"/>
                    <a:gd name="connsiteX25" fmla="*/ 514350 w 676275"/>
                    <a:gd name="connsiteY25" fmla="*/ 104775 h 533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676275" h="533401">
                      <a:moveTo>
                        <a:pt x="352426" y="428625"/>
                      </a:moveTo>
                      <a:cubicBezTo>
                        <a:pt x="381359" y="428625"/>
                        <a:pt x="404814" y="452080"/>
                        <a:pt x="404814" y="481013"/>
                      </a:cubicBezTo>
                      <a:cubicBezTo>
                        <a:pt x="404814" y="509946"/>
                        <a:pt x="381359" y="533401"/>
                        <a:pt x="352426" y="533401"/>
                      </a:cubicBezTo>
                      <a:cubicBezTo>
                        <a:pt x="323493" y="533401"/>
                        <a:pt x="300038" y="509946"/>
                        <a:pt x="300038" y="481013"/>
                      </a:cubicBezTo>
                      <a:cubicBezTo>
                        <a:pt x="300038" y="452080"/>
                        <a:pt x="323493" y="428625"/>
                        <a:pt x="352426" y="428625"/>
                      </a:cubicBezTo>
                      <a:close/>
                      <a:moveTo>
                        <a:pt x="184151" y="428625"/>
                      </a:moveTo>
                      <a:cubicBezTo>
                        <a:pt x="213084" y="428625"/>
                        <a:pt x="236539" y="452080"/>
                        <a:pt x="236539" y="481013"/>
                      </a:cubicBezTo>
                      <a:cubicBezTo>
                        <a:pt x="236539" y="509946"/>
                        <a:pt x="213084" y="533401"/>
                        <a:pt x="184151" y="533401"/>
                      </a:cubicBezTo>
                      <a:cubicBezTo>
                        <a:pt x="155218" y="533401"/>
                        <a:pt x="131763" y="509946"/>
                        <a:pt x="131763" y="481013"/>
                      </a:cubicBezTo>
                      <a:cubicBezTo>
                        <a:pt x="131763" y="452080"/>
                        <a:pt x="155218" y="428625"/>
                        <a:pt x="184151" y="428625"/>
                      </a:cubicBezTo>
                      <a:close/>
                      <a:moveTo>
                        <a:pt x="569913" y="0"/>
                      </a:moveTo>
                      <a:lnTo>
                        <a:pt x="676275" y="0"/>
                      </a:lnTo>
                      <a:lnTo>
                        <a:pt x="676275" y="38100"/>
                      </a:lnTo>
                      <a:lnTo>
                        <a:pt x="585788" y="38100"/>
                      </a:lnTo>
                      <a:lnTo>
                        <a:pt x="415925" y="379413"/>
                      </a:lnTo>
                      <a:lnTo>
                        <a:pt x="120650" y="379413"/>
                      </a:lnTo>
                      <a:lnTo>
                        <a:pt x="82550" y="296863"/>
                      </a:lnTo>
                      <a:lnTo>
                        <a:pt x="371475" y="296863"/>
                      </a:lnTo>
                      <a:lnTo>
                        <a:pt x="371475" y="258763"/>
                      </a:lnTo>
                      <a:lnTo>
                        <a:pt x="68263" y="258763"/>
                      </a:lnTo>
                      <a:lnTo>
                        <a:pt x="52388" y="228600"/>
                      </a:lnTo>
                      <a:lnTo>
                        <a:pt x="217488" y="228600"/>
                      </a:lnTo>
                      <a:lnTo>
                        <a:pt x="217488" y="195263"/>
                      </a:lnTo>
                      <a:lnTo>
                        <a:pt x="38100" y="195263"/>
                      </a:lnTo>
                      <a:lnTo>
                        <a:pt x="0" y="104775"/>
                      </a:lnTo>
                      <a:lnTo>
                        <a:pt x="514350" y="1047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137" name="Freeform 15">
                <a:extLst>
                  <a:ext uri="{FF2B5EF4-FFF2-40B4-BE49-F238E27FC236}">
                    <a16:creationId xmlns:a16="http://schemas.microsoft.com/office/drawing/2014/main" id="{1D9E6322-31F9-4533-B5EB-4F362FA22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5912" y="4300877"/>
                <a:ext cx="114408" cy="117068"/>
              </a:xfrm>
              <a:custGeom>
                <a:avLst/>
                <a:gdLst>
                  <a:gd name="T0" fmla="*/ 18 w 36"/>
                  <a:gd name="T1" fmla="*/ 0 h 37"/>
                  <a:gd name="T2" fmla="*/ 16 w 36"/>
                  <a:gd name="T3" fmla="*/ 0 h 37"/>
                  <a:gd name="T4" fmla="*/ 2 w 36"/>
                  <a:gd name="T5" fmla="*/ 10 h 37"/>
                  <a:gd name="T6" fmla="*/ 0 w 36"/>
                  <a:gd name="T7" fmla="*/ 14 h 37"/>
                  <a:gd name="T8" fmla="*/ 0 w 36"/>
                  <a:gd name="T9" fmla="*/ 18 h 37"/>
                  <a:gd name="T10" fmla="*/ 18 w 36"/>
                  <a:gd name="T11" fmla="*/ 37 h 37"/>
                  <a:gd name="T12" fmla="*/ 36 w 36"/>
                  <a:gd name="T13" fmla="*/ 18 h 37"/>
                  <a:gd name="T14" fmla="*/ 21 w 36"/>
                  <a:gd name="T15" fmla="*/ 0 h 37"/>
                  <a:gd name="T16" fmla="*/ 18 w 36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8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10" y="1"/>
                      <a:pt x="5" y="5"/>
                      <a:pt x="2" y="10"/>
                    </a:cubicBezTo>
                    <a:cubicBezTo>
                      <a:pt x="1" y="11"/>
                      <a:pt x="1" y="12"/>
                      <a:pt x="0" y="14"/>
                    </a:cubicBezTo>
                    <a:cubicBezTo>
                      <a:pt x="0" y="15"/>
                      <a:pt x="0" y="17"/>
                      <a:pt x="0" y="18"/>
                    </a:cubicBezTo>
                    <a:cubicBezTo>
                      <a:pt x="0" y="29"/>
                      <a:pt x="8" y="37"/>
                      <a:pt x="18" y="37"/>
                    </a:cubicBezTo>
                    <a:cubicBezTo>
                      <a:pt x="28" y="37"/>
                      <a:pt x="36" y="29"/>
                      <a:pt x="36" y="18"/>
                    </a:cubicBezTo>
                    <a:cubicBezTo>
                      <a:pt x="36" y="9"/>
                      <a:pt x="29" y="2"/>
                      <a:pt x="21" y="0"/>
                    </a:cubicBezTo>
                    <a:cubicBezTo>
                      <a:pt x="20" y="0"/>
                      <a:pt x="19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4BF0F5E8-0429-421F-8086-5CE9E9F44881}"/>
                </a:ext>
              </a:extLst>
            </p:cNvPr>
            <p:cNvGrpSpPr/>
            <p:nvPr/>
          </p:nvGrpSpPr>
          <p:grpSpPr>
            <a:xfrm>
              <a:off x="7401011" y="2526225"/>
              <a:ext cx="629243" cy="951182"/>
              <a:chOff x="7401011" y="2526225"/>
              <a:chExt cx="629243" cy="951182"/>
            </a:xfrm>
          </p:grpSpPr>
          <p:sp>
            <p:nvSpPr>
              <p:cNvPr id="162" name="Freeform 31">
                <a:extLst>
                  <a:ext uri="{FF2B5EF4-FFF2-40B4-BE49-F238E27FC236}">
                    <a16:creationId xmlns:a16="http://schemas.microsoft.com/office/drawing/2014/main" id="{6C51BB1D-F4E3-4EE6-BCFF-3714AB96A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967" y="2526225"/>
                <a:ext cx="315287" cy="951182"/>
              </a:xfrm>
              <a:custGeom>
                <a:avLst/>
                <a:gdLst>
                  <a:gd name="T0" fmla="*/ 53 w 100"/>
                  <a:gd name="T1" fmla="*/ 100 h 302"/>
                  <a:gd name="T2" fmla="*/ 0 w 100"/>
                  <a:gd name="T3" fmla="*/ 46 h 302"/>
                  <a:gd name="T4" fmla="*/ 0 w 100"/>
                  <a:gd name="T5" fmla="*/ 0 h 302"/>
                  <a:gd name="T6" fmla="*/ 100 w 100"/>
                  <a:gd name="T7" fmla="*/ 100 h 302"/>
                  <a:gd name="T8" fmla="*/ 0 w 100"/>
                  <a:gd name="T9" fmla="*/ 302 h 302"/>
                  <a:gd name="T10" fmla="*/ 0 w 100"/>
                  <a:gd name="T11" fmla="*/ 153 h 302"/>
                  <a:gd name="T12" fmla="*/ 53 w 100"/>
                  <a:gd name="T13" fmla="*/ 10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302">
                    <a:moveTo>
                      <a:pt x="53" y="100"/>
                    </a:moveTo>
                    <a:cubicBezTo>
                      <a:pt x="53" y="70"/>
                      <a:pt x="29" y="46"/>
                      <a:pt x="0" y="4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0" y="44"/>
                      <a:pt x="100" y="100"/>
                    </a:cubicBezTo>
                    <a:cubicBezTo>
                      <a:pt x="100" y="167"/>
                      <a:pt x="0" y="302"/>
                      <a:pt x="0" y="302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9" y="153"/>
                      <a:pt x="53" y="129"/>
                      <a:pt x="53" y="100"/>
                    </a:cubicBezTo>
                    <a:close/>
                  </a:path>
                </a:pathLst>
              </a:custGeom>
              <a:solidFill>
                <a:srgbClr val="F59B1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3" name="Freeform 32">
                <a:extLst>
                  <a:ext uri="{FF2B5EF4-FFF2-40B4-BE49-F238E27FC236}">
                    <a16:creationId xmlns:a16="http://schemas.microsoft.com/office/drawing/2014/main" id="{3A077B17-9F5C-4BD0-B7ED-AC369F42C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1011" y="2526225"/>
                <a:ext cx="313956" cy="951182"/>
              </a:xfrm>
              <a:custGeom>
                <a:avLst/>
                <a:gdLst>
                  <a:gd name="T0" fmla="*/ 0 w 100"/>
                  <a:gd name="T1" fmla="*/ 92 h 302"/>
                  <a:gd name="T2" fmla="*/ 100 w 100"/>
                  <a:gd name="T3" fmla="*/ 0 h 302"/>
                  <a:gd name="T4" fmla="*/ 100 w 100"/>
                  <a:gd name="T5" fmla="*/ 46 h 302"/>
                  <a:gd name="T6" fmla="*/ 48 w 100"/>
                  <a:gd name="T7" fmla="*/ 85 h 302"/>
                  <a:gd name="T8" fmla="*/ 46 w 100"/>
                  <a:gd name="T9" fmla="*/ 100 h 302"/>
                  <a:gd name="T10" fmla="*/ 50 w 100"/>
                  <a:gd name="T11" fmla="*/ 121 h 302"/>
                  <a:gd name="T12" fmla="*/ 100 w 100"/>
                  <a:gd name="T13" fmla="*/ 153 h 302"/>
                  <a:gd name="T14" fmla="*/ 100 w 100"/>
                  <a:gd name="T15" fmla="*/ 302 h 302"/>
                  <a:gd name="T16" fmla="*/ 0 w 100"/>
                  <a:gd name="T17" fmla="*/ 107 h 302"/>
                  <a:gd name="T18" fmla="*/ 0 w 100"/>
                  <a:gd name="T19" fmla="*/ 100 h 302"/>
                  <a:gd name="T20" fmla="*/ 0 w 100"/>
                  <a:gd name="T21" fmla="*/ 9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302">
                    <a:moveTo>
                      <a:pt x="0" y="92"/>
                    </a:moveTo>
                    <a:cubicBezTo>
                      <a:pt x="4" y="40"/>
                      <a:pt x="47" y="0"/>
                      <a:pt x="100" y="0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75" y="46"/>
                      <a:pt x="54" y="62"/>
                      <a:pt x="48" y="85"/>
                    </a:cubicBezTo>
                    <a:cubicBezTo>
                      <a:pt x="46" y="89"/>
                      <a:pt x="46" y="94"/>
                      <a:pt x="46" y="100"/>
                    </a:cubicBezTo>
                    <a:cubicBezTo>
                      <a:pt x="46" y="107"/>
                      <a:pt x="47" y="115"/>
                      <a:pt x="50" y="121"/>
                    </a:cubicBezTo>
                    <a:cubicBezTo>
                      <a:pt x="59" y="140"/>
                      <a:pt x="78" y="153"/>
                      <a:pt x="100" y="153"/>
                    </a:cubicBezTo>
                    <a:cubicBezTo>
                      <a:pt x="100" y="302"/>
                      <a:pt x="100" y="302"/>
                      <a:pt x="100" y="302"/>
                    </a:cubicBezTo>
                    <a:cubicBezTo>
                      <a:pt x="100" y="302"/>
                      <a:pt x="6" y="181"/>
                      <a:pt x="0" y="107"/>
                    </a:cubicBezTo>
                    <a:cubicBezTo>
                      <a:pt x="0" y="104"/>
                      <a:pt x="0" y="102"/>
                      <a:pt x="0" y="100"/>
                    </a:cubicBezTo>
                    <a:cubicBezTo>
                      <a:pt x="0" y="97"/>
                      <a:pt x="0" y="95"/>
                      <a:pt x="0" y="92"/>
                    </a:cubicBez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397628E0-FDD0-40D7-AD6E-2DE8ECB19EF7}"/>
                </a:ext>
              </a:extLst>
            </p:cNvPr>
            <p:cNvGrpSpPr/>
            <p:nvPr/>
          </p:nvGrpSpPr>
          <p:grpSpPr>
            <a:xfrm>
              <a:off x="8219160" y="3782051"/>
              <a:ext cx="943199" cy="1034992"/>
              <a:chOff x="8219160" y="3782051"/>
              <a:chExt cx="943199" cy="1034992"/>
            </a:xfrm>
          </p:grpSpPr>
          <p:sp>
            <p:nvSpPr>
              <p:cNvPr id="165" name="Freeform 33">
                <a:extLst>
                  <a:ext uri="{FF2B5EF4-FFF2-40B4-BE49-F238E27FC236}">
                    <a16:creationId xmlns:a16="http://schemas.microsoft.com/office/drawing/2014/main" id="{6B884DE7-03FA-42D9-82AF-6CA1AE089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8392" y="4042795"/>
                <a:ext cx="403088" cy="723696"/>
              </a:xfrm>
              <a:custGeom>
                <a:avLst/>
                <a:gdLst>
                  <a:gd name="T0" fmla="*/ 277 w 303"/>
                  <a:gd name="T1" fmla="*/ 544 h 544"/>
                  <a:gd name="T2" fmla="*/ 303 w 303"/>
                  <a:gd name="T3" fmla="*/ 530 h 544"/>
                  <a:gd name="T4" fmla="*/ 28 w 303"/>
                  <a:gd name="T5" fmla="*/ 0 h 544"/>
                  <a:gd name="T6" fmla="*/ 0 w 303"/>
                  <a:gd name="T7" fmla="*/ 14 h 544"/>
                  <a:gd name="T8" fmla="*/ 277 w 303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544">
                    <a:moveTo>
                      <a:pt x="277" y="544"/>
                    </a:moveTo>
                    <a:lnTo>
                      <a:pt x="303" y="530"/>
                    </a:lnTo>
                    <a:lnTo>
                      <a:pt x="28" y="0"/>
                    </a:lnTo>
                    <a:lnTo>
                      <a:pt x="0" y="14"/>
                    </a:lnTo>
                    <a:lnTo>
                      <a:pt x="277" y="544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6" name="Freeform 34">
                <a:extLst>
                  <a:ext uri="{FF2B5EF4-FFF2-40B4-BE49-F238E27FC236}">
                    <a16:creationId xmlns:a16="http://schemas.microsoft.com/office/drawing/2014/main" id="{BEB89587-98AF-4D45-8D3D-7E3D916AF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9024" y="4030821"/>
                <a:ext cx="339233" cy="94453"/>
              </a:xfrm>
              <a:custGeom>
                <a:avLst/>
                <a:gdLst>
                  <a:gd name="T0" fmla="*/ 250 w 255"/>
                  <a:gd name="T1" fmla="*/ 71 h 71"/>
                  <a:gd name="T2" fmla="*/ 255 w 255"/>
                  <a:gd name="T3" fmla="*/ 57 h 71"/>
                  <a:gd name="T4" fmla="*/ 2 w 255"/>
                  <a:gd name="T5" fmla="*/ 0 h 71"/>
                  <a:gd name="T6" fmla="*/ 0 w 255"/>
                  <a:gd name="T7" fmla="*/ 14 h 71"/>
                  <a:gd name="T8" fmla="*/ 250 w 255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71">
                    <a:moveTo>
                      <a:pt x="250" y="71"/>
                    </a:moveTo>
                    <a:lnTo>
                      <a:pt x="255" y="57"/>
                    </a:lnTo>
                    <a:lnTo>
                      <a:pt x="2" y="0"/>
                    </a:lnTo>
                    <a:lnTo>
                      <a:pt x="0" y="14"/>
                    </a:lnTo>
                    <a:lnTo>
                      <a:pt x="250" y="71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7" name="Freeform 35">
                <a:extLst>
                  <a:ext uri="{FF2B5EF4-FFF2-40B4-BE49-F238E27FC236}">
                    <a16:creationId xmlns:a16="http://schemas.microsoft.com/office/drawing/2014/main" id="{6376FC33-CE88-4216-A288-3C33D4B54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160" y="3977608"/>
                <a:ext cx="125050" cy="125050"/>
              </a:xfrm>
              <a:custGeom>
                <a:avLst/>
                <a:gdLst>
                  <a:gd name="T0" fmla="*/ 1 w 40"/>
                  <a:gd name="T1" fmla="*/ 21 h 40"/>
                  <a:gd name="T2" fmla="*/ 21 w 40"/>
                  <a:gd name="T3" fmla="*/ 39 h 40"/>
                  <a:gd name="T4" fmla="*/ 39 w 40"/>
                  <a:gd name="T5" fmla="*/ 18 h 40"/>
                  <a:gd name="T6" fmla="*/ 18 w 40"/>
                  <a:gd name="T7" fmla="*/ 1 h 40"/>
                  <a:gd name="T8" fmla="*/ 1 w 40"/>
                  <a:gd name="T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" y="21"/>
                    </a:moveTo>
                    <a:cubicBezTo>
                      <a:pt x="1" y="32"/>
                      <a:pt x="11" y="40"/>
                      <a:pt x="21" y="39"/>
                    </a:cubicBezTo>
                    <a:cubicBezTo>
                      <a:pt x="32" y="38"/>
                      <a:pt x="40" y="29"/>
                      <a:pt x="39" y="18"/>
                    </a:cubicBezTo>
                    <a:cubicBezTo>
                      <a:pt x="38" y="8"/>
                      <a:pt x="29" y="0"/>
                      <a:pt x="18" y="1"/>
                    </a:cubicBezTo>
                    <a:cubicBezTo>
                      <a:pt x="8" y="1"/>
                      <a:pt x="0" y="11"/>
                      <a:pt x="1" y="21"/>
                    </a:cubicBez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8" name="Freeform 36">
                <a:extLst>
                  <a:ext uri="{FF2B5EF4-FFF2-40B4-BE49-F238E27FC236}">
                    <a16:creationId xmlns:a16="http://schemas.microsoft.com/office/drawing/2014/main" id="{E2F0BFE0-735B-4F67-80F3-0DBA5E880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2012" y="3782051"/>
                <a:ext cx="333912" cy="361848"/>
              </a:xfrm>
              <a:custGeom>
                <a:avLst/>
                <a:gdLst>
                  <a:gd name="T0" fmla="*/ 0 w 106"/>
                  <a:gd name="T1" fmla="*/ 93 h 115"/>
                  <a:gd name="T2" fmla="*/ 22 w 106"/>
                  <a:gd name="T3" fmla="*/ 0 h 115"/>
                  <a:gd name="T4" fmla="*/ 96 w 106"/>
                  <a:gd name="T5" fmla="*/ 115 h 115"/>
                  <a:gd name="T6" fmla="*/ 0 w 106"/>
                  <a:gd name="T7" fmla="*/ 9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15">
                    <a:moveTo>
                      <a:pt x="0" y="93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73" y="12"/>
                      <a:pt x="106" y="63"/>
                      <a:pt x="96" y="115"/>
                    </a:cubicBez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FFA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9" name="Freeform 37">
                <a:extLst>
                  <a:ext uri="{FF2B5EF4-FFF2-40B4-BE49-F238E27FC236}">
                    <a16:creationId xmlns:a16="http://schemas.microsoft.com/office/drawing/2014/main" id="{90AB66CA-43CF-467F-BD03-73AFFB846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6826" y="4074722"/>
                <a:ext cx="367169" cy="327260"/>
              </a:xfrm>
              <a:custGeom>
                <a:avLst/>
                <a:gdLst>
                  <a:gd name="T0" fmla="*/ 21 w 117"/>
                  <a:gd name="T1" fmla="*/ 0 h 104"/>
                  <a:gd name="T2" fmla="*/ 0 w 117"/>
                  <a:gd name="T3" fmla="*/ 92 h 104"/>
                  <a:gd name="T4" fmla="*/ 117 w 117"/>
                  <a:gd name="T5" fmla="*/ 22 h 104"/>
                  <a:gd name="T6" fmla="*/ 21 w 11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04">
                    <a:moveTo>
                      <a:pt x="21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52" y="104"/>
                      <a:pt x="103" y="73"/>
                      <a:pt x="117" y="2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A9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0" name="Freeform 38">
                <a:extLst>
                  <a:ext uri="{FF2B5EF4-FFF2-40B4-BE49-F238E27FC236}">
                    <a16:creationId xmlns:a16="http://schemas.microsoft.com/office/drawing/2014/main" id="{78B78DCC-0A70-4948-B074-96D3F6E3E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2012" y="3782051"/>
                <a:ext cx="333912" cy="361848"/>
              </a:xfrm>
              <a:custGeom>
                <a:avLst/>
                <a:gdLst>
                  <a:gd name="T0" fmla="*/ 0 w 106"/>
                  <a:gd name="T1" fmla="*/ 93 h 115"/>
                  <a:gd name="T2" fmla="*/ 22 w 106"/>
                  <a:gd name="T3" fmla="*/ 0 h 115"/>
                  <a:gd name="T4" fmla="*/ 96 w 106"/>
                  <a:gd name="T5" fmla="*/ 115 h 115"/>
                  <a:gd name="T6" fmla="*/ 0 w 106"/>
                  <a:gd name="T7" fmla="*/ 9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15">
                    <a:moveTo>
                      <a:pt x="0" y="93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73" y="12"/>
                      <a:pt x="106" y="63"/>
                      <a:pt x="96" y="115"/>
                    </a:cubicBez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1" name="Freeform 39">
                <a:extLst>
                  <a:ext uri="{FF2B5EF4-FFF2-40B4-BE49-F238E27FC236}">
                    <a16:creationId xmlns:a16="http://schemas.microsoft.com/office/drawing/2014/main" id="{C0C30786-B186-4576-AABD-E421D0207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6826" y="4074722"/>
                <a:ext cx="367169" cy="327260"/>
              </a:xfrm>
              <a:custGeom>
                <a:avLst/>
                <a:gdLst>
                  <a:gd name="T0" fmla="*/ 21 w 117"/>
                  <a:gd name="T1" fmla="*/ 0 h 104"/>
                  <a:gd name="T2" fmla="*/ 0 w 117"/>
                  <a:gd name="T3" fmla="*/ 92 h 104"/>
                  <a:gd name="T4" fmla="*/ 117 w 117"/>
                  <a:gd name="T5" fmla="*/ 22 h 104"/>
                  <a:gd name="T6" fmla="*/ 21 w 11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04">
                    <a:moveTo>
                      <a:pt x="21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52" y="104"/>
                      <a:pt x="103" y="73"/>
                      <a:pt x="117" y="2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2" name="Freeform 40">
                <a:extLst>
                  <a:ext uri="{FF2B5EF4-FFF2-40B4-BE49-F238E27FC236}">
                    <a16:creationId xmlns:a16="http://schemas.microsoft.com/office/drawing/2014/main" id="{D79207EF-3340-4C8B-B2C5-C7E9B4DA7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6746" y="4701304"/>
                <a:ext cx="465613" cy="115739"/>
              </a:xfrm>
              <a:custGeom>
                <a:avLst/>
                <a:gdLst>
                  <a:gd name="T0" fmla="*/ 11 w 148"/>
                  <a:gd name="T1" fmla="*/ 37 h 37"/>
                  <a:gd name="T2" fmla="*/ 139 w 148"/>
                  <a:gd name="T3" fmla="*/ 28 h 37"/>
                  <a:gd name="T4" fmla="*/ 147 w 148"/>
                  <a:gd name="T5" fmla="*/ 18 h 37"/>
                  <a:gd name="T6" fmla="*/ 147 w 148"/>
                  <a:gd name="T7" fmla="*/ 9 h 37"/>
                  <a:gd name="T8" fmla="*/ 137 w 148"/>
                  <a:gd name="T9" fmla="*/ 0 h 37"/>
                  <a:gd name="T10" fmla="*/ 9 w 148"/>
                  <a:gd name="T11" fmla="*/ 10 h 37"/>
                  <a:gd name="T12" fmla="*/ 1 w 148"/>
                  <a:gd name="T13" fmla="*/ 20 h 37"/>
                  <a:gd name="T14" fmla="*/ 1 w 148"/>
                  <a:gd name="T15" fmla="*/ 29 h 37"/>
                  <a:gd name="T16" fmla="*/ 11 w 148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37">
                    <a:moveTo>
                      <a:pt x="11" y="37"/>
                    </a:moveTo>
                    <a:cubicBezTo>
                      <a:pt x="139" y="28"/>
                      <a:pt x="139" y="28"/>
                      <a:pt x="139" y="28"/>
                    </a:cubicBezTo>
                    <a:cubicBezTo>
                      <a:pt x="144" y="27"/>
                      <a:pt x="148" y="23"/>
                      <a:pt x="147" y="18"/>
                    </a:cubicBezTo>
                    <a:cubicBezTo>
                      <a:pt x="147" y="9"/>
                      <a:pt x="147" y="9"/>
                      <a:pt x="147" y="9"/>
                    </a:cubicBezTo>
                    <a:cubicBezTo>
                      <a:pt x="146" y="4"/>
                      <a:pt x="142" y="0"/>
                      <a:pt x="137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10"/>
                      <a:pt x="0" y="15"/>
                      <a:pt x="1" y="2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2" y="34"/>
                      <a:pt x="6" y="37"/>
                      <a:pt x="11" y="37"/>
                    </a:cubicBez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DFC8C53A-10D7-44DA-B46E-2259D7C6F9F2}"/>
                </a:ext>
              </a:extLst>
            </p:cNvPr>
            <p:cNvGrpSpPr/>
            <p:nvPr/>
          </p:nvGrpSpPr>
          <p:grpSpPr>
            <a:xfrm>
              <a:off x="5176710" y="4326153"/>
              <a:ext cx="1855802" cy="686447"/>
              <a:chOff x="5176710" y="4326153"/>
              <a:chExt cx="1855802" cy="686447"/>
            </a:xfrm>
          </p:grpSpPr>
          <p:sp>
            <p:nvSpPr>
              <p:cNvPr id="174" name="Freeform 41">
                <a:extLst>
                  <a:ext uri="{FF2B5EF4-FFF2-40B4-BE49-F238E27FC236}">
                    <a16:creationId xmlns:a16="http://schemas.microsoft.com/office/drawing/2014/main" id="{A6519AA3-B79E-4F3C-AD7B-8F76DCE9A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710" y="4326153"/>
                <a:ext cx="1855802" cy="686447"/>
              </a:xfrm>
              <a:custGeom>
                <a:avLst/>
                <a:gdLst>
                  <a:gd name="T0" fmla="*/ 572 w 590"/>
                  <a:gd name="T1" fmla="*/ 218 h 218"/>
                  <a:gd name="T2" fmla="*/ 18 w 590"/>
                  <a:gd name="T3" fmla="*/ 218 h 218"/>
                  <a:gd name="T4" fmla="*/ 0 w 590"/>
                  <a:gd name="T5" fmla="*/ 201 h 218"/>
                  <a:gd name="T6" fmla="*/ 0 w 590"/>
                  <a:gd name="T7" fmla="*/ 17 h 218"/>
                  <a:gd name="T8" fmla="*/ 18 w 590"/>
                  <a:gd name="T9" fmla="*/ 0 h 218"/>
                  <a:gd name="T10" fmla="*/ 572 w 590"/>
                  <a:gd name="T11" fmla="*/ 0 h 218"/>
                  <a:gd name="T12" fmla="*/ 590 w 590"/>
                  <a:gd name="T13" fmla="*/ 17 h 218"/>
                  <a:gd name="T14" fmla="*/ 590 w 590"/>
                  <a:gd name="T15" fmla="*/ 201 h 218"/>
                  <a:gd name="T16" fmla="*/ 572 w 590"/>
                  <a:gd name="T1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0" h="218">
                    <a:moveTo>
                      <a:pt x="572" y="218"/>
                    </a:moveTo>
                    <a:cubicBezTo>
                      <a:pt x="18" y="218"/>
                      <a:pt x="18" y="218"/>
                      <a:pt x="18" y="218"/>
                    </a:cubicBezTo>
                    <a:cubicBezTo>
                      <a:pt x="8" y="218"/>
                      <a:pt x="0" y="210"/>
                      <a:pt x="0" y="20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72" y="0"/>
                      <a:pt x="572" y="0"/>
                      <a:pt x="572" y="0"/>
                    </a:cubicBezTo>
                    <a:cubicBezTo>
                      <a:pt x="582" y="0"/>
                      <a:pt x="590" y="8"/>
                      <a:pt x="590" y="17"/>
                    </a:cubicBezTo>
                    <a:cubicBezTo>
                      <a:pt x="590" y="201"/>
                      <a:pt x="590" y="201"/>
                      <a:pt x="590" y="201"/>
                    </a:cubicBezTo>
                    <a:cubicBezTo>
                      <a:pt x="590" y="210"/>
                      <a:pt x="582" y="218"/>
                      <a:pt x="572" y="218"/>
                    </a:cubicBez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5" name="Freeform 140">
                <a:extLst>
                  <a:ext uri="{FF2B5EF4-FFF2-40B4-BE49-F238E27FC236}">
                    <a16:creationId xmlns:a16="http://schemas.microsoft.com/office/drawing/2014/main" id="{7D6E4E44-9354-4F82-B36A-31D322817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9878" y="4363402"/>
                <a:ext cx="1710796" cy="585343"/>
              </a:xfrm>
              <a:custGeom>
                <a:avLst/>
                <a:gdLst>
                  <a:gd name="connsiteX0" fmla="*/ 1928812 w 2041525"/>
                  <a:gd name="connsiteY0" fmla="*/ 646113 h 698501"/>
                  <a:gd name="connsiteX1" fmla="*/ 2041525 w 2041525"/>
                  <a:gd name="connsiteY1" fmla="*/ 646113 h 698501"/>
                  <a:gd name="connsiteX2" fmla="*/ 2041525 w 2041525"/>
                  <a:gd name="connsiteY2" fmla="*/ 698501 h 698501"/>
                  <a:gd name="connsiteX3" fmla="*/ 1928812 w 2041525"/>
                  <a:gd name="connsiteY3" fmla="*/ 698501 h 698501"/>
                  <a:gd name="connsiteX4" fmla="*/ 1785937 w 2041525"/>
                  <a:gd name="connsiteY4" fmla="*/ 646113 h 698501"/>
                  <a:gd name="connsiteX5" fmla="*/ 1898650 w 2041525"/>
                  <a:gd name="connsiteY5" fmla="*/ 646113 h 698501"/>
                  <a:gd name="connsiteX6" fmla="*/ 1898650 w 2041525"/>
                  <a:gd name="connsiteY6" fmla="*/ 698501 h 698501"/>
                  <a:gd name="connsiteX7" fmla="*/ 1785937 w 2041525"/>
                  <a:gd name="connsiteY7" fmla="*/ 698501 h 698501"/>
                  <a:gd name="connsiteX8" fmla="*/ 1647825 w 2041525"/>
                  <a:gd name="connsiteY8" fmla="*/ 646113 h 698501"/>
                  <a:gd name="connsiteX9" fmla="*/ 1755775 w 2041525"/>
                  <a:gd name="connsiteY9" fmla="*/ 646113 h 698501"/>
                  <a:gd name="connsiteX10" fmla="*/ 1755775 w 2041525"/>
                  <a:gd name="connsiteY10" fmla="*/ 698501 h 698501"/>
                  <a:gd name="connsiteX11" fmla="*/ 1647825 w 2041525"/>
                  <a:gd name="connsiteY11" fmla="*/ 698501 h 698501"/>
                  <a:gd name="connsiteX12" fmla="*/ 1785937 w 2041525"/>
                  <a:gd name="connsiteY12" fmla="*/ 590550 h 698501"/>
                  <a:gd name="connsiteX13" fmla="*/ 1898650 w 2041525"/>
                  <a:gd name="connsiteY13" fmla="*/ 590550 h 698501"/>
                  <a:gd name="connsiteX14" fmla="*/ 1898650 w 2041525"/>
                  <a:gd name="connsiteY14" fmla="*/ 642938 h 698501"/>
                  <a:gd name="connsiteX15" fmla="*/ 1785937 w 2041525"/>
                  <a:gd name="connsiteY15" fmla="*/ 642938 h 698501"/>
                  <a:gd name="connsiteX16" fmla="*/ 1504950 w 2041525"/>
                  <a:gd name="connsiteY16" fmla="*/ 590550 h 698501"/>
                  <a:gd name="connsiteX17" fmla="*/ 1612900 w 2041525"/>
                  <a:gd name="connsiteY17" fmla="*/ 590550 h 698501"/>
                  <a:gd name="connsiteX18" fmla="*/ 1612900 w 2041525"/>
                  <a:gd name="connsiteY18" fmla="*/ 698500 h 698501"/>
                  <a:gd name="connsiteX19" fmla="*/ 1504950 w 2041525"/>
                  <a:gd name="connsiteY19" fmla="*/ 698500 h 698501"/>
                  <a:gd name="connsiteX20" fmla="*/ 1320800 w 2041525"/>
                  <a:gd name="connsiteY20" fmla="*/ 590550 h 698501"/>
                  <a:gd name="connsiteX21" fmla="*/ 1471613 w 2041525"/>
                  <a:gd name="connsiteY21" fmla="*/ 590550 h 698501"/>
                  <a:gd name="connsiteX22" fmla="*/ 1471613 w 2041525"/>
                  <a:gd name="connsiteY22" fmla="*/ 698500 h 698501"/>
                  <a:gd name="connsiteX23" fmla="*/ 1320800 w 2041525"/>
                  <a:gd name="connsiteY23" fmla="*/ 698500 h 698501"/>
                  <a:gd name="connsiteX24" fmla="*/ 608012 w 2041525"/>
                  <a:gd name="connsiteY24" fmla="*/ 590550 h 698501"/>
                  <a:gd name="connsiteX25" fmla="*/ 1287462 w 2041525"/>
                  <a:gd name="connsiteY25" fmla="*/ 590550 h 698501"/>
                  <a:gd name="connsiteX26" fmla="*/ 1287462 w 2041525"/>
                  <a:gd name="connsiteY26" fmla="*/ 698500 h 698501"/>
                  <a:gd name="connsiteX27" fmla="*/ 608012 w 2041525"/>
                  <a:gd name="connsiteY27" fmla="*/ 698500 h 698501"/>
                  <a:gd name="connsiteX28" fmla="*/ 423862 w 2041525"/>
                  <a:gd name="connsiteY28" fmla="*/ 585788 h 698501"/>
                  <a:gd name="connsiteX29" fmla="*/ 577850 w 2041525"/>
                  <a:gd name="connsiteY29" fmla="*/ 585788 h 698501"/>
                  <a:gd name="connsiteX30" fmla="*/ 577850 w 2041525"/>
                  <a:gd name="connsiteY30" fmla="*/ 695326 h 698501"/>
                  <a:gd name="connsiteX31" fmla="*/ 423862 w 2041525"/>
                  <a:gd name="connsiteY31" fmla="*/ 695326 h 698501"/>
                  <a:gd name="connsiteX32" fmla="*/ 285750 w 2041525"/>
                  <a:gd name="connsiteY32" fmla="*/ 585788 h 698501"/>
                  <a:gd name="connsiteX33" fmla="*/ 393700 w 2041525"/>
                  <a:gd name="connsiteY33" fmla="*/ 585788 h 698501"/>
                  <a:gd name="connsiteX34" fmla="*/ 393700 w 2041525"/>
                  <a:gd name="connsiteY34" fmla="*/ 695326 h 698501"/>
                  <a:gd name="connsiteX35" fmla="*/ 285750 w 2041525"/>
                  <a:gd name="connsiteY35" fmla="*/ 695326 h 698501"/>
                  <a:gd name="connsiteX36" fmla="*/ 142875 w 2041525"/>
                  <a:gd name="connsiteY36" fmla="*/ 585788 h 698501"/>
                  <a:gd name="connsiteX37" fmla="*/ 255588 w 2041525"/>
                  <a:gd name="connsiteY37" fmla="*/ 585788 h 698501"/>
                  <a:gd name="connsiteX38" fmla="*/ 255588 w 2041525"/>
                  <a:gd name="connsiteY38" fmla="*/ 695326 h 698501"/>
                  <a:gd name="connsiteX39" fmla="*/ 142875 w 2041525"/>
                  <a:gd name="connsiteY39" fmla="*/ 695326 h 698501"/>
                  <a:gd name="connsiteX40" fmla="*/ 0 w 2041525"/>
                  <a:gd name="connsiteY40" fmla="*/ 585788 h 698501"/>
                  <a:gd name="connsiteX41" fmla="*/ 112713 w 2041525"/>
                  <a:gd name="connsiteY41" fmla="*/ 585788 h 698501"/>
                  <a:gd name="connsiteX42" fmla="*/ 112713 w 2041525"/>
                  <a:gd name="connsiteY42" fmla="*/ 695326 h 698501"/>
                  <a:gd name="connsiteX43" fmla="*/ 0 w 2041525"/>
                  <a:gd name="connsiteY43" fmla="*/ 695326 h 698501"/>
                  <a:gd name="connsiteX44" fmla="*/ 1752600 w 2041525"/>
                  <a:gd name="connsiteY44" fmla="*/ 458788 h 698501"/>
                  <a:gd name="connsiteX45" fmla="*/ 2041525 w 2041525"/>
                  <a:gd name="connsiteY45" fmla="*/ 458788 h 698501"/>
                  <a:gd name="connsiteX46" fmla="*/ 2041525 w 2041525"/>
                  <a:gd name="connsiteY46" fmla="*/ 563563 h 698501"/>
                  <a:gd name="connsiteX47" fmla="*/ 1752600 w 2041525"/>
                  <a:gd name="connsiteY47" fmla="*/ 563563 h 698501"/>
                  <a:gd name="connsiteX48" fmla="*/ 1601787 w 2041525"/>
                  <a:gd name="connsiteY48" fmla="*/ 458788 h 698501"/>
                  <a:gd name="connsiteX49" fmla="*/ 1714500 w 2041525"/>
                  <a:gd name="connsiteY49" fmla="*/ 458788 h 698501"/>
                  <a:gd name="connsiteX50" fmla="*/ 1714500 w 2041525"/>
                  <a:gd name="connsiteY50" fmla="*/ 563563 h 698501"/>
                  <a:gd name="connsiteX51" fmla="*/ 1601787 w 2041525"/>
                  <a:gd name="connsiteY51" fmla="*/ 563563 h 698501"/>
                  <a:gd name="connsiteX52" fmla="*/ 1463675 w 2041525"/>
                  <a:gd name="connsiteY52" fmla="*/ 458788 h 698501"/>
                  <a:gd name="connsiteX53" fmla="*/ 1571625 w 2041525"/>
                  <a:gd name="connsiteY53" fmla="*/ 458788 h 698501"/>
                  <a:gd name="connsiteX54" fmla="*/ 1571625 w 2041525"/>
                  <a:gd name="connsiteY54" fmla="*/ 563563 h 698501"/>
                  <a:gd name="connsiteX55" fmla="*/ 1463675 w 2041525"/>
                  <a:gd name="connsiteY55" fmla="*/ 563563 h 698501"/>
                  <a:gd name="connsiteX56" fmla="*/ 1320800 w 2041525"/>
                  <a:gd name="connsiteY56" fmla="*/ 458788 h 698501"/>
                  <a:gd name="connsiteX57" fmla="*/ 1430338 w 2041525"/>
                  <a:gd name="connsiteY57" fmla="*/ 458788 h 698501"/>
                  <a:gd name="connsiteX58" fmla="*/ 1430338 w 2041525"/>
                  <a:gd name="connsiteY58" fmla="*/ 563563 h 698501"/>
                  <a:gd name="connsiteX59" fmla="*/ 1320800 w 2041525"/>
                  <a:gd name="connsiteY59" fmla="*/ 563563 h 698501"/>
                  <a:gd name="connsiteX60" fmla="*/ 1177925 w 2041525"/>
                  <a:gd name="connsiteY60" fmla="*/ 458788 h 698501"/>
                  <a:gd name="connsiteX61" fmla="*/ 1287463 w 2041525"/>
                  <a:gd name="connsiteY61" fmla="*/ 458788 h 698501"/>
                  <a:gd name="connsiteX62" fmla="*/ 1287463 w 2041525"/>
                  <a:gd name="connsiteY62" fmla="*/ 563563 h 698501"/>
                  <a:gd name="connsiteX63" fmla="*/ 1177925 w 2041525"/>
                  <a:gd name="connsiteY63" fmla="*/ 563563 h 698501"/>
                  <a:gd name="connsiteX64" fmla="*/ 1035050 w 2041525"/>
                  <a:gd name="connsiteY64" fmla="*/ 458788 h 698501"/>
                  <a:gd name="connsiteX65" fmla="*/ 1144588 w 2041525"/>
                  <a:gd name="connsiteY65" fmla="*/ 458788 h 698501"/>
                  <a:gd name="connsiteX66" fmla="*/ 1144588 w 2041525"/>
                  <a:gd name="connsiteY66" fmla="*/ 563563 h 698501"/>
                  <a:gd name="connsiteX67" fmla="*/ 1035050 w 2041525"/>
                  <a:gd name="connsiteY67" fmla="*/ 563563 h 698501"/>
                  <a:gd name="connsiteX68" fmla="*/ 893762 w 2041525"/>
                  <a:gd name="connsiteY68" fmla="*/ 458788 h 698501"/>
                  <a:gd name="connsiteX69" fmla="*/ 1004887 w 2041525"/>
                  <a:gd name="connsiteY69" fmla="*/ 458788 h 698501"/>
                  <a:gd name="connsiteX70" fmla="*/ 1004887 w 2041525"/>
                  <a:gd name="connsiteY70" fmla="*/ 563563 h 698501"/>
                  <a:gd name="connsiteX71" fmla="*/ 893762 w 2041525"/>
                  <a:gd name="connsiteY71" fmla="*/ 563563 h 698501"/>
                  <a:gd name="connsiteX72" fmla="*/ 750887 w 2041525"/>
                  <a:gd name="connsiteY72" fmla="*/ 458788 h 698501"/>
                  <a:gd name="connsiteX73" fmla="*/ 863600 w 2041525"/>
                  <a:gd name="connsiteY73" fmla="*/ 458788 h 698501"/>
                  <a:gd name="connsiteX74" fmla="*/ 863600 w 2041525"/>
                  <a:gd name="connsiteY74" fmla="*/ 563563 h 698501"/>
                  <a:gd name="connsiteX75" fmla="*/ 750887 w 2041525"/>
                  <a:gd name="connsiteY75" fmla="*/ 563563 h 698501"/>
                  <a:gd name="connsiteX76" fmla="*/ 608012 w 2041525"/>
                  <a:gd name="connsiteY76" fmla="*/ 458788 h 698501"/>
                  <a:gd name="connsiteX77" fmla="*/ 720725 w 2041525"/>
                  <a:gd name="connsiteY77" fmla="*/ 458788 h 698501"/>
                  <a:gd name="connsiteX78" fmla="*/ 720725 w 2041525"/>
                  <a:gd name="connsiteY78" fmla="*/ 563563 h 698501"/>
                  <a:gd name="connsiteX79" fmla="*/ 608012 w 2041525"/>
                  <a:gd name="connsiteY79" fmla="*/ 563563 h 698501"/>
                  <a:gd name="connsiteX80" fmla="*/ 468312 w 2041525"/>
                  <a:gd name="connsiteY80" fmla="*/ 458788 h 698501"/>
                  <a:gd name="connsiteX81" fmla="*/ 577850 w 2041525"/>
                  <a:gd name="connsiteY81" fmla="*/ 458788 h 698501"/>
                  <a:gd name="connsiteX82" fmla="*/ 577850 w 2041525"/>
                  <a:gd name="connsiteY82" fmla="*/ 563563 h 698501"/>
                  <a:gd name="connsiteX83" fmla="*/ 468312 w 2041525"/>
                  <a:gd name="connsiteY83" fmla="*/ 563563 h 698501"/>
                  <a:gd name="connsiteX84" fmla="*/ 327025 w 2041525"/>
                  <a:gd name="connsiteY84" fmla="*/ 458788 h 698501"/>
                  <a:gd name="connsiteX85" fmla="*/ 434975 w 2041525"/>
                  <a:gd name="connsiteY85" fmla="*/ 458788 h 698501"/>
                  <a:gd name="connsiteX86" fmla="*/ 434975 w 2041525"/>
                  <a:gd name="connsiteY86" fmla="*/ 563563 h 698501"/>
                  <a:gd name="connsiteX87" fmla="*/ 327025 w 2041525"/>
                  <a:gd name="connsiteY87" fmla="*/ 563563 h 698501"/>
                  <a:gd name="connsiteX88" fmla="*/ 0 w 2041525"/>
                  <a:gd name="connsiteY88" fmla="*/ 458788 h 698501"/>
                  <a:gd name="connsiteX89" fmla="*/ 288925 w 2041525"/>
                  <a:gd name="connsiteY89" fmla="*/ 458788 h 698501"/>
                  <a:gd name="connsiteX90" fmla="*/ 288925 w 2041525"/>
                  <a:gd name="connsiteY90" fmla="*/ 563563 h 698501"/>
                  <a:gd name="connsiteX91" fmla="*/ 0 w 2041525"/>
                  <a:gd name="connsiteY91" fmla="*/ 563563 h 698501"/>
                  <a:gd name="connsiteX92" fmla="*/ 1812925 w 2041525"/>
                  <a:gd name="connsiteY92" fmla="*/ 334963 h 698501"/>
                  <a:gd name="connsiteX93" fmla="*/ 2041525 w 2041525"/>
                  <a:gd name="connsiteY93" fmla="*/ 334963 h 698501"/>
                  <a:gd name="connsiteX94" fmla="*/ 2041525 w 2041525"/>
                  <a:gd name="connsiteY94" fmla="*/ 439738 h 698501"/>
                  <a:gd name="connsiteX95" fmla="*/ 1812925 w 2041525"/>
                  <a:gd name="connsiteY95" fmla="*/ 439738 h 698501"/>
                  <a:gd name="connsiteX96" fmla="*/ 1670050 w 2041525"/>
                  <a:gd name="connsiteY96" fmla="*/ 334963 h 698501"/>
                  <a:gd name="connsiteX97" fmla="*/ 1782763 w 2041525"/>
                  <a:gd name="connsiteY97" fmla="*/ 334963 h 698501"/>
                  <a:gd name="connsiteX98" fmla="*/ 1782763 w 2041525"/>
                  <a:gd name="connsiteY98" fmla="*/ 439738 h 698501"/>
                  <a:gd name="connsiteX99" fmla="*/ 1670050 w 2041525"/>
                  <a:gd name="connsiteY99" fmla="*/ 439738 h 698501"/>
                  <a:gd name="connsiteX100" fmla="*/ 1530350 w 2041525"/>
                  <a:gd name="connsiteY100" fmla="*/ 334963 h 698501"/>
                  <a:gd name="connsiteX101" fmla="*/ 1639888 w 2041525"/>
                  <a:gd name="connsiteY101" fmla="*/ 334963 h 698501"/>
                  <a:gd name="connsiteX102" fmla="*/ 1639888 w 2041525"/>
                  <a:gd name="connsiteY102" fmla="*/ 439738 h 698501"/>
                  <a:gd name="connsiteX103" fmla="*/ 1530350 w 2041525"/>
                  <a:gd name="connsiteY103" fmla="*/ 439738 h 698501"/>
                  <a:gd name="connsiteX104" fmla="*/ 1389062 w 2041525"/>
                  <a:gd name="connsiteY104" fmla="*/ 334963 h 698501"/>
                  <a:gd name="connsiteX105" fmla="*/ 1497012 w 2041525"/>
                  <a:gd name="connsiteY105" fmla="*/ 334963 h 698501"/>
                  <a:gd name="connsiteX106" fmla="*/ 1497012 w 2041525"/>
                  <a:gd name="connsiteY106" fmla="*/ 439738 h 698501"/>
                  <a:gd name="connsiteX107" fmla="*/ 1389062 w 2041525"/>
                  <a:gd name="connsiteY107" fmla="*/ 439738 h 698501"/>
                  <a:gd name="connsiteX108" fmla="*/ 1246187 w 2041525"/>
                  <a:gd name="connsiteY108" fmla="*/ 334963 h 698501"/>
                  <a:gd name="connsiteX109" fmla="*/ 1358900 w 2041525"/>
                  <a:gd name="connsiteY109" fmla="*/ 334963 h 698501"/>
                  <a:gd name="connsiteX110" fmla="*/ 1358900 w 2041525"/>
                  <a:gd name="connsiteY110" fmla="*/ 439738 h 698501"/>
                  <a:gd name="connsiteX111" fmla="*/ 1246187 w 2041525"/>
                  <a:gd name="connsiteY111" fmla="*/ 439738 h 698501"/>
                  <a:gd name="connsiteX112" fmla="*/ 1106487 w 2041525"/>
                  <a:gd name="connsiteY112" fmla="*/ 334963 h 698501"/>
                  <a:gd name="connsiteX113" fmla="*/ 1216025 w 2041525"/>
                  <a:gd name="connsiteY113" fmla="*/ 334963 h 698501"/>
                  <a:gd name="connsiteX114" fmla="*/ 1216025 w 2041525"/>
                  <a:gd name="connsiteY114" fmla="*/ 439738 h 698501"/>
                  <a:gd name="connsiteX115" fmla="*/ 1106487 w 2041525"/>
                  <a:gd name="connsiteY115" fmla="*/ 439738 h 698501"/>
                  <a:gd name="connsiteX116" fmla="*/ 963612 w 2041525"/>
                  <a:gd name="connsiteY116" fmla="*/ 334963 h 698501"/>
                  <a:gd name="connsiteX117" fmla="*/ 1073150 w 2041525"/>
                  <a:gd name="connsiteY117" fmla="*/ 334963 h 698501"/>
                  <a:gd name="connsiteX118" fmla="*/ 1073150 w 2041525"/>
                  <a:gd name="connsiteY118" fmla="*/ 439738 h 698501"/>
                  <a:gd name="connsiteX119" fmla="*/ 963612 w 2041525"/>
                  <a:gd name="connsiteY119" fmla="*/ 439738 h 698501"/>
                  <a:gd name="connsiteX120" fmla="*/ 822325 w 2041525"/>
                  <a:gd name="connsiteY120" fmla="*/ 334963 h 698501"/>
                  <a:gd name="connsiteX121" fmla="*/ 935038 w 2041525"/>
                  <a:gd name="connsiteY121" fmla="*/ 334963 h 698501"/>
                  <a:gd name="connsiteX122" fmla="*/ 935038 w 2041525"/>
                  <a:gd name="connsiteY122" fmla="*/ 439738 h 698501"/>
                  <a:gd name="connsiteX123" fmla="*/ 822325 w 2041525"/>
                  <a:gd name="connsiteY123" fmla="*/ 439738 h 698501"/>
                  <a:gd name="connsiteX124" fmla="*/ 682625 w 2041525"/>
                  <a:gd name="connsiteY124" fmla="*/ 334963 h 698501"/>
                  <a:gd name="connsiteX125" fmla="*/ 792163 w 2041525"/>
                  <a:gd name="connsiteY125" fmla="*/ 334963 h 698501"/>
                  <a:gd name="connsiteX126" fmla="*/ 792163 w 2041525"/>
                  <a:gd name="connsiteY126" fmla="*/ 439738 h 698501"/>
                  <a:gd name="connsiteX127" fmla="*/ 682625 w 2041525"/>
                  <a:gd name="connsiteY127" fmla="*/ 439738 h 698501"/>
                  <a:gd name="connsiteX128" fmla="*/ 539750 w 2041525"/>
                  <a:gd name="connsiteY128" fmla="*/ 334963 h 698501"/>
                  <a:gd name="connsiteX129" fmla="*/ 652463 w 2041525"/>
                  <a:gd name="connsiteY129" fmla="*/ 334963 h 698501"/>
                  <a:gd name="connsiteX130" fmla="*/ 652463 w 2041525"/>
                  <a:gd name="connsiteY130" fmla="*/ 439738 h 698501"/>
                  <a:gd name="connsiteX131" fmla="*/ 539750 w 2041525"/>
                  <a:gd name="connsiteY131" fmla="*/ 439738 h 698501"/>
                  <a:gd name="connsiteX132" fmla="*/ 396875 w 2041525"/>
                  <a:gd name="connsiteY132" fmla="*/ 334963 h 698501"/>
                  <a:gd name="connsiteX133" fmla="*/ 509588 w 2041525"/>
                  <a:gd name="connsiteY133" fmla="*/ 334963 h 698501"/>
                  <a:gd name="connsiteX134" fmla="*/ 509588 w 2041525"/>
                  <a:gd name="connsiteY134" fmla="*/ 439738 h 698501"/>
                  <a:gd name="connsiteX135" fmla="*/ 396875 w 2041525"/>
                  <a:gd name="connsiteY135" fmla="*/ 439738 h 698501"/>
                  <a:gd name="connsiteX136" fmla="*/ 258762 w 2041525"/>
                  <a:gd name="connsiteY136" fmla="*/ 334963 h 698501"/>
                  <a:gd name="connsiteX137" fmla="*/ 368300 w 2041525"/>
                  <a:gd name="connsiteY137" fmla="*/ 334963 h 698501"/>
                  <a:gd name="connsiteX138" fmla="*/ 368300 w 2041525"/>
                  <a:gd name="connsiteY138" fmla="*/ 439738 h 698501"/>
                  <a:gd name="connsiteX139" fmla="*/ 258762 w 2041525"/>
                  <a:gd name="connsiteY139" fmla="*/ 439738 h 698501"/>
                  <a:gd name="connsiteX140" fmla="*/ 0 w 2041525"/>
                  <a:gd name="connsiteY140" fmla="*/ 334963 h 698501"/>
                  <a:gd name="connsiteX141" fmla="*/ 228600 w 2041525"/>
                  <a:gd name="connsiteY141" fmla="*/ 334963 h 698501"/>
                  <a:gd name="connsiteX142" fmla="*/ 228600 w 2041525"/>
                  <a:gd name="connsiteY142" fmla="*/ 439738 h 698501"/>
                  <a:gd name="connsiteX143" fmla="*/ 0 w 2041525"/>
                  <a:gd name="connsiteY143" fmla="*/ 439738 h 698501"/>
                  <a:gd name="connsiteX144" fmla="*/ 1928812 w 2041525"/>
                  <a:gd name="connsiteY144" fmla="*/ 207963 h 698501"/>
                  <a:gd name="connsiteX145" fmla="*/ 2041525 w 2041525"/>
                  <a:gd name="connsiteY145" fmla="*/ 207963 h 698501"/>
                  <a:gd name="connsiteX146" fmla="*/ 2041525 w 2041525"/>
                  <a:gd name="connsiteY146" fmla="*/ 312738 h 698501"/>
                  <a:gd name="connsiteX147" fmla="*/ 1928812 w 2041525"/>
                  <a:gd name="connsiteY147" fmla="*/ 312738 h 698501"/>
                  <a:gd name="connsiteX148" fmla="*/ 1790700 w 2041525"/>
                  <a:gd name="connsiteY148" fmla="*/ 207963 h 698501"/>
                  <a:gd name="connsiteX149" fmla="*/ 1898650 w 2041525"/>
                  <a:gd name="connsiteY149" fmla="*/ 207963 h 698501"/>
                  <a:gd name="connsiteX150" fmla="*/ 1898650 w 2041525"/>
                  <a:gd name="connsiteY150" fmla="*/ 312738 h 698501"/>
                  <a:gd name="connsiteX151" fmla="*/ 1790700 w 2041525"/>
                  <a:gd name="connsiteY151" fmla="*/ 312738 h 698501"/>
                  <a:gd name="connsiteX152" fmla="*/ 1647825 w 2041525"/>
                  <a:gd name="connsiteY152" fmla="*/ 207963 h 698501"/>
                  <a:gd name="connsiteX153" fmla="*/ 1755775 w 2041525"/>
                  <a:gd name="connsiteY153" fmla="*/ 207963 h 698501"/>
                  <a:gd name="connsiteX154" fmla="*/ 1755775 w 2041525"/>
                  <a:gd name="connsiteY154" fmla="*/ 312738 h 698501"/>
                  <a:gd name="connsiteX155" fmla="*/ 1647825 w 2041525"/>
                  <a:gd name="connsiteY155" fmla="*/ 312738 h 698501"/>
                  <a:gd name="connsiteX156" fmla="*/ 1504950 w 2041525"/>
                  <a:gd name="connsiteY156" fmla="*/ 207963 h 698501"/>
                  <a:gd name="connsiteX157" fmla="*/ 1612900 w 2041525"/>
                  <a:gd name="connsiteY157" fmla="*/ 207963 h 698501"/>
                  <a:gd name="connsiteX158" fmla="*/ 1612900 w 2041525"/>
                  <a:gd name="connsiteY158" fmla="*/ 312738 h 698501"/>
                  <a:gd name="connsiteX159" fmla="*/ 1504950 w 2041525"/>
                  <a:gd name="connsiteY159" fmla="*/ 312738 h 698501"/>
                  <a:gd name="connsiteX160" fmla="*/ 1362075 w 2041525"/>
                  <a:gd name="connsiteY160" fmla="*/ 207963 h 698501"/>
                  <a:gd name="connsiteX161" fmla="*/ 1474788 w 2041525"/>
                  <a:gd name="connsiteY161" fmla="*/ 207963 h 698501"/>
                  <a:gd name="connsiteX162" fmla="*/ 1474788 w 2041525"/>
                  <a:gd name="connsiteY162" fmla="*/ 312738 h 698501"/>
                  <a:gd name="connsiteX163" fmla="*/ 1362075 w 2041525"/>
                  <a:gd name="connsiteY163" fmla="*/ 312738 h 698501"/>
                  <a:gd name="connsiteX164" fmla="*/ 1223962 w 2041525"/>
                  <a:gd name="connsiteY164" fmla="*/ 207963 h 698501"/>
                  <a:gd name="connsiteX165" fmla="*/ 1331912 w 2041525"/>
                  <a:gd name="connsiteY165" fmla="*/ 207963 h 698501"/>
                  <a:gd name="connsiteX166" fmla="*/ 1331912 w 2041525"/>
                  <a:gd name="connsiteY166" fmla="*/ 312738 h 698501"/>
                  <a:gd name="connsiteX167" fmla="*/ 1223962 w 2041525"/>
                  <a:gd name="connsiteY167" fmla="*/ 312738 h 698501"/>
                  <a:gd name="connsiteX168" fmla="*/ 1081087 w 2041525"/>
                  <a:gd name="connsiteY168" fmla="*/ 207963 h 698501"/>
                  <a:gd name="connsiteX169" fmla="*/ 1189037 w 2041525"/>
                  <a:gd name="connsiteY169" fmla="*/ 207963 h 698501"/>
                  <a:gd name="connsiteX170" fmla="*/ 1189037 w 2041525"/>
                  <a:gd name="connsiteY170" fmla="*/ 312738 h 698501"/>
                  <a:gd name="connsiteX171" fmla="*/ 1081087 w 2041525"/>
                  <a:gd name="connsiteY171" fmla="*/ 312738 h 698501"/>
                  <a:gd name="connsiteX172" fmla="*/ 938212 w 2041525"/>
                  <a:gd name="connsiteY172" fmla="*/ 207963 h 698501"/>
                  <a:gd name="connsiteX173" fmla="*/ 1046162 w 2041525"/>
                  <a:gd name="connsiteY173" fmla="*/ 207963 h 698501"/>
                  <a:gd name="connsiteX174" fmla="*/ 1046162 w 2041525"/>
                  <a:gd name="connsiteY174" fmla="*/ 312738 h 698501"/>
                  <a:gd name="connsiteX175" fmla="*/ 938212 w 2041525"/>
                  <a:gd name="connsiteY175" fmla="*/ 312738 h 698501"/>
                  <a:gd name="connsiteX176" fmla="*/ 795337 w 2041525"/>
                  <a:gd name="connsiteY176" fmla="*/ 207963 h 698501"/>
                  <a:gd name="connsiteX177" fmla="*/ 908050 w 2041525"/>
                  <a:gd name="connsiteY177" fmla="*/ 207963 h 698501"/>
                  <a:gd name="connsiteX178" fmla="*/ 908050 w 2041525"/>
                  <a:gd name="connsiteY178" fmla="*/ 312738 h 698501"/>
                  <a:gd name="connsiteX179" fmla="*/ 795337 w 2041525"/>
                  <a:gd name="connsiteY179" fmla="*/ 312738 h 698501"/>
                  <a:gd name="connsiteX180" fmla="*/ 652462 w 2041525"/>
                  <a:gd name="connsiteY180" fmla="*/ 207963 h 698501"/>
                  <a:gd name="connsiteX181" fmla="*/ 765175 w 2041525"/>
                  <a:gd name="connsiteY181" fmla="*/ 207963 h 698501"/>
                  <a:gd name="connsiteX182" fmla="*/ 765175 w 2041525"/>
                  <a:gd name="connsiteY182" fmla="*/ 312738 h 698501"/>
                  <a:gd name="connsiteX183" fmla="*/ 652462 w 2041525"/>
                  <a:gd name="connsiteY183" fmla="*/ 312738 h 698501"/>
                  <a:gd name="connsiteX184" fmla="*/ 514350 w 2041525"/>
                  <a:gd name="connsiteY184" fmla="*/ 207963 h 698501"/>
                  <a:gd name="connsiteX185" fmla="*/ 622300 w 2041525"/>
                  <a:gd name="connsiteY185" fmla="*/ 207963 h 698501"/>
                  <a:gd name="connsiteX186" fmla="*/ 622300 w 2041525"/>
                  <a:gd name="connsiteY186" fmla="*/ 312738 h 698501"/>
                  <a:gd name="connsiteX187" fmla="*/ 514350 w 2041525"/>
                  <a:gd name="connsiteY187" fmla="*/ 312738 h 698501"/>
                  <a:gd name="connsiteX188" fmla="*/ 371475 w 2041525"/>
                  <a:gd name="connsiteY188" fmla="*/ 207963 h 698501"/>
                  <a:gd name="connsiteX189" fmla="*/ 479425 w 2041525"/>
                  <a:gd name="connsiteY189" fmla="*/ 207963 h 698501"/>
                  <a:gd name="connsiteX190" fmla="*/ 479425 w 2041525"/>
                  <a:gd name="connsiteY190" fmla="*/ 312738 h 698501"/>
                  <a:gd name="connsiteX191" fmla="*/ 371475 w 2041525"/>
                  <a:gd name="connsiteY191" fmla="*/ 312738 h 698501"/>
                  <a:gd name="connsiteX192" fmla="*/ 228600 w 2041525"/>
                  <a:gd name="connsiteY192" fmla="*/ 207963 h 698501"/>
                  <a:gd name="connsiteX193" fmla="*/ 341313 w 2041525"/>
                  <a:gd name="connsiteY193" fmla="*/ 207963 h 698501"/>
                  <a:gd name="connsiteX194" fmla="*/ 341313 w 2041525"/>
                  <a:gd name="connsiteY194" fmla="*/ 312738 h 698501"/>
                  <a:gd name="connsiteX195" fmla="*/ 228600 w 2041525"/>
                  <a:gd name="connsiteY195" fmla="*/ 312738 h 698501"/>
                  <a:gd name="connsiteX196" fmla="*/ 0 w 2041525"/>
                  <a:gd name="connsiteY196" fmla="*/ 207963 h 698501"/>
                  <a:gd name="connsiteX197" fmla="*/ 198438 w 2041525"/>
                  <a:gd name="connsiteY197" fmla="*/ 207963 h 698501"/>
                  <a:gd name="connsiteX198" fmla="*/ 198438 w 2041525"/>
                  <a:gd name="connsiteY198" fmla="*/ 312738 h 698501"/>
                  <a:gd name="connsiteX199" fmla="*/ 0 w 2041525"/>
                  <a:gd name="connsiteY199" fmla="*/ 312738 h 698501"/>
                  <a:gd name="connsiteX200" fmla="*/ 1843087 w 2041525"/>
                  <a:gd name="connsiteY200" fmla="*/ 82550 h 698501"/>
                  <a:gd name="connsiteX201" fmla="*/ 2041525 w 2041525"/>
                  <a:gd name="connsiteY201" fmla="*/ 82550 h 698501"/>
                  <a:gd name="connsiteX202" fmla="*/ 2041525 w 2041525"/>
                  <a:gd name="connsiteY202" fmla="*/ 188913 h 698501"/>
                  <a:gd name="connsiteX203" fmla="*/ 1843087 w 2041525"/>
                  <a:gd name="connsiteY203" fmla="*/ 188913 h 698501"/>
                  <a:gd name="connsiteX204" fmla="*/ 1700212 w 2041525"/>
                  <a:gd name="connsiteY204" fmla="*/ 82550 h 698501"/>
                  <a:gd name="connsiteX205" fmla="*/ 1812925 w 2041525"/>
                  <a:gd name="connsiteY205" fmla="*/ 82550 h 698501"/>
                  <a:gd name="connsiteX206" fmla="*/ 1812925 w 2041525"/>
                  <a:gd name="connsiteY206" fmla="*/ 188913 h 698501"/>
                  <a:gd name="connsiteX207" fmla="*/ 1700212 w 2041525"/>
                  <a:gd name="connsiteY207" fmla="*/ 188913 h 698501"/>
                  <a:gd name="connsiteX208" fmla="*/ 1560512 w 2041525"/>
                  <a:gd name="connsiteY208" fmla="*/ 82550 h 698501"/>
                  <a:gd name="connsiteX209" fmla="*/ 1670050 w 2041525"/>
                  <a:gd name="connsiteY209" fmla="*/ 82550 h 698501"/>
                  <a:gd name="connsiteX210" fmla="*/ 1670050 w 2041525"/>
                  <a:gd name="connsiteY210" fmla="*/ 188913 h 698501"/>
                  <a:gd name="connsiteX211" fmla="*/ 1560512 w 2041525"/>
                  <a:gd name="connsiteY211" fmla="*/ 188913 h 698501"/>
                  <a:gd name="connsiteX212" fmla="*/ 1417637 w 2041525"/>
                  <a:gd name="connsiteY212" fmla="*/ 82550 h 698501"/>
                  <a:gd name="connsiteX213" fmla="*/ 1527175 w 2041525"/>
                  <a:gd name="connsiteY213" fmla="*/ 82550 h 698501"/>
                  <a:gd name="connsiteX214" fmla="*/ 1527175 w 2041525"/>
                  <a:gd name="connsiteY214" fmla="*/ 188913 h 698501"/>
                  <a:gd name="connsiteX215" fmla="*/ 1417637 w 2041525"/>
                  <a:gd name="connsiteY215" fmla="*/ 188913 h 698501"/>
                  <a:gd name="connsiteX216" fmla="*/ 1276350 w 2041525"/>
                  <a:gd name="connsiteY216" fmla="*/ 82550 h 698501"/>
                  <a:gd name="connsiteX217" fmla="*/ 1389063 w 2041525"/>
                  <a:gd name="connsiteY217" fmla="*/ 82550 h 698501"/>
                  <a:gd name="connsiteX218" fmla="*/ 1389063 w 2041525"/>
                  <a:gd name="connsiteY218" fmla="*/ 188913 h 698501"/>
                  <a:gd name="connsiteX219" fmla="*/ 1276350 w 2041525"/>
                  <a:gd name="connsiteY219" fmla="*/ 188913 h 698501"/>
                  <a:gd name="connsiteX220" fmla="*/ 1133475 w 2041525"/>
                  <a:gd name="connsiteY220" fmla="*/ 82550 h 698501"/>
                  <a:gd name="connsiteX221" fmla="*/ 1246188 w 2041525"/>
                  <a:gd name="connsiteY221" fmla="*/ 82550 h 698501"/>
                  <a:gd name="connsiteX222" fmla="*/ 1246188 w 2041525"/>
                  <a:gd name="connsiteY222" fmla="*/ 188913 h 698501"/>
                  <a:gd name="connsiteX223" fmla="*/ 1133475 w 2041525"/>
                  <a:gd name="connsiteY223" fmla="*/ 188913 h 698501"/>
                  <a:gd name="connsiteX224" fmla="*/ 993775 w 2041525"/>
                  <a:gd name="connsiteY224" fmla="*/ 82550 h 698501"/>
                  <a:gd name="connsiteX225" fmla="*/ 1103313 w 2041525"/>
                  <a:gd name="connsiteY225" fmla="*/ 82550 h 698501"/>
                  <a:gd name="connsiteX226" fmla="*/ 1103313 w 2041525"/>
                  <a:gd name="connsiteY226" fmla="*/ 188913 h 698501"/>
                  <a:gd name="connsiteX227" fmla="*/ 993775 w 2041525"/>
                  <a:gd name="connsiteY227" fmla="*/ 188913 h 698501"/>
                  <a:gd name="connsiteX228" fmla="*/ 852487 w 2041525"/>
                  <a:gd name="connsiteY228" fmla="*/ 82550 h 698501"/>
                  <a:gd name="connsiteX229" fmla="*/ 960437 w 2041525"/>
                  <a:gd name="connsiteY229" fmla="*/ 82550 h 698501"/>
                  <a:gd name="connsiteX230" fmla="*/ 960437 w 2041525"/>
                  <a:gd name="connsiteY230" fmla="*/ 188913 h 698501"/>
                  <a:gd name="connsiteX231" fmla="*/ 852487 w 2041525"/>
                  <a:gd name="connsiteY231" fmla="*/ 188913 h 698501"/>
                  <a:gd name="connsiteX232" fmla="*/ 709612 w 2041525"/>
                  <a:gd name="connsiteY232" fmla="*/ 82550 h 698501"/>
                  <a:gd name="connsiteX233" fmla="*/ 817562 w 2041525"/>
                  <a:gd name="connsiteY233" fmla="*/ 82550 h 698501"/>
                  <a:gd name="connsiteX234" fmla="*/ 817562 w 2041525"/>
                  <a:gd name="connsiteY234" fmla="*/ 188913 h 698501"/>
                  <a:gd name="connsiteX235" fmla="*/ 709612 w 2041525"/>
                  <a:gd name="connsiteY235" fmla="*/ 188913 h 698501"/>
                  <a:gd name="connsiteX236" fmla="*/ 566737 w 2041525"/>
                  <a:gd name="connsiteY236" fmla="*/ 82550 h 698501"/>
                  <a:gd name="connsiteX237" fmla="*/ 679450 w 2041525"/>
                  <a:gd name="connsiteY237" fmla="*/ 82550 h 698501"/>
                  <a:gd name="connsiteX238" fmla="*/ 679450 w 2041525"/>
                  <a:gd name="connsiteY238" fmla="*/ 188913 h 698501"/>
                  <a:gd name="connsiteX239" fmla="*/ 566737 w 2041525"/>
                  <a:gd name="connsiteY239" fmla="*/ 188913 h 698501"/>
                  <a:gd name="connsiteX240" fmla="*/ 427037 w 2041525"/>
                  <a:gd name="connsiteY240" fmla="*/ 82550 h 698501"/>
                  <a:gd name="connsiteX241" fmla="*/ 536575 w 2041525"/>
                  <a:gd name="connsiteY241" fmla="*/ 82550 h 698501"/>
                  <a:gd name="connsiteX242" fmla="*/ 536575 w 2041525"/>
                  <a:gd name="connsiteY242" fmla="*/ 188913 h 698501"/>
                  <a:gd name="connsiteX243" fmla="*/ 427037 w 2041525"/>
                  <a:gd name="connsiteY243" fmla="*/ 188913 h 698501"/>
                  <a:gd name="connsiteX244" fmla="*/ 285750 w 2041525"/>
                  <a:gd name="connsiteY244" fmla="*/ 82550 h 698501"/>
                  <a:gd name="connsiteX245" fmla="*/ 393700 w 2041525"/>
                  <a:gd name="connsiteY245" fmla="*/ 82550 h 698501"/>
                  <a:gd name="connsiteX246" fmla="*/ 393700 w 2041525"/>
                  <a:gd name="connsiteY246" fmla="*/ 188913 h 698501"/>
                  <a:gd name="connsiteX247" fmla="*/ 285750 w 2041525"/>
                  <a:gd name="connsiteY247" fmla="*/ 188913 h 698501"/>
                  <a:gd name="connsiteX248" fmla="*/ 142875 w 2041525"/>
                  <a:gd name="connsiteY248" fmla="*/ 82550 h 698501"/>
                  <a:gd name="connsiteX249" fmla="*/ 250825 w 2041525"/>
                  <a:gd name="connsiteY249" fmla="*/ 82550 h 698501"/>
                  <a:gd name="connsiteX250" fmla="*/ 250825 w 2041525"/>
                  <a:gd name="connsiteY250" fmla="*/ 188913 h 698501"/>
                  <a:gd name="connsiteX251" fmla="*/ 142875 w 2041525"/>
                  <a:gd name="connsiteY251" fmla="*/ 188913 h 698501"/>
                  <a:gd name="connsiteX252" fmla="*/ 0 w 2041525"/>
                  <a:gd name="connsiteY252" fmla="*/ 82550 h 698501"/>
                  <a:gd name="connsiteX253" fmla="*/ 112713 w 2041525"/>
                  <a:gd name="connsiteY253" fmla="*/ 82550 h 698501"/>
                  <a:gd name="connsiteX254" fmla="*/ 112713 w 2041525"/>
                  <a:gd name="connsiteY254" fmla="*/ 188913 h 698501"/>
                  <a:gd name="connsiteX255" fmla="*/ 0 w 2041525"/>
                  <a:gd name="connsiteY255" fmla="*/ 188913 h 698501"/>
                  <a:gd name="connsiteX256" fmla="*/ 1917700 w 2041525"/>
                  <a:gd name="connsiteY256" fmla="*/ 0 h 698501"/>
                  <a:gd name="connsiteX257" fmla="*/ 2041525 w 2041525"/>
                  <a:gd name="connsiteY257" fmla="*/ 0 h 698501"/>
                  <a:gd name="connsiteX258" fmla="*/ 2041525 w 2041525"/>
                  <a:gd name="connsiteY258" fmla="*/ 65088 h 698501"/>
                  <a:gd name="connsiteX259" fmla="*/ 1917700 w 2041525"/>
                  <a:gd name="connsiteY259" fmla="*/ 65088 h 698501"/>
                  <a:gd name="connsiteX260" fmla="*/ 1766887 w 2041525"/>
                  <a:gd name="connsiteY260" fmla="*/ 0 h 698501"/>
                  <a:gd name="connsiteX261" fmla="*/ 1890712 w 2041525"/>
                  <a:gd name="connsiteY261" fmla="*/ 0 h 698501"/>
                  <a:gd name="connsiteX262" fmla="*/ 1890712 w 2041525"/>
                  <a:gd name="connsiteY262" fmla="*/ 65088 h 698501"/>
                  <a:gd name="connsiteX263" fmla="*/ 1766887 w 2041525"/>
                  <a:gd name="connsiteY263" fmla="*/ 65088 h 698501"/>
                  <a:gd name="connsiteX264" fmla="*/ 1620837 w 2041525"/>
                  <a:gd name="connsiteY264" fmla="*/ 0 h 698501"/>
                  <a:gd name="connsiteX265" fmla="*/ 1744662 w 2041525"/>
                  <a:gd name="connsiteY265" fmla="*/ 0 h 698501"/>
                  <a:gd name="connsiteX266" fmla="*/ 1744662 w 2041525"/>
                  <a:gd name="connsiteY266" fmla="*/ 65088 h 698501"/>
                  <a:gd name="connsiteX267" fmla="*/ 1620837 w 2041525"/>
                  <a:gd name="connsiteY267" fmla="*/ 65088 h 698501"/>
                  <a:gd name="connsiteX268" fmla="*/ 1474787 w 2041525"/>
                  <a:gd name="connsiteY268" fmla="*/ 0 h 698501"/>
                  <a:gd name="connsiteX269" fmla="*/ 1598612 w 2041525"/>
                  <a:gd name="connsiteY269" fmla="*/ 0 h 698501"/>
                  <a:gd name="connsiteX270" fmla="*/ 1598612 w 2041525"/>
                  <a:gd name="connsiteY270" fmla="*/ 65088 h 698501"/>
                  <a:gd name="connsiteX271" fmla="*/ 1474787 w 2041525"/>
                  <a:gd name="connsiteY271" fmla="*/ 65088 h 698501"/>
                  <a:gd name="connsiteX272" fmla="*/ 1328737 w 2041525"/>
                  <a:gd name="connsiteY272" fmla="*/ 0 h 698501"/>
                  <a:gd name="connsiteX273" fmla="*/ 1452562 w 2041525"/>
                  <a:gd name="connsiteY273" fmla="*/ 0 h 698501"/>
                  <a:gd name="connsiteX274" fmla="*/ 1452562 w 2041525"/>
                  <a:gd name="connsiteY274" fmla="*/ 65088 h 698501"/>
                  <a:gd name="connsiteX275" fmla="*/ 1328737 w 2041525"/>
                  <a:gd name="connsiteY275" fmla="*/ 65088 h 698501"/>
                  <a:gd name="connsiteX276" fmla="*/ 1177925 w 2041525"/>
                  <a:gd name="connsiteY276" fmla="*/ 0 h 698501"/>
                  <a:gd name="connsiteX277" fmla="*/ 1301750 w 2041525"/>
                  <a:gd name="connsiteY277" fmla="*/ 0 h 698501"/>
                  <a:gd name="connsiteX278" fmla="*/ 1301750 w 2041525"/>
                  <a:gd name="connsiteY278" fmla="*/ 65088 h 698501"/>
                  <a:gd name="connsiteX279" fmla="*/ 1177925 w 2041525"/>
                  <a:gd name="connsiteY279" fmla="*/ 65088 h 698501"/>
                  <a:gd name="connsiteX280" fmla="*/ 1031875 w 2041525"/>
                  <a:gd name="connsiteY280" fmla="*/ 0 h 698501"/>
                  <a:gd name="connsiteX281" fmla="*/ 1155700 w 2041525"/>
                  <a:gd name="connsiteY281" fmla="*/ 0 h 698501"/>
                  <a:gd name="connsiteX282" fmla="*/ 1155700 w 2041525"/>
                  <a:gd name="connsiteY282" fmla="*/ 65088 h 698501"/>
                  <a:gd name="connsiteX283" fmla="*/ 1031875 w 2041525"/>
                  <a:gd name="connsiteY283" fmla="*/ 65088 h 698501"/>
                  <a:gd name="connsiteX284" fmla="*/ 885825 w 2041525"/>
                  <a:gd name="connsiteY284" fmla="*/ 0 h 698501"/>
                  <a:gd name="connsiteX285" fmla="*/ 1009650 w 2041525"/>
                  <a:gd name="connsiteY285" fmla="*/ 0 h 698501"/>
                  <a:gd name="connsiteX286" fmla="*/ 1009650 w 2041525"/>
                  <a:gd name="connsiteY286" fmla="*/ 65088 h 698501"/>
                  <a:gd name="connsiteX287" fmla="*/ 885825 w 2041525"/>
                  <a:gd name="connsiteY287" fmla="*/ 65088 h 698501"/>
                  <a:gd name="connsiteX288" fmla="*/ 739775 w 2041525"/>
                  <a:gd name="connsiteY288" fmla="*/ 0 h 698501"/>
                  <a:gd name="connsiteX289" fmla="*/ 863600 w 2041525"/>
                  <a:gd name="connsiteY289" fmla="*/ 0 h 698501"/>
                  <a:gd name="connsiteX290" fmla="*/ 863600 w 2041525"/>
                  <a:gd name="connsiteY290" fmla="*/ 65088 h 698501"/>
                  <a:gd name="connsiteX291" fmla="*/ 739775 w 2041525"/>
                  <a:gd name="connsiteY291" fmla="*/ 65088 h 698501"/>
                  <a:gd name="connsiteX292" fmla="*/ 588962 w 2041525"/>
                  <a:gd name="connsiteY292" fmla="*/ 0 h 698501"/>
                  <a:gd name="connsiteX293" fmla="*/ 712787 w 2041525"/>
                  <a:gd name="connsiteY293" fmla="*/ 0 h 698501"/>
                  <a:gd name="connsiteX294" fmla="*/ 712787 w 2041525"/>
                  <a:gd name="connsiteY294" fmla="*/ 65088 h 698501"/>
                  <a:gd name="connsiteX295" fmla="*/ 588962 w 2041525"/>
                  <a:gd name="connsiteY295" fmla="*/ 65088 h 698501"/>
                  <a:gd name="connsiteX296" fmla="*/ 442912 w 2041525"/>
                  <a:gd name="connsiteY296" fmla="*/ 0 h 698501"/>
                  <a:gd name="connsiteX297" fmla="*/ 566737 w 2041525"/>
                  <a:gd name="connsiteY297" fmla="*/ 0 h 698501"/>
                  <a:gd name="connsiteX298" fmla="*/ 566737 w 2041525"/>
                  <a:gd name="connsiteY298" fmla="*/ 65088 h 698501"/>
                  <a:gd name="connsiteX299" fmla="*/ 442912 w 2041525"/>
                  <a:gd name="connsiteY299" fmla="*/ 65088 h 698501"/>
                  <a:gd name="connsiteX300" fmla="*/ 296862 w 2041525"/>
                  <a:gd name="connsiteY300" fmla="*/ 0 h 698501"/>
                  <a:gd name="connsiteX301" fmla="*/ 420687 w 2041525"/>
                  <a:gd name="connsiteY301" fmla="*/ 0 h 698501"/>
                  <a:gd name="connsiteX302" fmla="*/ 420687 w 2041525"/>
                  <a:gd name="connsiteY302" fmla="*/ 65088 h 698501"/>
                  <a:gd name="connsiteX303" fmla="*/ 296862 w 2041525"/>
                  <a:gd name="connsiteY303" fmla="*/ 65088 h 698501"/>
                  <a:gd name="connsiteX304" fmla="*/ 149225 w 2041525"/>
                  <a:gd name="connsiteY304" fmla="*/ 0 h 698501"/>
                  <a:gd name="connsiteX305" fmla="*/ 273050 w 2041525"/>
                  <a:gd name="connsiteY305" fmla="*/ 0 h 698501"/>
                  <a:gd name="connsiteX306" fmla="*/ 273050 w 2041525"/>
                  <a:gd name="connsiteY306" fmla="*/ 65088 h 698501"/>
                  <a:gd name="connsiteX307" fmla="*/ 149225 w 2041525"/>
                  <a:gd name="connsiteY307" fmla="*/ 65088 h 698501"/>
                  <a:gd name="connsiteX308" fmla="*/ 0 w 2041525"/>
                  <a:gd name="connsiteY308" fmla="*/ 0 h 698501"/>
                  <a:gd name="connsiteX309" fmla="*/ 123825 w 2041525"/>
                  <a:gd name="connsiteY309" fmla="*/ 0 h 698501"/>
                  <a:gd name="connsiteX310" fmla="*/ 123825 w 2041525"/>
                  <a:gd name="connsiteY310" fmla="*/ 65088 h 698501"/>
                  <a:gd name="connsiteX311" fmla="*/ 0 w 2041525"/>
                  <a:gd name="connsiteY311" fmla="*/ 65088 h 698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41525" h="698501">
                    <a:moveTo>
                      <a:pt x="1928812" y="646113"/>
                    </a:moveTo>
                    <a:lnTo>
                      <a:pt x="2041525" y="646113"/>
                    </a:lnTo>
                    <a:lnTo>
                      <a:pt x="2041525" y="698501"/>
                    </a:lnTo>
                    <a:lnTo>
                      <a:pt x="1928812" y="698501"/>
                    </a:lnTo>
                    <a:close/>
                    <a:moveTo>
                      <a:pt x="1785937" y="646113"/>
                    </a:moveTo>
                    <a:lnTo>
                      <a:pt x="1898650" y="646113"/>
                    </a:lnTo>
                    <a:lnTo>
                      <a:pt x="1898650" y="698501"/>
                    </a:lnTo>
                    <a:lnTo>
                      <a:pt x="1785937" y="698501"/>
                    </a:lnTo>
                    <a:close/>
                    <a:moveTo>
                      <a:pt x="1647825" y="646113"/>
                    </a:moveTo>
                    <a:lnTo>
                      <a:pt x="1755775" y="646113"/>
                    </a:lnTo>
                    <a:lnTo>
                      <a:pt x="1755775" y="698501"/>
                    </a:lnTo>
                    <a:lnTo>
                      <a:pt x="1647825" y="698501"/>
                    </a:lnTo>
                    <a:close/>
                    <a:moveTo>
                      <a:pt x="1785937" y="590550"/>
                    </a:moveTo>
                    <a:lnTo>
                      <a:pt x="1898650" y="590550"/>
                    </a:lnTo>
                    <a:lnTo>
                      <a:pt x="1898650" y="642938"/>
                    </a:lnTo>
                    <a:lnTo>
                      <a:pt x="1785937" y="642938"/>
                    </a:lnTo>
                    <a:close/>
                    <a:moveTo>
                      <a:pt x="1504950" y="590550"/>
                    </a:moveTo>
                    <a:lnTo>
                      <a:pt x="1612900" y="590550"/>
                    </a:lnTo>
                    <a:lnTo>
                      <a:pt x="1612900" y="698500"/>
                    </a:lnTo>
                    <a:lnTo>
                      <a:pt x="1504950" y="698500"/>
                    </a:lnTo>
                    <a:close/>
                    <a:moveTo>
                      <a:pt x="1320800" y="590550"/>
                    </a:moveTo>
                    <a:lnTo>
                      <a:pt x="1471613" y="590550"/>
                    </a:lnTo>
                    <a:lnTo>
                      <a:pt x="1471613" y="698500"/>
                    </a:lnTo>
                    <a:lnTo>
                      <a:pt x="1320800" y="698500"/>
                    </a:lnTo>
                    <a:close/>
                    <a:moveTo>
                      <a:pt x="608012" y="590550"/>
                    </a:moveTo>
                    <a:lnTo>
                      <a:pt x="1287462" y="590550"/>
                    </a:lnTo>
                    <a:lnTo>
                      <a:pt x="1287462" y="698500"/>
                    </a:lnTo>
                    <a:lnTo>
                      <a:pt x="608012" y="698500"/>
                    </a:lnTo>
                    <a:close/>
                    <a:moveTo>
                      <a:pt x="423862" y="585788"/>
                    </a:moveTo>
                    <a:lnTo>
                      <a:pt x="577850" y="585788"/>
                    </a:lnTo>
                    <a:lnTo>
                      <a:pt x="577850" y="695326"/>
                    </a:lnTo>
                    <a:lnTo>
                      <a:pt x="423862" y="695326"/>
                    </a:lnTo>
                    <a:close/>
                    <a:moveTo>
                      <a:pt x="285750" y="585788"/>
                    </a:moveTo>
                    <a:lnTo>
                      <a:pt x="393700" y="585788"/>
                    </a:lnTo>
                    <a:lnTo>
                      <a:pt x="393700" y="695326"/>
                    </a:lnTo>
                    <a:lnTo>
                      <a:pt x="285750" y="695326"/>
                    </a:lnTo>
                    <a:close/>
                    <a:moveTo>
                      <a:pt x="142875" y="585788"/>
                    </a:moveTo>
                    <a:lnTo>
                      <a:pt x="255588" y="585788"/>
                    </a:lnTo>
                    <a:lnTo>
                      <a:pt x="255588" y="695326"/>
                    </a:lnTo>
                    <a:lnTo>
                      <a:pt x="142875" y="695326"/>
                    </a:lnTo>
                    <a:close/>
                    <a:moveTo>
                      <a:pt x="0" y="585788"/>
                    </a:moveTo>
                    <a:lnTo>
                      <a:pt x="112713" y="585788"/>
                    </a:lnTo>
                    <a:lnTo>
                      <a:pt x="112713" y="695326"/>
                    </a:lnTo>
                    <a:lnTo>
                      <a:pt x="0" y="695326"/>
                    </a:lnTo>
                    <a:close/>
                    <a:moveTo>
                      <a:pt x="1752600" y="458788"/>
                    </a:moveTo>
                    <a:lnTo>
                      <a:pt x="2041525" y="458788"/>
                    </a:lnTo>
                    <a:lnTo>
                      <a:pt x="2041525" y="563563"/>
                    </a:lnTo>
                    <a:lnTo>
                      <a:pt x="1752600" y="563563"/>
                    </a:lnTo>
                    <a:close/>
                    <a:moveTo>
                      <a:pt x="1601787" y="458788"/>
                    </a:moveTo>
                    <a:lnTo>
                      <a:pt x="1714500" y="458788"/>
                    </a:lnTo>
                    <a:lnTo>
                      <a:pt x="1714500" y="563563"/>
                    </a:lnTo>
                    <a:lnTo>
                      <a:pt x="1601787" y="563563"/>
                    </a:lnTo>
                    <a:close/>
                    <a:moveTo>
                      <a:pt x="1463675" y="458788"/>
                    </a:moveTo>
                    <a:lnTo>
                      <a:pt x="1571625" y="458788"/>
                    </a:lnTo>
                    <a:lnTo>
                      <a:pt x="1571625" y="563563"/>
                    </a:lnTo>
                    <a:lnTo>
                      <a:pt x="1463675" y="563563"/>
                    </a:lnTo>
                    <a:close/>
                    <a:moveTo>
                      <a:pt x="1320800" y="458788"/>
                    </a:moveTo>
                    <a:lnTo>
                      <a:pt x="1430338" y="458788"/>
                    </a:lnTo>
                    <a:lnTo>
                      <a:pt x="1430338" y="563563"/>
                    </a:lnTo>
                    <a:lnTo>
                      <a:pt x="1320800" y="563563"/>
                    </a:lnTo>
                    <a:close/>
                    <a:moveTo>
                      <a:pt x="1177925" y="458788"/>
                    </a:moveTo>
                    <a:lnTo>
                      <a:pt x="1287463" y="458788"/>
                    </a:lnTo>
                    <a:lnTo>
                      <a:pt x="1287463" y="563563"/>
                    </a:lnTo>
                    <a:lnTo>
                      <a:pt x="1177925" y="563563"/>
                    </a:lnTo>
                    <a:close/>
                    <a:moveTo>
                      <a:pt x="1035050" y="458788"/>
                    </a:moveTo>
                    <a:lnTo>
                      <a:pt x="1144588" y="458788"/>
                    </a:lnTo>
                    <a:lnTo>
                      <a:pt x="1144588" y="563563"/>
                    </a:lnTo>
                    <a:lnTo>
                      <a:pt x="1035050" y="563563"/>
                    </a:lnTo>
                    <a:close/>
                    <a:moveTo>
                      <a:pt x="893762" y="458788"/>
                    </a:moveTo>
                    <a:lnTo>
                      <a:pt x="1004887" y="458788"/>
                    </a:lnTo>
                    <a:lnTo>
                      <a:pt x="1004887" y="563563"/>
                    </a:lnTo>
                    <a:lnTo>
                      <a:pt x="893762" y="563563"/>
                    </a:lnTo>
                    <a:close/>
                    <a:moveTo>
                      <a:pt x="750887" y="458788"/>
                    </a:moveTo>
                    <a:lnTo>
                      <a:pt x="863600" y="458788"/>
                    </a:lnTo>
                    <a:lnTo>
                      <a:pt x="863600" y="563563"/>
                    </a:lnTo>
                    <a:lnTo>
                      <a:pt x="750887" y="563563"/>
                    </a:lnTo>
                    <a:close/>
                    <a:moveTo>
                      <a:pt x="608012" y="458788"/>
                    </a:moveTo>
                    <a:lnTo>
                      <a:pt x="720725" y="458788"/>
                    </a:lnTo>
                    <a:lnTo>
                      <a:pt x="720725" y="563563"/>
                    </a:lnTo>
                    <a:lnTo>
                      <a:pt x="608012" y="563563"/>
                    </a:lnTo>
                    <a:close/>
                    <a:moveTo>
                      <a:pt x="468312" y="458788"/>
                    </a:moveTo>
                    <a:lnTo>
                      <a:pt x="577850" y="458788"/>
                    </a:lnTo>
                    <a:lnTo>
                      <a:pt x="577850" y="563563"/>
                    </a:lnTo>
                    <a:lnTo>
                      <a:pt x="468312" y="563563"/>
                    </a:lnTo>
                    <a:close/>
                    <a:moveTo>
                      <a:pt x="327025" y="458788"/>
                    </a:moveTo>
                    <a:lnTo>
                      <a:pt x="434975" y="458788"/>
                    </a:lnTo>
                    <a:lnTo>
                      <a:pt x="434975" y="563563"/>
                    </a:lnTo>
                    <a:lnTo>
                      <a:pt x="327025" y="563563"/>
                    </a:lnTo>
                    <a:close/>
                    <a:moveTo>
                      <a:pt x="0" y="458788"/>
                    </a:moveTo>
                    <a:lnTo>
                      <a:pt x="288925" y="458788"/>
                    </a:lnTo>
                    <a:lnTo>
                      <a:pt x="288925" y="563563"/>
                    </a:lnTo>
                    <a:lnTo>
                      <a:pt x="0" y="563563"/>
                    </a:lnTo>
                    <a:close/>
                    <a:moveTo>
                      <a:pt x="1812925" y="334963"/>
                    </a:moveTo>
                    <a:lnTo>
                      <a:pt x="2041525" y="334963"/>
                    </a:lnTo>
                    <a:lnTo>
                      <a:pt x="2041525" y="439738"/>
                    </a:lnTo>
                    <a:lnTo>
                      <a:pt x="1812925" y="439738"/>
                    </a:lnTo>
                    <a:close/>
                    <a:moveTo>
                      <a:pt x="1670050" y="334963"/>
                    </a:moveTo>
                    <a:lnTo>
                      <a:pt x="1782763" y="334963"/>
                    </a:lnTo>
                    <a:lnTo>
                      <a:pt x="1782763" y="439738"/>
                    </a:lnTo>
                    <a:lnTo>
                      <a:pt x="1670050" y="439738"/>
                    </a:lnTo>
                    <a:close/>
                    <a:moveTo>
                      <a:pt x="1530350" y="334963"/>
                    </a:moveTo>
                    <a:lnTo>
                      <a:pt x="1639888" y="334963"/>
                    </a:lnTo>
                    <a:lnTo>
                      <a:pt x="1639888" y="439738"/>
                    </a:lnTo>
                    <a:lnTo>
                      <a:pt x="1530350" y="439738"/>
                    </a:lnTo>
                    <a:close/>
                    <a:moveTo>
                      <a:pt x="1389062" y="334963"/>
                    </a:moveTo>
                    <a:lnTo>
                      <a:pt x="1497012" y="334963"/>
                    </a:lnTo>
                    <a:lnTo>
                      <a:pt x="1497012" y="439738"/>
                    </a:lnTo>
                    <a:lnTo>
                      <a:pt x="1389062" y="439738"/>
                    </a:lnTo>
                    <a:close/>
                    <a:moveTo>
                      <a:pt x="1246187" y="334963"/>
                    </a:moveTo>
                    <a:lnTo>
                      <a:pt x="1358900" y="334963"/>
                    </a:lnTo>
                    <a:lnTo>
                      <a:pt x="1358900" y="439738"/>
                    </a:lnTo>
                    <a:lnTo>
                      <a:pt x="1246187" y="439738"/>
                    </a:lnTo>
                    <a:close/>
                    <a:moveTo>
                      <a:pt x="1106487" y="334963"/>
                    </a:moveTo>
                    <a:lnTo>
                      <a:pt x="1216025" y="334963"/>
                    </a:lnTo>
                    <a:lnTo>
                      <a:pt x="1216025" y="439738"/>
                    </a:lnTo>
                    <a:lnTo>
                      <a:pt x="1106487" y="439738"/>
                    </a:lnTo>
                    <a:close/>
                    <a:moveTo>
                      <a:pt x="963612" y="334963"/>
                    </a:moveTo>
                    <a:lnTo>
                      <a:pt x="1073150" y="334963"/>
                    </a:lnTo>
                    <a:lnTo>
                      <a:pt x="1073150" y="439738"/>
                    </a:lnTo>
                    <a:lnTo>
                      <a:pt x="963612" y="439738"/>
                    </a:lnTo>
                    <a:close/>
                    <a:moveTo>
                      <a:pt x="822325" y="334963"/>
                    </a:moveTo>
                    <a:lnTo>
                      <a:pt x="935038" y="334963"/>
                    </a:lnTo>
                    <a:lnTo>
                      <a:pt x="935038" y="439738"/>
                    </a:lnTo>
                    <a:lnTo>
                      <a:pt x="822325" y="439738"/>
                    </a:lnTo>
                    <a:close/>
                    <a:moveTo>
                      <a:pt x="682625" y="334963"/>
                    </a:moveTo>
                    <a:lnTo>
                      <a:pt x="792163" y="334963"/>
                    </a:lnTo>
                    <a:lnTo>
                      <a:pt x="792163" y="439738"/>
                    </a:lnTo>
                    <a:lnTo>
                      <a:pt x="682625" y="439738"/>
                    </a:lnTo>
                    <a:close/>
                    <a:moveTo>
                      <a:pt x="539750" y="334963"/>
                    </a:moveTo>
                    <a:lnTo>
                      <a:pt x="652463" y="334963"/>
                    </a:lnTo>
                    <a:lnTo>
                      <a:pt x="652463" y="439738"/>
                    </a:lnTo>
                    <a:lnTo>
                      <a:pt x="539750" y="439738"/>
                    </a:lnTo>
                    <a:close/>
                    <a:moveTo>
                      <a:pt x="396875" y="334963"/>
                    </a:moveTo>
                    <a:lnTo>
                      <a:pt x="509588" y="334963"/>
                    </a:lnTo>
                    <a:lnTo>
                      <a:pt x="509588" y="439738"/>
                    </a:lnTo>
                    <a:lnTo>
                      <a:pt x="396875" y="439738"/>
                    </a:lnTo>
                    <a:close/>
                    <a:moveTo>
                      <a:pt x="258762" y="334963"/>
                    </a:moveTo>
                    <a:lnTo>
                      <a:pt x="368300" y="334963"/>
                    </a:lnTo>
                    <a:lnTo>
                      <a:pt x="368300" y="439738"/>
                    </a:lnTo>
                    <a:lnTo>
                      <a:pt x="258762" y="439738"/>
                    </a:lnTo>
                    <a:close/>
                    <a:moveTo>
                      <a:pt x="0" y="334963"/>
                    </a:moveTo>
                    <a:lnTo>
                      <a:pt x="228600" y="334963"/>
                    </a:lnTo>
                    <a:lnTo>
                      <a:pt x="228600" y="439738"/>
                    </a:lnTo>
                    <a:lnTo>
                      <a:pt x="0" y="439738"/>
                    </a:lnTo>
                    <a:close/>
                    <a:moveTo>
                      <a:pt x="1928812" y="207963"/>
                    </a:moveTo>
                    <a:lnTo>
                      <a:pt x="2041525" y="207963"/>
                    </a:lnTo>
                    <a:lnTo>
                      <a:pt x="2041525" y="312738"/>
                    </a:lnTo>
                    <a:lnTo>
                      <a:pt x="1928812" y="312738"/>
                    </a:lnTo>
                    <a:close/>
                    <a:moveTo>
                      <a:pt x="1790700" y="207963"/>
                    </a:moveTo>
                    <a:lnTo>
                      <a:pt x="1898650" y="207963"/>
                    </a:lnTo>
                    <a:lnTo>
                      <a:pt x="1898650" y="312738"/>
                    </a:lnTo>
                    <a:lnTo>
                      <a:pt x="1790700" y="312738"/>
                    </a:lnTo>
                    <a:close/>
                    <a:moveTo>
                      <a:pt x="1647825" y="207963"/>
                    </a:moveTo>
                    <a:lnTo>
                      <a:pt x="1755775" y="207963"/>
                    </a:lnTo>
                    <a:lnTo>
                      <a:pt x="1755775" y="312738"/>
                    </a:lnTo>
                    <a:lnTo>
                      <a:pt x="1647825" y="312738"/>
                    </a:lnTo>
                    <a:close/>
                    <a:moveTo>
                      <a:pt x="1504950" y="207963"/>
                    </a:moveTo>
                    <a:lnTo>
                      <a:pt x="1612900" y="207963"/>
                    </a:lnTo>
                    <a:lnTo>
                      <a:pt x="1612900" y="312738"/>
                    </a:lnTo>
                    <a:lnTo>
                      <a:pt x="1504950" y="312738"/>
                    </a:lnTo>
                    <a:close/>
                    <a:moveTo>
                      <a:pt x="1362075" y="207963"/>
                    </a:moveTo>
                    <a:lnTo>
                      <a:pt x="1474788" y="207963"/>
                    </a:lnTo>
                    <a:lnTo>
                      <a:pt x="1474788" y="312738"/>
                    </a:lnTo>
                    <a:lnTo>
                      <a:pt x="1362075" y="312738"/>
                    </a:lnTo>
                    <a:close/>
                    <a:moveTo>
                      <a:pt x="1223962" y="207963"/>
                    </a:moveTo>
                    <a:lnTo>
                      <a:pt x="1331912" y="207963"/>
                    </a:lnTo>
                    <a:lnTo>
                      <a:pt x="1331912" y="312738"/>
                    </a:lnTo>
                    <a:lnTo>
                      <a:pt x="1223962" y="312738"/>
                    </a:lnTo>
                    <a:close/>
                    <a:moveTo>
                      <a:pt x="1081087" y="207963"/>
                    </a:moveTo>
                    <a:lnTo>
                      <a:pt x="1189037" y="207963"/>
                    </a:lnTo>
                    <a:lnTo>
                      <a:pt x="1189037" y="312738"/>
                    </a:lnTo>
                    <a:lnTo>
                      <a:pt x="1081087" y="312738"/>
                    </a:lnTo>
                    <a:close/>
                    <a:moveTo>
                      <a:pt x="938212" y="207963"/>
                    </a:moveTo>
                    <a:lnTo>
                      <a:pt x="1046162" y="207963"/>
                    </a:lnTo>
                    <a:lnTo>
                      <a:pt x="1046162" y="312738"/>
                    </a:lnTo>
                    <a:lnTo>
                      <a:pt x="938212" y="312738"/>
                    </a:lnTo>
                    <a:close/>
                    <a:moveTo>
                      <a:pt x="795337" y="207963"/>
                    </a:moveTo>
                    <a:lnTo>
                      <a:pt x="908050" y="207963"/>
                    </a:lnTo>
                    <a:lnTo>
                      <a:pt x="908050" y="312738"/>
                    </a:lnTo>
                    <a:lnTo>
                      <a:pt x="795337" y="312738"/>
                    </a:lnTo>
                    <a:close/>
                    <a:moveTo>
                      <a:pt x="652462" y="207963"/>
                    </a:moveTo>
                    <a:lnTo>
                      <a:pt x="765175" y="207963"/>
                    </a:lnTo>
                    <a:lnTo>
                      <a:pt x="765175" y="312738"/>
                    </a:lnTo>
                    <a:lnTo>
                      <a:pt x="652462" y="312738"/>
                    </a:lnTo>
                    <a:close/>
                    <a:moveTo>
                      <a:pt x="514350" y="207963"/>
                    </a:moveTo>
                    <a:lnTo>
                      <a:pt x="622300" y="207963"/>
                    </a:lnTo>
                    <a:lnTo>
                      <a:pt x="622300" y="312738"/>
                    </a:lnTo>
                    <a:lnTo>
                      <a:pt x="514350" y="312738"/>
                    </a:lnTo>
                    <a:close/>
                    <a:moveTo>
                      <a:pt x="371475" y="207963"/>
                    </a:moveTo>
                    <a:lnTo>
                      <a:pt x="479425" y="207963"/>
                    </a:lnTo>
                    <a:lnTo>
                      <a:pt x="479425" y="312738"/>
                    </a:lnTo>
                    <a:lnTo>
                      <a:pt x="371475" y="312738"/>
                    </a:lnTo>
                    <a:close/>
                    <a:moveTo>
                      <a:pt x="228600" y="207963"/>
                    </a:moveTo>
                    <a:lnTo>
                      <a:pt x="341313" y="207963"/>
                    </a:lnTo>
                    <a:lnTo>
                      <a:pt x="341313" y="312738"/>
                    </a:lnTo>
                    <a:lnTo>
                      <a:pt x="228600" y="312738"/>
                    </a:lnTo>
                    <a:close/>
                    <a:moveTo>
                      <a:pt x="0" y="207963"/>
                    </a:moveTo>
                    <a:lnTo>
                      <a:pt x="198438" y="207963"/>
                    </a:lnTo>
                    <a:lnTo>
                      <a:pt x="198438" y="312738"/>
                    </a:lnTo>
                    <a:lnTo>
                      <a:pt x="0" y="312738"/>
                    </a:lnTo>
                    <a:close/>
                    <a:moveTo>
                      <a:pt x="1843087" y="82550"/>
                    </a:moveTo>
                    <a:lnTo>
                      <a:pt x="2041525" y="82550"/>
                    </a:lnTo>
                    <a:lnTo>
                      <a:pt x="2041525" y="188913"/>
                    </a:lnTo>
                    <a:lnTo>
                      <a:pt x="1843087" y="188913"/>
                    </a:lnTo>
                    <a:close/>
                    <a:moveTo>
                      <a:pt x="1700212" y="82550"/>
                    </a:moveTo>
                    <a:lnTo>
                      <a:pt x="1812925" y="82550"/>
                    </a:lnTo>
                    <a:lnTo>
                      <a:pt x="1812925" y="188913"/>
                    </a:lnTo>
                    <a:lnTo>
                      <a:pt x="1700212" y="188913"/>
                    </a:lnTo>
                    <a:close/>
                    <a:moveTo>
                      <a:pt x="1560512" y="82550"/>
                    </a:moveTo>
                    <a:lnTo>
                      <a:pt x="1670050" y="82550"/>
                    </a:lnTo>
                    <a:lnTo>
                      <a:pt x="1670050" y="188913"/>
                    </a:lnTo>
                    <a:lnTo>
                      <a:pt x="1560512" y="188913"/>
                    </a:lnTo>
                    <a:close/>
                    <a:moveTo>
                      <a:pt x="1417637" y="82550"/>
                    </a:moveTo>
                    <a:lnTo>
                      <a:pt x="1527175" y="82550"/>
                    </a:lnTo>
                    <a:lnTo>
                      <a:pt x="1527175" y="188913"/>
                    </a:lnTo>
                    <a:lnTo>
                      <a:pt x="1417637" y="188913"/>
                    </a:lnTo>
                    <a:close/>
                    <a:moveTo>
                      <a:pt x="1276350" y="82550"/>
                    </a:moveTo>
                    <a:lnTo>
                      <a:pt x="1389063" y="82550"/>
                    </a:lnTo>
                    <a:lnTo>
                      <a:pt x="1389063" y="188913"/>
                    </a:lnTo>
                    <a:lnTo>
                      <a:pt x="1276350" y="188913"/>
                    </a:lnTo>
                    <a:close/>
                    <a:moveTo>
                      <a:pt x="1133475" y="82550"/>
                    </a:moveTo>
                    <a:lnTo>
                      <a:pt x="1246188" y="82550"/>
                    </a:lnTo>
                    <a:lnTo>
                      <a:pt x="1246188" y="188913"/>
                    </a:lnTo>
                    <a:lnTo>
                      <a:pt x="1133475" y="188913"/>
                    </a:lnTo>
                    <a:close/>
                    <a:moveTo>
                      <a:pt x="993775" y="82550"/>
                    </a:moveTo>
                    <a:lnTo>
                      <a:pt x="1103313" y="82550"/>
                    </a:lnTo>
                    <a:lnTo>
                      <a:pt x="1103313" y="188913"/>
                    </a:lnTo>
                    <a:lnTo>
                      <a:pt x="993775" y="188913"/>
                    </a:lnTo>
                    <a:close/>
                    <a:moveTo>
                      <a:pt x="852487" y="82550"/>
                    </a:moveTo>
                    <a:lnTo>
                      <a:pt x="960437" y="82550"/>
                    </a:lnTo>
                    <a:lnTo>
                      <a:pt x="960437" y="188913"/>
                    </a:lnTo>
                    <a:lnTo>
                      <a:pt x="852487" y="188913"/>
                    </a:lnTo>
                    <a:close/>
                    <a:moveTo>
                      <a:pt x="709612" y="82550"/>
                    </a:moveTo>
                    <a:lnTo>
                      <a:pt x="817562" y="82550"/>
                    </a:lnTo>
                    <a:lnTo>
                      <a:pt x="817562" y="188913"/>
                    </a:lnTo>
                    <a:lnTo>
                      <a:pt x="709612" y="188913"/>
                    </a:lnTo>
                    <a:close/>
                    <a:moveTo>
                      <a:pt x="566737" y="82550"/>
                    </a:moveTo>
                    <a:lnTo>
                      <a:pt x="679450" y="82550"/>
                    </a:lnTo>
                    <a:lnTo>
                      <a:pt x="679450" y="188913"/>
                    </a:lnTo>
                    <a:lnTo>
                      <a:pt x="566737" y="188913"/>
                    </a:lnTo>
                    <a:close/>
                    <a:moveTo>
                      <a:pt x="427037" y="82550"/>
                    </a:moveTo>
                    <a:lnTo>
                      <a:pt x="536575" y="82550"/>
                    </a:lnTo>
                    <a:lnTo>
                      <a:pt x="536575" y="188913"/>
                    </a:lnTo>
                    <a:lnTo>
                      <a:pt x="427037" y="188913"/>
                    </a:lnTo>
                    <a:close/>
                    <a:moveTo>
                      <a:pt x="285750" y="82550"/>
                    </a:moveTo>
                    <a:lnTo>
                      <a:pt x="393700" y="82550"/>
                    </a:lnTo>
                    <a:lnTo>
                      <a:pt x="393700" y="188913"/>
                    </a:lnTo>
                    <a:lnTo>
                      <a:pt x="285750" y="188913"/>
                    </a:lnTo>
                    <a:close/>
                    <a:moveTo>
                      <a:pt x="142875" y="82550"/>
                    </a:moveTo>
                    <a:lnTo>
                      <a:pt x="250825" y="82550"/>
                    </a:lnTo>
                    <a:lnTo>
                      <a:pt x="250825" y="188913"/>
                    </a:lnTo>
                    <a:lnTo>
                      <a:pt x="142875" y="188913"/>
                    </a:lnTo>
                    <a:close/>
                    <a:moveTo>
                      <a:pt x="0" y="82550"/>
                    </a:moveTo>
                    <a:lnTo>
                      <a:pt x="112713" y="82550"/>
                    </a:lnTo>
                    <a:lnTo>
                      <a:pt x="112713" y="188913"/>
                    </a:lnTo>
                    <a:lnTo>
                      <a:pt x="0" y="188913"/>
                    </a:lnTo>
                    <a:close/>
                    <a:moveTo>
                      <a:pt x="1917700" y="0"/>
                    </a:moveTo>
                    <a:lnTo>
                      <a:pt x="2041525" y="0"/>
                    </a:lnTo>
                    <a:lnTo>
                      <a:pt x="2041525" y="65088"/>
                    </a:lnTo>
                    <a:lnTo>
                      <a:pt x="1917700" y="65088"/>
                    </a:lnTo>
                    <a:close/>
                    <a:moveTo>
                      <a:pt x="1766887" y="0"/>
                    </a:moveTo>
                    <a:lnTo>
                      <a:pt x="1890712" y="0"/>
                    </a:lnTo>
                    <a:lnTo>
                      <a:pt x="1890712" y="65088"/>
                    </a:lnTo>
                    <a:lnTo>
                      <a:pt x="1766887" y="65088"/>
                    </a:lnTo>
                    <a:close/>
                    <a:moveTo>
                      <a:pt x="1620837" y="0"/>
                    </a:moveTo>
                    <a:lnTo>
                      <a:pt x="1744662" y="0"/>
                    </a:lnTo>
                    <a:lnTo>
                      <a:pt x="1744662" y="65088"/>
                    </a:lnTo>
                    <a:lnTo>
                      <a:pt x="1620837" y="65088"/>
                    </a:lnTo>
                    <a:close/>
                    <a:moveTo>
                      <a:pt x="1474787" y="0"/>
                    </a:moveTo>
                    <a:lnTo>
                      <a:pt x="1598612" y="0"/>
                    </a:lnTo>
                    <a:lnTo>
                      <a:pt x="1598612" y="65088"/>
                    </a:lnTo>
                    <a:lnTo>
                      <a:pt x="1474787" y="65088"/>
                    </a:lnTo>
                    <a:close/>
                    <a:moveTo>
                      <a:pt x="1328737" y="0"/>
                    </a:moveTo>
                    <a:lnTo>
                      <a:pt x="1452562" y="0"/>
                    </a:lnTo>
                    <a:lnTo>
                      <a:pt x="1452562" y="65088"/>
                    </a:lnTo>
                    <a:lnTo>
                      <a:pt x="1328737" y="65088"/>
                    </a:lnTo>
                    <a:close/>
                    <a:moveTo>
                      <a:pt x="1177925" y="0"/>
                    </a:moveTo>
                    <a:lnTo>
                      <a:pt x="1301750" y="0"/>
                    </a:lnTo>
                    <a:lnTo>
                      <a:pt x="1301750" y="65088"/>
                    </a:lnTo>
                    <a:lnTo>
                      <a:pt x="1177925" y="65088"/>
                    </a:lnTo>
                    <a:close/>
                    <a:moveTo>
                      <a:pt x="1031875" y="0"/>
                    </a:moveTo>
                    <a:lnTo>
                      <a:pt x="1155700" y="0"/>
                    </a:lnTo>
                    <a:lnTo>
                      <a:pt x="1155700" y="65088"/>
                    </a:lnTo>
                    <a:lnTo>
                      <a:pt x="1031875" y="65088"/>
                    </a:lnTo>
                    <a:close/>
                    <a:moveTo>
                      <a:pt x="885825" y="0"/>
                    </a:moveTo>
                    <a:lnTo>
                      <a:pt x="1009650" y="0"/>
                    </a:lnTo>
                    <a:lnTo>
                      <a:pt x="1009650" y="65088"/>
                    </a:lnTo>
                    <a:lnTo>
                      <a:pt x="885825" y="65088"/>
                    </a:lnTo>
                    <a:close/>
                    <a:moveTo>
                      <a:pt x="739775" y="0"/>
                    </a:moveTo>
                    <a:lnTo>
                      <a:pt x="863600" y="0"/>
                    </a:lnTo>
                    <a:lnTo>
                      <a:pt x="863600" y="65088"/>
                    </a:lnTo>
                    <a:lnTo>
                      <a:pt x="739775" y="65088"/>
                    </a:lnTo>
                    <a:close/>
                    <a:moveTo>
                      <a:pt x="588962" y="0"/>
                    </a:moveTo>
                    <a:lnTo>
                      <a:pt x="712787" y="0"/>
                    </a:lnTo>
                    <a:lnTo>
                      <a:pt x="712787" y="65088"/>
                    </a:lnTo>
                    <a:lnTo>
                      <a:pt x="588962" y="65088"/>
                    </a:lnTo>
                    <a:close/>
                    <a:moveTo>
                      <a:pt x="442912" y="0"/>
                    </a:moveTo>
                    <a:lnTo>
                      <a:pt x="566737" y="0"/>
                    </a:lnTo>
                    <a:lnTo>
                      <a:pt x="566737" y="65088"/>
                    </a:lnTo>
                    <a:lnTo>
                      <a:pt x="442912" y="65088"/>
                    </a:lnTo>
                    <a:close/>
                    <a:moveTo>
                      <a:pt x="296862" y="0"/>
                    </a:moveTo>
                    <a:lnTo>
                      <a:pt x="420687" y="0"/>
                    </a:lnTo>
                    <a:lnTo>
                      <a:pt x="420687" y="65088"/>
                    </a:lnTo>
                    <a:lnTo>
                      <a:pt x="296862" y="65088"/>
                    </a:lnTo>
                    <a:close/>
                    <a:moveTo>
                      <a:pt x="149225" y="0"/>
                    </a:moveTo>
                    <a:lnTo>
                      <a:pt x="273050" y="0"/>
                    </a:lnTo>
                    <a:lnTo>
                      <a:pt x="273050" y="65088"/>
                    </a:lnTo>
                    <a:lnTo>
                      <a:pt x="149225" y="65088"/>
                    </a:lnTo>
                    <a:close/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65088"/>
                    </a:lnTo>
                    <a:lnTo>
                      <a:pt x="0" y="65088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DCE7A7B9-C994-45E3-A2A7-CAA5C7CDC7D2}"/>
                </a:ext>
              </a:extLst>
            </p:cNvPr>
            <p:cNvGrpSpPr/>
            <p:nvPr/>
          </p:nvGrpSpPr>
          <p:grpSpPr>
            <a:xfrm>
              <a:off x="5473373" y="2177680"/>
              <a:ext cx="1263807" cy="1648271"/>
              <a:chOff x="5473373" y="2177680"/>
              <a:chExt cx="1263807" cy="1648271"/>
            </a:xfrm>
          </p:grpSpPr>
          <p:sp>
            <p:nvSpPr>
              <p:cNvPr id="177" name="Freeform 19">
                <a:extLst>
                  <a:ext uri="{FF2B5EF4-FFF2-40B4-BE49-F238E27FC236}">
                    <a16:creationId xmlns:a16="http://schemas.microsoft.com/office/drawing/2014/main" id="{7EC224B0-D7C9-44EE-9CFB-C29A910E4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871" y="2177680"/>
                <a:ext cx="557406" cy="682456"/>
              </a:xfrm>
              <a:custGeom>
                <a:avLst/>
                <a:gdLst>
                  <a:gd name="T0" fmla="*/ 177 w 177"/>
                  <a:gd name="T1" fmla="*/ 0 h 217"/>
                  <a:gd name="T2" fmla="*/ 112 w 177"/>
                  <a:gd name="T3" fmla="*/ 0 h 217"/>
                  <a:gd name="T4" fmla="*/ 0 w 177"/>
                  <a:gd name="T5" fmla="*/ 112 h 217"/>
                  <a:gd name="T6" fmla="*/ 0 w 177"/>
                  <a:gd name="T7" fmla="*/ 217 h 217"/>
                  <a:gd name="T8" fmla="*/ 54 w 177"/>
                  <a:gd name="T9" fmla="*/ 217 h 217"/>
                  <a:gd name="T10" fmla="*/ 54 w 177"/>
                  <a:gd name="T11" fmla="*/ 112 h 217"/>
                  <a:gd name="T12" fmla="*/ 112 w 177"/>
                  <a:gd name="T13" fmla="*/ 54 h 217"/>
                  <a:gd name="T14" fmla="*/ 177 w 177"/>
                  <a:gd name="T15" fmla="*/ 54 h 217"/>
                  <a:gd name="T16" fmla="*/ 177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177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54" y="217"/>
                      <a:pt x="54" y="217"/>
                      <a:pt x="54" y="217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4" y="80"/>
                      <a:pt x="80" y="54"/>
                      <a:pt x="112" y="54"/>
                    </a:cubicBezTo>
                    <a:cubicBezTo>
                      <a:pt x="177" y="54"/>
                      <a:pt x="177" y="54"/>
                      <a:pt x="177" y="54"/>
                    </a:cubicBez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8" name="Freeform 20">
                <a:extLst>
                  <a:ext uri="{FF2B5EF4-FFF2-40B4-BE49-F238E27FC236}">
                    <a16:creationId xmlns:a16="http://schemas.microsoft.com/office/drawing/2014/main" id="{4BBE0530-1477-4900-9309-F31F761F9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276" y="2177680"/>
                <a:ext cx="556075" cy="682456"/>
              </a:xfrm>
              <a:custGeom>
                <a:avLst/>
                <a:gdLst>
                  <a:gd name="T0" fmla="*/ 0 w 177"/>
                  <a:gd name="T1" fmla="*/ 0 h 217"/>
                  <a:gd name="T2" fmla="*/ 65 w 177"/>
                  <a:gd name="T3" fmla="*/ 0 h 217"/>
                  <a:gd name="T4" fmla="*/ 177 w 177"/>
                  <a:gd name="T5" fmla="*/ 112 h 217"/>
                  <a:gd name="T6" fmla="*/ 177 w 177"/>
                  <a:gd name="T7" fmla="*/ 217 h 217"/>
                  <a:gd name="T8" fmla="*/ 123 w 177"/>
                  <a:gd name="T9" fmla="*/ 217 h 217"/>
                  <a:gd name="T10" fmla="*/ 123 w 177"/>
                  <a:gd name="T11" fmla="*/ 112 h 217"/>
                  <a:gd name="T12" fmla="*/ 65 w 177"/>
                  <a:gd name="T13" fmla="*/ 54 h 217"/>
                  <a:gd name="T14" fmla="*/ 0 w 177"/>
                  <a:gd name="T15" fmla="*/ 54 h 217"/>
                  <a:gd name="T16" fmla="*/ 0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127" y="0"/>
                      <a:pt x="177" y="50"/>
                      <a:pt x="177" y="112"/>
                    </a:cubicBezTo>
                    <a:cubicBezTo>
                      <a:pt x="177" y="217"/>
                      <a:pt x="177" y="217"/>
                      <a:pt x="177" y="217"/>
                    </a:cubicBezTo>
                    <a:cubicBezTo>
                      <a:pt x="123" y="217"/>
                      <a:pt x="123" y="217"/>
                      <a:pt x="123" y="217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80"/>
                      <a:pt x="97" y="54"/>
                      <a:pt x="65" y="5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79" name="Freeform 21">
                <a:extLst>
                  <a:ext uri="{FF2B5EF4-FFF2-40B4-BE49-F238E27FC236}">
                    <a16:creationId xmlns:a16="http://schemas.microsoft.com/office/drawing/2014/main" id="{37F31F73-587D-4ED8-84F9-C2F81A585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871" y="2177680"/>
                <a:ext cx="557406" cy="682456"/>
              </a:xfrm>
              <a:custGeom>
                <a:avLst/>
                <a:gdLst>
                  <a:gd name="T0" fmla="*/ 177 w 177"/>
                  <a:gd name="T1" fmla="*/ 0 h 217"/>
                  <a:gd name="T2" fmla="*/ 112 w 177"/>
                  <a:gd name="T3" fmla="*/ 0 h 217"/>
                  <a:gd name="T4" fmla="*/ 0 w 177"/>
                  <a:gd name="T5" fmla="*/ 112 h 217"/>
                  <a:gd name="T6" fmla="*/ 0 w 177"/>
                  <a:gd name="T7" fmla="*/ 217 h 217"/>
                  <a:gd name="T8" fmla="*/ 54 w 177"/>
                  <a:gd name="T9" fmla="*/ 217 h 217"/>
                  <a:gd name="T10" fmla="*/ 54 w 177"/>
                  <a:gd name="T11" fmla="*/ 112 h 217"/>
                  <a:gd name="T12" fmla="*/ 112 w 177"/>
                  <a:gd name="T13" fmla="*/ 54 h 217"/>
                  <a:gd name="T14" fmla="*/ 177 w 177"/>
                  <a:gd name="T15" fmla="*/ 54 h 217"/>
                  <a:gd name="T16" fmla="*/ 177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177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54" y="217"/>
                      <a:pt x="54" y="217"/>
                      <a:pt x="54" y="217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4" y="80"/>
                      <a:pt x="80" y="54"/>
                      <a:pt x="112" y="54"/>
                    </a:cubicBezTo>
                    <a:cubicBezTo>
                      <a:pt x="177" y="54"/>
                      <a:pt x="177" y="54"/>
                      <a:pt x="177" y="54"/>
                    </a:cubicBez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0" name="Rectangle 23">
                <a:extLst>
                  <a:ext uri="{FF2B5EF4-FFF2-40B4-BE49-F238E27FC236}">
                    <a16:creationId xmlns:a16="http://schemas.microsoft.com/office/drawing/2014/main" id="{DD98C678-3C60-40D6-BC9A-49C60D2DE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373" y="2834860"/>
                <a:ext cx="631904" cy="9910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1" name="Rectangle 24">
                <a:extLst>
                  <a:ext uri="{FF2B5EF4-FFF2-40B4-BE49-F238E27FC236}">
                    <a16:creationId xmlns:a16="http://schemas.microsoft.com/office/drawing/2014/main" id="{2576948E-7574-4B9F-97F3-C44D5A8B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276" y="2834860"/>
                <a:ext cx="631904" cy="991091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2" name="Rectangle 25">
                <a:extLst>
                  <a:ext uri="{FF2B5EF4-FFF2-40B4-BE49-F238E27FC236}">
                    <a16:creationId xmlns:a16="http://schemas.microsoft.com/office/drawing/2014/main" id="{EFA6ECCE-21A0-4FD0-8AFC-D7AF99405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373" y="2834860"/>
                <a:ext cx="631904" cy="991091"/>
              </a:xfrm>
              <a:prstGeom prst="rect">
                <a:avLst/>
              </a:pr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3" name="Freeform 138">
                <a:extLst>
                  <a:ext uri="{FF2B5EF4-FFF2-40B4-BE49-F238E27FC236}">
                    <a16:creationId xmlns:a16="http://schemas.microsoft.com/office/drawing/2014/main" id="{25C79621-54F1-4FE7-8AC5-08762FF3C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9854" y="2177680"/>
                <a:ext cx="887326" cy="1648271"/>
              </a:xfrm>
              <a:custGeom>
                <a:avLst/>
                <a:gdLst>
                  <a:gd name="connsiteX0" fmla="*/ 304800 w 1058863"/>
                  <a:gd name="connsiteY0" fmla="*/ 0 h 1966913"/>
                  <a:gd name="connsiteX1" fmla="*/ 548486 w 1058863"/>
                  <a:gd name="connsiteY1" fmla="*/ 0 h 1966913"/>
                  <a:gd name="connsiteX2" fmla="*/ 968375 w 1058863"/>
                  <a:gd name="connsiteY2" fmla="*/ 420329 h 1966913"/>
                  <a:gd name="connsiteX3" fmla="*/ 968375 w 1058863"/>
                  <a:gd name="connsiteY3" fmla="*/ 765131 h 1966913"/>
                  <a:gd name="connsiteX4" fmla="*/ 968375 w 1058863"/>
                  <a:gd name="connsiteY4" fmla="*/ 784225 h 1966913"/>
                  <a:gd name="connsiteX5" fmla="*/ 1058863 w 1058863"/>
                  <a:gd name="connsiteY5" fmla="*/ 784225 h 1966913"/>
                  <a:gd name="connsiteX6" fmla="*/ 1058863 w 1058863"/>
                  <a:gd name="connsiteY6" fmla="*/ 1966913 h 1966913"/>
                  <a:gd name="connsiteX7" fmla="*/ 304800 w 1058863"/>
                  <a:gd name="connsiteY7" fmla="*/ 1966913 h 1966913"/>
                  <a:gd name="connsiteX8" fmla="*/ 304800 w 1058863"/>
                  <a:gd name="connsiteY8" fmla="*/ 1681083 h 1966913"/>
                  <a:gd name="connsiteX9" fmla="*/ 304007 w 1058863"/>
                  <a:gd name="connsiteY9" fmla="*/ 1681163 h 1966913"/>
                  <a:gd name="connsiteX10" fmla="*/ 0 w 1058863"/>
                  <a:gd name="connsiteY10" fmla="*/ 1375569 h 1966913"/>
                  <a:gd name="connsiteX11" fmla="*/ 304007 w 1058863"/>
                  <a:gd name="connsiteY11" fmla="*/ 1069975 h 1966913"/>
                  <a:gd name="connsiteX12" fmla="*/ 304800 w 1058863"/>
                  <a:gd name="connsiteY12" fmla="*/ 1070055 h 1966913"/>
                  <a:gd name="connsiteX13" fmla="*/ 304800 w 1058863"/>
                  <a:gd name="connsiteY13" fmla="*/ 784225 h 1966913"/>
                  <a:gd name="connsiteX14" fmla="*/ 765929 w 1058863"/>
                  <a:gd name="connsiteY14" fmla="*/ 784225 h 1966913"/>
                  <a:gd name="connsiteX15" fmla="*/ 765929 w 1058863"/>
                  <a:gd name="connsiteY15" fmla="*/ 684318 h 1966913"/>
                  <a:gd name="connsiteX16" fmla="*/ 765929 w 1058863"/>
                  <a:gd name="connsiteY16" fmla="*/ 420329 h 1966913"/>
                  <a:gd name="connsiteX17" fmla="*/ 548486 w 1058863"/>
                  <a:gd name="connsiteY17" fmla="*/ 202659 h 1966913"/>
                  <a:gd name="connsiteX18" fmla="*/ 304800 w 1058863"/>
                  <a:gd name="connsiteY18" fmla="*/ 202659 h 1966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58863" h="1966913">
                    <a:moveTo>
                      <a:pt x="304800" y="0"/>
                    </a:moveTo>
                    <a:cubicBezTo>
                      <a:pt x="548486" y="0"/>
                      <a:pt x="548486" y="0"/>
                      <a:pt x="548486" y="0"/>
                    </a:cubicBezTo>
                    <a:cubicBezTo>
                      <a:pt x="780925" y="0"/>
                      <a:pt x="968375" y="187647"/>
                      <a:pt x="968375" y="420329"/>
                    </a:cubicBezTo>
                    <a:cubicBezTo>
                      <a:pt x="968375" y="617359"/>
                      <a:pt x="968375" y="715873"/>
                      <a:pt x="968375" y="765131"/>
                    </a:cubicBezTo>
                    <a:lnTo>
                      <a:pt x="968375" y="784225"/>
                    </a:lnTo>
                    <a:lnTo>
                      <a:pt x="1058863" y="784225"/>
                    </a:lnTo>
                    <a:lnTo>
                      <a:pt x="1058863" y="1966913"/>
                    </a:lnTo>
                    <a:lnTo>
                      <a:pt x="304800" y="1966913"/>
                    </a:lnTo>
                    <a:lnTo>
                      <a:pt x="304800" y="1681083"/>
                    </a:lnTo>
                    <a:lnTo>
                      <a:pt x="304007" y="1681163"/>
                    </a:lnTo>
                    <a:cubicBezTo>
                      <a:pt x="136109" y="1681163"/>
                      <a:pt x="0" y="1544344"/>
                      <a:pt x="0" y="1375569"/>
                    </a:cubicBezTo>
                    <a:cubicBezTo>
                      <a:pt x="0" y="1206794"/>
                      <a:pt x="136109" y="1069975"/>
                      <a:pt x="304007" y="1069975"/>
                    </a:cubicBezTo>
                    <a:lnTo>
                      <a:pt x="304800" y="1070055"/>
                    </a:lnTo>
                    <a:lnTo>
                      <a:pt x="304800" y="784225"/>
                    </a:lnTo>
                    <a:lnTo>
                      <a:pt x="765929" y="784225"/>
                    </a:lnTo>
                    <a:lnTo>
                      <a:pt x="765929" y="684318"/>
                    </a:lnTo>
                    <a:cubicBezTo>
                      <a:pt x="765929" y="420329"/>
                      <a:pt x="765929" y="420329"/>
                      <a:pt x="765929" y="420329"/>
                    </a:cubicBezTo>
                    <a:cubicBezTo>
                      <a:pt x="765929" y="300235"/>
                      <a:pt x="668454" y="202659"/>
                      <a:pt x="548486" y="202659"/>
                    </a:cubicBezTo>
                    <a:cubicBezTo>
                      <a:pt x="304800" y="202659"/>
                      <a:pt x="304800" y="202659"/>
                      <a:pt x="304800" y="202659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4" name="Freeform 28">
                <a:extLst>
                  <a:ext uri="{FF2B5EF4-FFF2-40B4-BE49-F238E27FC236}">
                    <a16:creationId xmlns:a16="http://schemas.microsoft.com/office/drawing/2014/main" id="{87ABBF48-544A-4AE4-8C18-BE1A2EEB9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823" y="3187396"/>
                <a:ext cx="188906" cy="286020"/>
              </a:xfrm>
              <a:custGeom>
                <a:avLst/>
                <a:gdLst>
                  <a:gd name="T0" fmla="*/ 60 w 60"/>
                  <a:gd name="T1" fmla="*/ 29 h 91"/>
                  <a:gd name="T2" fmla="*/ 30 w 60"/>
                  <a:gd name="T3" fmla="*/ 0 h 91"/>
                  <a:gd name="T4" fmla="*/ 0 w 60"/>
                  <a:gd name="T5" fmla="*/ 29 h 91"/>
                  <a:gd name="T6" fmla="*/ 20 w 60"/>
                  <a:gd name="T7" fmla="*/ 57 h 91"/>
                  <a:gd name="T8" fmla="*/ 20 w 60"/>
                  <a:gd name="T9" fmla="*/ 81 h 91"/>
                  <a:gd name="T10" fmla="*/ 30 w 60"/>
                  <a:gd name="T11" fmla="*/ 91 h 91"/>
                  <a:gd name="T12" fmla="*/ 40 w 60"/>
                  <a:gd name="T13" fmla="*/ 81 h 91"/>
                  <a:gd name="T14" fmla="*/ 40 w 60"/>
                  <a:gd name="T15" fmla="*/ 57 h 91"/>
                  <a:gd name="T16" fmla="*/ 60 w 60"/>
                  <a:gd name="T17" fmla="*/ 2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91">
                    <a:moveTo>
                      <a:pt x="60" y="29"/>
                    </a:moveTo>
                    <a:cubicBezTo>
                      <a:pt x="60" y="13"/>
                      <a:pt x="46" y="0"/>
                      <a:pt x="30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2"/>
                      <a:pt x="8" y="53"/>
                      <a:pt x="20" y="57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6"/>
                      <a:pt x="24" y="91"/>
                      <a:pt x="30" y="91"/>
                    </a:cubicBezTo>
                    <a:cubicBezTo>
                      <a:pt x="36" y="91"/>
                      <a:pt x="40" y="86"/>
                      <a:pt x="40" y="81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52" y="53"/>
                      <a:pt x="60" y="42"/>
                      <a:pt x="60" y="2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3DBF1DBB-9973-47B4-AE15-DBFCD9F94C93}"/>
                </a:ext>
              </a:extLst>
            </p:cNvPr>
            <p:cNvGrpSpPr/>
            <p:nvPr/>
          </p:nvGrpSpPr>
          <p:grpSpPr>
            <a:xfrm>
              <a:off x="4281403" y="2435763"/>
              <a:ext cx="694429" cy="981779"/>
              <a:chOff x="4281403" y="2435763"/>
              <a:chExt cx="694429" cy="981779"/>
            </a:xfrm>
          </p:grpSpPr>
          <p:sp>
            <p:nvSpPr>
              <p:cNvPr id="186" name="Freeform 120">
                <a:extLst>
                  <a:ext uri="{FF2B5EF4-FFF2-40B4-BE49-F238E27FC236}">
                    <a16:creationId xmlns:a16="http://schemas.microsoft.com/office/drawing/2014/main" id="{53585510-06A3-426B-83F3-F1B425E0B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03" y="2435763"/>
                <a:ext cx="694429" cy="981779"/>
              </a:xfrm>
              <a:custGeom>
                <a:avLst/>
                <a:gdLst>
                  <a:gd name="T0" fmla="*/ 213 w 221"/>
                  <a:gd name="T1" fmla="*/ 312 h 312"/>
                  <a:gd name="T2" fmla="*/ 9 w 221"/>
                  <a:gd name="T3" fmla="*/ 312 h 312"/>
                  <a:gd name="T4" fmla="*/ 0 w 221"/>
                  <a:gd name="T5" fmla="*/ 304 h 312"/>
                  <a:gd name="T6" fmla="*/ 0 w 221"/>
                  <a:gd name="T7" fmla="*/ 8 h 312"/>
                  <a:gd name="T8" fmla="*/ 9 w 221"/>
                  <a:gd name="T9" fmla="*/ 0 h 312"/>
                  <a:gd name="T10" fmla="*/ 213 w 221"/>
                  <a:gd name="T11" fmla="*/ 0 h 312"/>
                  <a:gd name="T12" fmla="*/ 221 w 221"/>
                  <a:gd name="T13" fmla="*/ 8 h 312"/>
                  <a:gd name="T14" fmla="*/ 221 w 221"/>
                  <a:gd name="T15" fmla="*/ 304 h 312"/>
                  <a:gd name="T16" fmla="*/ 213 w 221"/>
                  <a:gd name="T17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1" h="312">
                    <a:moveTo>
                      <a:pt x="213" y="312"/>
                    </a:moveTo>
                    <a:cubicBezTo>
                      <a:pt x="9" y="312"/>
                      <a:pt x="9" y="312"/>
                      <a:pt x="9" y="312"/>
                    </a:cubicBezTo>
                    <a:cubicBezTo>
                      <a:pt x="4" y="312"/>
                      <a:pt x="0" y="309"/>
                      <a:pt x="0" y="30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7" y="0"/>
                      <a:pt x="221" y="3"/>
                      <a:pt x="221" y="8"/>
                    </a:cubicBezTo>
                    <a:cubicBezTo>
                      <a:pt x="221" y="304"/>
                      <a:pt x="221" y="304"/>
                      <a:pt x="221" y="304"/>
                    </a:cubicBezTo>
                    <a:cubicBezTo>
                      <a:pt x="221" y="309"/>
                      <a:pt x="217" y="312"/>
                      <a:pt x="213" y="312"/>
                    </a:cubicBez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7" name="Oval 121">
                <a:extLst>
                  <a:ext uri="{FF2B5EF4-FFF2-40B4-BE49-F238E27FC236}">
                    <a16:creationId xmlns:a16="http://schemas.microsoft.com/office/drawing/2014/main" id="{EE1ECFCC-BDF9-445D-9B4C-64F0C8ABB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359" y="3341714"/>
                <a:ext cx="66516" cy="69177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8" name="Freeform 122">
                <a:extLst>
                  <a:ext uri="{FF2B5EF4-FFF2-40B4-BE49-F238E27FC236}">
                    <a16:creationId xmlns:a16="http://schemas.microsoft.com/office/drawing/2014/main" id="{CDAC7734-BDE6-4E78-BAB9-9961BCDC4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083" y="2479664"/>
                <a:ext cx="117068" cy="9313"/>
              </a:xfrm>
              <a:custGeom>
                <a:avLst/>
                <a:gdLst>
                  <a:gd name="T0" fmla="*/ 36 w 37"/>
                  <a:gd name="T1" fmla="*/ 3 h 3"/>
                  <a:gd name="T2" fmla="*/ 1 w 37"/>
                  <a:gd name="T3" fmla="*/ 3 h 3"/>
                  <a:gd name="T4" fmla="*/ 0 w 37"/>
                  <a:gd name="T5" fmla="*/ 2 h 3"/>
                  <a:gd name="T6" fmla="*/ 0 w 37"/>
                  <a:gd name="T7" fmla="*/ 2 h 3"/>
                  <a:gd name="T8" fmla="*/ 1 w 37"/>
                  <a:gd name="T9" fmla="*/ 0 h 3"/>
                  <a:gd name="T10" fmla="*/ 36 w 37"/>
                  <a:gd name="T11" fmla="*/ 0 h 3"/>
                  <a:gd name="T12" fmla="*/ 37 w 37"/>
                  <a:gd name="T13" fmla="*/ 2 h 3"/>
                  <a:gd name="T14" fmla="*/ 37 w 37"/>
                  <a:gd name="T15" fmla="*/ 2 h 3"/>
                  <a:gd name="T16" fmla="*/ 36 w 37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">
                    <a:moveTo>
                      <a:pt x="36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6" y="3"/>
                      <a:pt x="36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89" name="Rectangle 124">
                <a:extLst>
                  <a:ext uri="{FF2B5EF4-FFF2-40B4-BE49-F238E27FC236}">
                    <a16:creationId xmlns:a16="http://schemas.microsoft.com/office/drawing/2014/main" id="{BF6A0B3B-54F3-4749-9B0D-1005447E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339" y="2516913"/>
                <a:ext cx="638555" cy="818149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0" name="Freeform 125">
                <a:extLst>
                  <a:ext uri="{FF2B5EF4-FFF2-40B4-BE49-F238E27FC236}">
                    <a16:creationId xmlns:a16="http://schemas.microsoft.com/office/drawing/2014/main" id="{F0E482B5-2C48-47F5-BC30-80C355B74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417" y="2712470"/>
                <a:ext cx="412400" cy="431025"/>
              </a:xfrm>
              <a:custGeom>
                <a:avLst/>
                <a:gdLst>
                  <a:gd name="T0" fmla="*/ 122 w 131"/>
                  <a:gd name="T1" fmla="*/ 92 h 137"/>
                  <a:gd name="T2" fmla="*/ 131 w 131"/>
                  <a:gd name="T3" fmla="*/ 60 h 137"/>
                  <a:gd name="T4" fmla="*/ 66 w 131"/>
                  <a:gd name="T5" fmla="*/ 0 h 137"/>
                  <a:gd name="T6" fmla="*/ 0 w 131"/>
                  <a:gd name="T7" fmla="*/ 60 h 137"/>
                  <a:gd name="T8" fmla="*/ 66 w 131"/>
                  <a:gd name="T9" fmla="*/ 121 h 137"/>
                  <a:gd name="T10" fmla="*/ 86 w 131"/>
                  <a:gd name="T11" fmla="*/ 118 h 137"/>
                  <a:gd name="T12" fmla="*/ 131 w 131"/>
                  <a:gd name="T13" fmla="*/ 137 h 137"/>
                  <a:gd name="T14" fmla="*/ 122 w 131"/>
                  <a:gd name="T15" fmla="*/ 9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137">
                    <a:moveTo>
                      <a:pt x="122" y="92"/>
                    </a:moveTo>
                    <a:cubicBezTo>
                      <a:pt x="128" y="83"/>
                      <a:pt x="131" y="72"/>
                      <a:pt x="131" y="60"/>
                    </a:cubicBezTo>
                    <a:cubicBezTo>
                      <a:pt x="131" y="27"/>
                      <a:pt x="102" y="0"/>
                      <a:pt x="66" y="0"/>
                    </a:cubicBezTo>
                    <a:cubicBezTo>
                      <a:pt x="29" y="0"/>
                      <a:pt x="0" y="27"/>
                      <a:pt x="0" y="60"/>
                    </a:cubicBezTo>
                    <a:cubicBezTo>
                      <a:pt x="0" y="94"/>
                      <a:pt x="29" y="121"/>
                      <a:pt x="66" y="121"/>
                    </a:cubicBezTo>
                    <a:cubicBezTo>
                      <a:pt x="73" y="121"/>
                      <a:pt x="80" y="120"/>
                      <a:pt x="86" y="118"/>
                    </a:cubicBezTo>
                    <a:cubicBezTo>
                      <a:pt x="131" y="137"/>
                      <a:pt x="131" y="137"/>
                      <a:pt x="131" y="137"/>
                    </a:cubicBezTo>
                    <a:lnTo>
                      <a:pt x="122" y="92"/>
                    </a:ln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3521ED6-6BF5-49AC-BB9D-3CFA9D25F198}"/>
                </a:ext>
              </a:extLst>
            </p:cNvPr>
            <p:cNvGrpSpPr/>
            <p:nvPr/>
          </p:nvGrpSpPr>
          <p:grpSpPr>
            <a:xfrm>
              <a:off x="3218474" y="3828612"/>
              <a:ext cx="876683" cy="1016367"/>
              <a:chOff x="3218474" y="3828612"/>
              <a:chExt cx="876683" cy="1016367"/>
            </a:xfrm>
          </p:grpSpPr>
          <p:sp>
            <p:nvSpPr>
              <p:cNvPr id="192" name="Freeform 127">
                <a:extLst>
                  <a:ext uri="{FF2B5EF4-FFF2-40B4-BE49-F238E27FC236}">
                    <a16:creationId xmlns:a16="http://schemas.microsoft.com/office/drawing/2014/main" id="{ECE86087-16DA-4427-9FA5-AEC5A7BE0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8474" y="3828612"/>
                <a:ext cx="436346" cy="1016367"/>
              </a:xfrm>
              <a:custGeom>
                <a:avLst/>
                <a:gdLst>
                  <a:gd name="T0" fmla="*/ 139 w 139"/>
                  <a:gd name="T1" fmla="*/ 323 h 323"/>
                  <a:gd name="T2" fmla="*/ 0 w 139"/>
                  <a:gd name="T3" fmla="*/ 53 h 323"/>
                  <a:gd name="T4" fmla="*/ 139 w 139"/>
                  <a:gd name="T5" fmla="*/ 0 h 323"/>
                  <a:gd name="T6" fmla="*/ 139 w 139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323">
                    <a:moveTo>
                      <a:pt x="139" y="323"/>
                    </a:moveTo>
                    <a:cubicBezTo>
                      <a:pt x="139" y="323"/>
                      <a:pt x="0" y="243"/>
                      <a:pt x="0" y="53"/>
                    </a:cubicBezTo>
                    <a:cubicBezTo>
                      <a:pt x="139" y="0"/>
                      <a:pt x="139" y="0"/>
                      <a:pt x="139" y="0"/>
                    </a:cubicBezTo>
                    <a:lnTo>
                      <a:pt x="139" y="323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3" name="Freeform 128">
                <a:extLst>
                  <a:ext uri="{FF2B5EF4-FFF2-40B4-BE49-F238E27FC236}">
                    <a16:creationId xmlns:a16="http://schemas.microsoft.com/office/drawing/2014/main" id="{F31630E3-8E79-4F39-B0CC-175F5A87E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820" y="3828612"/>
                <a:ext cx="440337" cy="1016367"/>
              </a:xfrm>
              <a:custGeom>
                <a:avLst/>
                <a:gdLst>
                  <a:gd name="T0" fmla="*/ 0 w 140"/>
                  <a:gd name="T1" fmla="*/ 323 h 323"/>
                  <a:gd name="T2" fmla="*/ 140 w 140"/>
                  <a:gd name="T3" fmla="*/ 53 h 323"/>
                  <a:gd name="T4" fmla="*/ 0 w 140"/>
                  <a:gd name="T5" fmla="*/ 0 h 323"/>
                  <a:gd name="T6" fmla="*/ 0 w 140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323">
                    <a:moveTo>
                      <a:pt x="0" y="323"/>
                    </a:moveTo>
                    <a:cubicBezTo>
                      <a:pt x="0" y="323"/>
                      <a:pt x="140" y="243"/>
                      <a:pt x="140" y="5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4" name="Freeform 129">
                <a:extLst>
                  <a:ext uri="{FF2B5EF4-FFF2-40B4-BE49-F238E27FC236}">
                    <a16:creationId xmlns:a16="http://schemas.microsoft.com/office/drawing/2014/main" id="{55142353-3FD2-4CED-BB62-96DF7C9E2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8474" y="3828612"/>
                <a:ext cx="436346" cy="1016367"/>
              </a:xfrm>
              <a:custGeom>
                <a:avLst/>
                <a:gdLst>
                  <a:gd name="T0" fmla="*/ 139 w 139"/>
                  <a:gd name="T1" fmla="*/ 323 h 323"/>
                  <a:gd name="T2" fmla="*/ 0 w 139"/>
                  <a:gd name="T3" fmla="*/ 53 h 323"/>
                  <a:gd name="T4" fmla="*/ 139 w 139"/>
                  <a:gd name="T5" fmla="*/ 0 h 323"/>
                  <a:gd name="T6" fmla="*/ 139 w 139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323">
                    <a:moveTo>
                      <a:pt x="139" y="323"/>
                    </a:moveTo>
                    <a:cubicBezTo>
                      <a:pt x="139" y="323"/>
                      <a:pt x="0" y="243"/>
                      <a:pt x="0" y="53"/>
                    </a:cubicBezTo>
                    <a:cubicBezTo>
                      <a:pt x="139" y="0"/>
                      <a:pt x="139" y="0"/>
                      <a:pt x="139" y="0"/>
                    </a:cubicBezTo>
                    <a:lnTo>
                      <a:pt x="139" y="323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5" name="Freeform 130">
                <a:extLst>
                  <a:ext uri="{FF2B5EF4-FFF2-40B4-BE49-F238E27FC236}">
                    <a16:creationId xmlns:a16="http://schemas.microsoft.com/office/drawing/2014/main" id="{ACFB9D1D-5D4B-4AB7-9052-ECDA78B40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820" y="3828612"/>
                <a:ext cx="440337" cy="1016367"/>
              </a:xfrm>
              <a:custGeom>
                <a:avLst/>
                <a:gdLst>
                  <a:gd name="T0" fmla="*/ 0 w 140"/>
                  <a:gd name="T1" fmla="*/ 323 h 323"/>
                  <a:gd name="T2" fmla="*/ 140 w 140"/>
                  <a:gd name="T3" fmla="*/ 53 h 323"/>
                  <a:gd name="T4" fmla="*/ 0 w 140"/>
                  <a:gd name="T5" fmla="*/ 0 h 323"/>
                  <a:gd name="T6" fmla="*/ 0 w 140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323">
                    <a:moveTo>
                      <a:pt x="0" y="323"/>
                    </a:moveTo>
                    <a:cubicBezTo>
                      <a:pt x="0" y="323"/>
                      <a:pt x="140" y="243"/>
                      <a:pt x="140" y="5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2580B7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96" name="Freeform 131">
                <a:extLst>
                  <a:ext uri="{FF2B5EF4-FFF2-40B4-BE49-F238E27FC236}">
                    <a16:creationId xmlns:a16="http://schemas.microsoft.com/office/drawing/2014/main" id="{90696AFB-1D75-47C5-A29F-3E9EA64B2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317" y="4153211"/>
                <a:ext cx="502862" cy="292671"/>
              </a:xfrm>
              <a:custGeom>
                <a:avLst/>
                <a:gdLst>
                  <a:gd name="T0" fmla="*/ 378 w 378"/>
                  <a:gd name="T1" fmla="*/ 50 h 220"/>
                  <a:gd name="T2" fmla="*/ 345 w 378"/>
                  <a:gd name="T3" fmla="*/ 0 h 220"/>
                  <a:gd name="T4" fmla="*/ 135 w 378"/>
                  <a:gd name="T5" fmla="*/ 142 h 220"/>
                  <a:gd name="T6" fmla="*/ 45 w 378"/>
                  <a:gd name="T7" fmla="*/ 47 h 220"/>
                  <a:gd name="T8" fmla="*/ 0 w 378"/>
                  <a:gd name="T9" fmla="*/ 90 h 220"/>
                  <a:gd name="T10" fmla="*/ 127 w 378"/>
                  <a:gd name="T11" fmla="*/ 220 h 220"/>
                  <a:gd name="T12" fmla="*/ 127 w 378"/>
                  <a:gd name="T13" fmla="*/ 220 h 220"/>
                  <a:gd name="T14" fmla="*/ 127 w 378"/>
                  <a:gd name="T15" fmla="*/ 220 h 220"/>
                  <a:gd name="T16" fmla="*/ 378 w 378"/>
                  <a:gd name="T17" fmla="*/ 5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8" h="220">
                    <a:moveTo>
                      <a:pt x="378" y="50"/>
                    </a:moveTo>
                    <a:lnTo>
                      <a:pt x="345" y="0"/>
                    </a:lnTo>
                    <a:lnTo>
                      <a:pt x="135" y="142"/>
                    </a:lnTo>
                    <a:lnTo>
                      <a:pt x="45" y="47"/>
                    </a:lnTo>
                    <a:lnTo>
                      <a:pt x="0" y="90"/>
                    </a:lnTo>
                    <a:lnTo>
                      <a:pt x="127" y="220"/>
                    </a:lnTo>
                    <a:lnTo>
                      <a:pt x="127" y="220"/>
                    </a:lnTo>
                    <a:lnTo>
                      <a:pt x="127" y="220"/>
                    </a:lnTo>
                    <a:lnTo>
                      <a:pt x="378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</p:grpSp>
      <p:sp>
        <p:nvSpPr>
          <p:cNvPr id="72" name="TextBox 67">
            <a:extLst>
              <a:ext uri="{FF2B5EF4-FFF2-40B4-BE49-F238E27FC236}">
                <a16:creationId xmlns:a16="http://schemas.microsoft.com/office/drawing/2014/main" id="{4183D274-F41A-4507-84EE-420D70CCB25D}"/>
              </a:ext>
            </a:extLst>
          </p:cNvPr>
          <p:cNvSpPr txBox="1"/>
          <p:nvPr/>
        </p:nvSpPr>
        <p:spPr>
          <a:xfrm>
            <a:off x="8925967" y="3857952"/>
            <a:ext cx="258023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the Security in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IoT-enabled Environments </a:t>
            </a:r>
          </a:p>
        </p:txBody>
      </p:sp>
    </p:spTree>
    <p:extLst>
      <p:ext uri="{BB962C8B-B14F-4D97-AF65-F5344CB8AC3E}">
        <p14:creationId xmlns:p14="http://schemas.microsoft.com/office/powerpoint/2010/main" val="145098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Прямоугольник 71">
            <a:extLst>
              <a:ext uri="{FF2B5EF4-FFF2-40B4-BE49-F238E27FC236}">
                <a16:creationId xmlns:a16="http://schemas.microsoft.com/office/drawing/2014/main" id="{963B7F68-691E-4601-B4DA-F9C0859B5A4B}"/>
              </a:ext>
            </a:extLst>
          </p:cNvPr>
          <p:cNvSpPr/>
          <p:nvPr/>
        </p:nvSpPr>
        <p:spPr>
          <a:xfrm flipH="1">
            <a:off x="-25706" y="982657"/>
            <a:ext cx="9169703" cy="1907381"/>
          </a:xfrm>
          <a:prstGeom prst="rect">
            <a:avLst/>
          </a:prstGeom>
          <a:solidFill>
            <a:srgbClr val="FFC600">
              <a:alpha val="2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4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</a:endParaRPr>
          </a:p>
        </p:txBody>
      </p:sp>
      <p:sp>
        <p:nvSpPr>
          <p:cNvPr id="287" name="Title 1">
            <a:extLst>
              <a:ext uri="{FF2B5EF4-FFF2-40B4-BE49-F238E27FC236}">
                <a16:creationId xmlns:a16="http://schemas.microsoft.com/office/drawing/2014/main" id="{D337CDAB-846E-427C-887C-276994115252}"/>
              </a:ext>
            </a:extLst>
          </p:cNvPr>
          <p:cNvSpPr txBox="1">
            <a:spLocks/>
          </p:cNvSpPr>
          <p:nvPr/>
        </p:nvSpPr>
        <p:spPr>
          <a:xfrm>
            <a:off x="2165098" y="131121"/>
            <a:ext cx="4838378" cy="6432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IN" sz="40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</a:rPr>
              <a:t>What is IoT?</a:t>
            </a: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661D7B6D-749F-4353-8828-74D0DF4FA276}"/>
              </a:ext>
            </a:extLst>
          </p:cNvPr>
          <p:cNvSpPr/>
          <p:nvPr/>
        </p:nvSpPr>
        <p:spPr>
          <a:xfrm>
            <a:off x="37064" y="1120739"/>
            <a:ext cx="8700122" cy="16312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Internet of Things (IoT), also known as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Internet of Everything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(IoE), refers to the network of devices having IP addresses and the capability to sense, collect, and send data using embedded sensors, communication hardware and processors 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IoT, the term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thing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is used to refer to a device that is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implanted on natural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human-made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or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machine-made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objects and has the functionality of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communicating over the network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8EE2DD20-68F6-4A0A-8AE3-5649B4803AFC}"/>
              </a:ext>
            </a:extLst>
          </p:cNvPr>
          <p:cNvGrpSpPr/>
          <p:nvPr/>
        </p:nvGrpSpPr>
        <p:grpSpPr>
          <a:xfrm>
            <a:off x="9144000" y="0"/>
            <a:ext cx="3047059" cy="6577781"/>
            <a:chOff x="17674378" y="0"/>
            <a:chExt cx="6707740" cy="13716001"/>
          </a:xfrm>
        </p:grpSpPr>
        <p:sp>
          <p:nvSpPr>
            <p:cNvPr id="290" name="Прямоугольник 45">
              <a:extLst>
                <a:ext uri="{FF2B5EF4-FFF2-40B4-BE49-F238E27FC236}">
                  <a16:creationId xmlns:a16="http://schemas.microsoft.com/office/drawing/2014/main" id="{6D2E6AE7-C3C3-4530-9043-934F38352C4E}"/>
                </a:ext>
              </a:extLst>
            </p:cNvPr>
            <p:cNvSpPr/>
            <p:nvPr/>
          </p:nvSpPr>
          <p:spPr>
            <a:xfrm flipH="1">
              <a:off x="21028248" y="0"/>
              <a:ext cx="3353870" cy="3429000"/>
            </a:xfrm>
            <a:prstGeom prst="rect">
              <a:avLst/>
            </a:prstGeom>
            <a:solidFill>
              <a:srgbClr val="FFC600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Прямоугольник 46">
              <a:extLst>
                <a:ext uri="{FF2B5EF4-FFF2-40B4-BE49-F238E27FC236}">
                  <a16:creationId xmlns:a16="http://schemas.microsoft.com/office/drawing/2014/main" id="{036809A9-29E4-4240-9971-250E732E3835}"/>
                </a:ext>
              </a:extLst>
            </p:cNvPr>
            <p:cNvSpPr/>
            <p:nvPr/>
          </p:nvSpPr>
          <p:spPr>
            <a:xfrm flipH="1">
              <a:off x="17674378" y="0"/>
              <a:ext cx="3353870" cy="3429000"/>
            </a:xfrm>
            <a:prstGeom prst="rect">
              <a:avLst/>
            </a:prstGeom>
            <a:solidFill>
              <a:srgbClr val="FFC600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Прямоугольник 71">
              <a:extLst>
                <a:ext uri="{FF2B5EF4-FFF2-40B4-BE49-F238E27FC236}">
                  <a16:creationId xmlns:a16="http://schemas.microsoft.com/office/drawing/2014/main" id="{F842A6F9-636B-411B-A460-2F39F47925D4}"/>
                </a:ext>
              </a:extLst>
            </p:cNvPr>
            <p:cNvSpPr/>
            <p:nvPr/>
          </p:nvSpPr>
          <p:spPr>
            <a:xfrm flipH="1">
              <a:off x="21028248" y="3429001"/>
              <a:ext cx="3353870" cy="3429000"/>
            </a:xfrm>
            <a:prstGeom prst="rect">
              <a:avLst/>
            </a:prstGeom>
            <a:solidFill>
              <a:srgbClr val="BBC0C3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Прямоугольник 72">
              <a:extLst>
                <a:ext uri="{FF2B5EF4-FFF2-40B4-BE49-F238E27FC236}">
                  <a16:creationId xmlns:a16="http://schemas.microsoft.com/office/drawing/2014/main" id="{E82C1926-5ABA-47A1-B85D-ACCDDB89EA45}"/>
                </a:ext>
              </a:extLst>
            </p:cNvPr>
            <p:cNvSpPr/>
            <p:nvPr/>
          </p:nvSpPr>
          <p:spPr>
            <a:xfrm flipH="1">
              <a:off x="17674378" y="3429001"/>
              <a:ext cx="3353870" cy="3429000"/>
            </a:xfrm>
            <a:prstGeom prst="rect">
              <a:avLst/>
            </a:prstGeom>
            <a:solidFill>
              <a:srgbClr val="BBC0C3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Прямоугольник 85">
              <a:extLst>
                <a:ext uri="{FF2B5EF4-FFF2-40B4-BE49-F238E27FC236}">
                  <a16:creationId xmlns:a16="http://schemas.microsoft.com/office/drawing/2014/main" id="{5BE66DD1-4004-42F9-8D99-796BDE9632C9}"/>
                </a:ext>
              </a:extLst>
            </p:cNvPr>
            <p:cNvSpPr/>
            <p:nvPr/>
          </p:nvSpPr>
          <p:spPr>
            <a:xfrm flipH="1">
              <a:off x="21028248" y="6858001"/>
              <a:ext cx="3353870" cy="3429000"/>
            </a:xfrm>
            <a:prstGeom prst="rect">
              <a:avLst/>
            </a:prstGeom>
            <a:solidFill>
              <a:srgbClr val="6B7278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Прямоугольник 86">
              <a:extLst>
                <a:ext uri="{FF2B5EF4-FFF2-40B4-BE49-F238E27FC236}">
                  <a16:creationId xmlns:a16="http://schemas.microsoft.com/office/drawing/2014/main" id="{6BCE9DA5-5CB7-4472-920C-6EB1F9870C32}"/>
                </a:ext>
              </a:extLst>
            </p:cNvPr>
            <p:cNvSpPr/>
            <p:nvPr/>
          </p:nvSpPr>
          <p:spPr>
            <a:xfrm flipH="1">
              <a:off x="17674378" y="6858001"/>
              <a:ext cx="3353870" cy="3429000"/>
            </a:xfrm>
            <a:prstGeom prst="rect">
              <a:avLst/>
            </a:prstGeom>
            <a:solidFill>
              <a:srgbClr val="6B7278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Прямоугольник 91">
              <a:extLst>
                <a:ext uri="{FF2B5EF4-FFF2-40B4-BE49-F238E27FC236}">
                  <a16:creationId xmlns:a16="http://schemas.microsoft.com/office/drawing/2014/main" id="{65CD1A52-0000-4C5F-A612-2C39D1F53A83}"/>
                </a:ext>
              </a:extLst>
            </p:cNvPr>
            <p:cNvSpPr/>
            <p:nvPr/>
          </p:nvSpPr>
          <p:spPr>
            <a:xfrm flipH="1">
              <a:off x="21028248" y="10287001"/>
              <a:ext cx="3353870" cy="3429000"/>
            </a:xfrm>
            <a:prstGeom prst="rect">
              <a:avLst/>
            </a:prstGeom>
            <a:solidFill>
              <a:srgbClr val="333A42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Прямоугольник 92">
              <a:extLst>
                <a:ext uri="{FF2B5EF4-FFF2-40B4-BE49-F238E27FC236}">
                  <a16:creationId xmlns:a16="http://schemas.microsoft.com/office/drawing/2014/main" id="{2D3CDFE4-520D-493C-90B9-0962590FE45C}"/>
                </a:ext>
              </a:extLst>
            </p:cNvPr>
            <p:cNvSpPr/>
            <p:nvPr/>
          </p:nvSpPr>
          <p:spPr>
            <a:xfrm flipH="1">
              <a:off x="17674378" y="10287001"/>
              <a:ext cx="3353870" cy="3429000"/>
            </a:xfrm>
            <a:prstGeom prst="rect">
              <a:avLst/>
            </a:prstGeom>
            <a:solidFill>
              <a:srgbClr val="333A4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67353" y="3111210"/>
            <a:ext cx="8305802" cy="3303276"/>
            <a:chOff x="367353" y="3111210"/>
            <a:chExt cx="8305802" cy="330327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1EBE81E-BDE0-492B-9B4C-49DD5C969EE8}"/>
                </a:ext>
              </a:extLst>
            </p:cNvPr>
            <p:cNvSpPr/>
            <p:nvPr/>
          </p:nvSpPr>
          <p:spPr bwMode="auto">
            <a:xfrm rot="5400000" flipH="1">
              <a:off x="1537455" y="1941109"/>
              <a:ext cx="1585231" cy="3925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2FF9FAA-C077-4E19-84AE-47289C91FFB0}"/>
                </a:ext>
              </a:extLst>
            </p:cNvPr>
            <p:cNvSpPr/>
            <p:nvPr/>
          </p:nvSpPr>
          <p:spPr bwMode="auto">
            <a:xfrm rot="5400000" flipH="1">
              <a:off x="1539116" y="3660812"/>
              <a:ext cx="1581912" cy="3925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9B47363-F9D8-4EDE-A261-6ED9D6DA66EA}"/>
                </a:ext>
              </a:extLst>
            </p:cNvPr>
            <p:cNvSpPr/>
            <p:nvPr/>
          </p:nvSpPr>
          <p:spPr bwMode="auto">
            <a:xfrm rot="16200000">
              <a:off x="5773903" y="1797190"/>
              <a:ext cx="1585231" cy="4213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0B17894-2B57-458E-A2F0-0CF4DB67641B}"/>
                </a:ext>
              </a:extLst>
            </p:cNvPr>
            <p:cNvSpPr/>
            <p:nvPr/>
          </p:nvSpPr>
          <p:spPr bwMode="auto">
            <a:xfrm rot="16200000">
              <a:off x="5775563" y="3516894"/>
              <a:ext cx="1581912" cy="4213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BE70E4C-85DA-4486-913D-B55B0BBAB9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14301" y="4339017"/>
              <a:ext cx="504869" cy="274408"/>
            </a:xfrm>
            <a:prstGeom prst="straightConnector1">
              <a:avLst/>
            </a:prstGeom>
            <a:ln w="5715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2985F372-5A2A-4CB4-9DAC-DCFD16100A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0577" y="4926822"/>
              <a:ext cx="581044" cy="177348"/>
            </a:xfrm>
            <a:prstGeom prst="straightConnector1">
              <a:avLst/>
            </a:prstGeom>
            <a:ln w="5715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3E088AE9-C37F-4973-B42F-F62E2063965C}"/>
                </a:ext>
              </a:extLst>
            </p:cNvPr>
            <p:cNvCxnSpPr>
              <a:cxnSpLocks/>
            </p:cNvCxnSpPr>
            <p:nvPr/>
          </p:nvCxnSpPr>
          <p:spPr>
            <a:xfrm>
              <a:off x="4722342" y="4888322"/>
              <a:ext cx="456386" cy="276686"/>
            </a:xfrm>
            <a:prstGeom prst="straightConnector1">
              <a:avLst/>
            </a:prstGeom>
            <a:ln w="5715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991D729-CC23-42EB-979C-174593971723}"/>
                </a:ext>
              </a:extLst>
            </p:cNvPr>
            <p:cNvGrpSpPr/>
            <p:nvPr/>
          </p:nvGrpSpPr>
          <p:grpSpPr>
            <a:xfrm>
              <a:off x="2111370" y="4089000"/>
              <a:ext cx="500098" cy="463996"/>
              <a:chOff x="6411540" y="4058613"/>
              <a:chExt cx="515252" cy="478055"/>
            </a:xfrm>
            <a:solidFill>
              <a:schemeClr val="bg1"/>
            </a:solidFill>
          </p:grpSpPr>
          <p:sp>
            <p:nvSpPr>
              <p:cNvPr id="110" name="Flowchart: Connector 109">
                <a:extLst>
                  <a:ext uri="{FF2B5EF4-FFF2-40B4-BE49-F238E27FC236}">
                    <a16:creationId xmlns:a16="http://schemas.microsoft.com/office/drawing/2014/main" id="{53D7304C-953C-497C-8A14-1CC240A58A39}"/>
                  </a:ext>
                </a:extLst>
              </p:cNvPr>
              <p:cNvSpPr/>
              <p:nvPr/>
            </p:nvSpPr>
            <p:spPr bwMode="auto">
              <a:xfrm>
                <a:off x="6411540" y="4058613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11" name="Picture 110">
                <a:extLst>
                  <a:ext uri="{FF2B5EF4-FFF2-40B4-BE49-F238E27FC236}">
                    <a16:creationId xmlns:a16="http://schemas.microsoft.com/office/drawing/2014/main" id="{24AE15F5-00E1-4B0F-8513-434591759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04415" y="4132888"/>
                <a:ext cx="329503" cy="329503"/>
              </a:xfrm>
              <a:prstGeom prst="rect">
                <a:avLst/>
              </a:prstGeom>
              <a:grpFill/>
            </p:spPr>
          </p:pic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0B55F83C-6BF9-4A93-9F54-1ABECD0DA724}"/>
                </a:ext>
              </a:extLst>
            </p:cNvPr>
            <p:cNvGrpSpPr/>
            <p:nvPr/>
          </p:nvGrpSpPr>
          <p:grpSpPr>
            <a:xfrm>
              <a:off x="3555032" y="3364811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13" name="Flowchart: Connector 112">
                <a:extLst>
                  <a:ext uri="{FF2B5EF4-FFF2-40B4-BE49-F238E27FC236}">
                    <a16:creationId xmlns:a16="http://schemas.microsoft.com/office/drawing/2014/main" id="{318BA4DD-1A61-443F-A6FF-1716A1B9FC49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CFAFA02C-789C-4C60-9707-134C2C338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4479" y="4730080"/>
                <a:ext cx="311836" cy="311836"/>
              </a:xfrm>
              <a:prstGeom prst="rect">
                <a:avLst/>
              </a:prstGeom>
              <a:grpFill/>
            </p:spPr>
          </p:pic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A5211A6E-67FE-4AA7-B609-5E87E40FC90B}"/>
                </a:ext>
              </a:extLst>
            </p:cNvPr>
            <p:cNvGrpSpPr/>
            <p:nvPr/>
          </p:nvGrpSpPr>
          <p:grpSpPr>
            <a:xfrm>
              <a:off x="2561516" y="3435263"/>
              <a:ext cx="500098" cy="463996"/>
              <a:chOff x="7120949" y="3810582"/>
              <a:chExt cx="515252" cy="478055"/>
            </a:xfrm>
            <a:solidFill>
              <a:schemeClr val="bg1"/>
            </a:solidFill>
          </p:grpSpPr>
          <p:sp>
            <p:nvSpPr>
              <p:cNvPr id="116" name="Flowchart: Connector 115">
                <a:extLst>
                  <a:ext uri="{FF2B5EF4-FFF2-40B4-BE49-F238E27FC236}">
                    <a16:creationId xmlns:a16="http://schemas.microsoft.com/office/drawing/2014/main" id="{156AD3E6-F032-4CC6-97CB-749CB9CA1D6A}"/>
                  </a:ext>
                </a:extLst>
              </p:cNvPr>
              <p:cNvSpPr/>
              <p:nvPr/>
            </p:nvSpPr>
            <p:spPr bwMode="auto">
              <a:xfrm>
                <a:off x="7120949" y="3810582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730EF837-EB74-4FD0-884A-7C4D73275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2653" y="3893688"/>
                <a:ext cx="311836" cy="311836"/>
              </a:xfrm>
              <a:prstGeom prst="rect">
                <a:avLst/>
              </a:prstGeom>
              <a:grpFill/>
            </p:spPr>
          </p:pic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A49DC4F-AD11-42B0-B7F7-809221D9F532}"/>
                </a:ext>
              </a:extLst>
            </p:cNvPr>
            <p:cNvGrpSpPr/>
            <p:nvPr/>
          </p:nvGrpSpPr>
          <p:grpSpPr>
            <a:xfrm>
              <a:off x="2537132" y="5597080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19" name="Flowchart: Connector 118">
                <a:extLst>
                  <a:ext uri="{FF2B5EF4-FFF2-40B4-BE49-F238E27FC236}">
                    <a16:creationId xmlns:a16="http://schemas.microsoft.com/office/drawing/2014/main" id="{9890065E-4A59-46B7-AF96-C607CB61C2B9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20" name="Picture 119">
                <a:extLst>
                  <a:ext uri="{FF2B5EF4-FFF2-40B4-BE49-F238E27FC236}">
                    <a16:creationId xmlns:a16="http://schemas.microsoft.com/office/drawing/2014/main" id="{8C44FE90-DFD9-47F4-8A86-A290824932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1890" y="4747494"/>
                <a:ext cx="301398" cy="301399"/>
              </a:xfrm>
              <a:prstGeom prst="rect">
                <a:avLst/>
              </a:prstGeom>
              <a:grpFill/>
            </p:spPr>
          </p:pic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6C988701-D373-48F1-9647-163A50F5CD44}"/>
                </a:ext>
              </a:extLst>
            </p:cNvPr>
            <p:cNvGrpSpPr/>
            <p:nvPr/>
          </p:nvGrpSpPr>
          <p:grpSpPr>
            <a:xfrm>
              <a:off x="3555032" y="5724598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22" name="Flowchart: Connector 121">
                <a:extLst>
                  <a:ext uri="{FF2B5EF4-FFF2-40B4-BE49-F238E27FC236}">
                    <a16:creationId xmlns:a16="http://schemas.microsoft.com/office/drawing/2014/main" id="{1EC9DC15-1419-491C-869F-1BEAF672A187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A5053B87-206B-40D4-9693-16DE31CE7B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66672" y="4742274"/>
                <a:ext cx="311836" cy="311836"/>
              </a:xfrm>
              <a:prstGeom prst="rect">
                <a:avLst/>
              </a:prstGeom>
              <a:grpFill/>
            </p:spPr>
          </p:pic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D99F092D-3A26-4E27-9413-27415DB9716F}"/>
                </a:ext>
              </a:extLst>
            </p:cNvPr>
            <p:cNvGrpSpPr/>
            <p:nvPr/>
          </p:nvGrpSpPr>
          <p:grpSpPr>
            <a:xfrm>
              <a:off x="2111370" y="5003910"/>
              <a:ext cx="500098" cy="463996"/>
              <a:chOff x="7120949" y="3810582"/>
              <a:chExt cx="515252" cy="478055"/>
            </a:xfrm>
            <a:solidFill>
              <a:schemeClr val="bg1"/>
            </a:solidFill>
          </p:grpSpPr>
          <p:sp>
            <p:nvSpPr>
              <p:cNvPr id="125" name="Flowchart: Connector 124">
                <a:extLst>
                  <a:ext uri="{FF2B5EF4-FFF2-40B4-BE49-F238E27FC236}">
                    <a16:creationId xmlns:a16="http://schemas.microsoft.com/office/drawing/2014/main" id="{6175D031-680C-4140-B3E6-15D066788EF1}"/>
                  </a:ext>
                </a:extLst>
              </p:cNvPr>
              <p:cNvSpPr/>
              <p:nvPr/>
            </p:nvSpPr>
            <p:spPr bwMode="auto">
              <a:xfrm>
                <a:off x="7120949" y="3810582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D47F22CC-319E-4BE1-8D8E-E3634B857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2655" y="3893688"/>
                <a:ext cx="311836" cy="311836"/>
              </a:xfrm>
              <a:prstGeom prst="rect">
                <a:avLst/>
              </a:prstGeom>
              <a:grpFill/>
            </p:spPr>
          </p:pic>
        </p:grp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692CF56-368D-40DE-86D2-243A1DC69A3B}"/>
                </a:ext>
              </a:extLst>
            </p:cNvPr>
            <p:cNvSpPr/>
            <p:nvPr/>
          </p:nvSpPr>
          <p:spPr>
            <a:xfrm>
              <a:off x="424097" y="3126822"/>
              <a:ext cx="1620508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Industrial Devices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5CAA2769-1E0E-489E-BFDD-97716C1FDF28}"/>
                </a:ext>
              </a:extLst>
            </p:cNvPr>
            <p:cNvSpPr/>
            <p:nvPr/>
          </p:nvSpPr>
          <p:spPr>
            <a:xfrm>
              <a:off x="7164470" y="3126822"/>
              <a:ext cx="1508683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Wearable Devices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8F8DF114-C3EE-42D5-9618-89FF1124738B}"/>
                </a:ext>
              </a:extLst>
            </p:cNvPr>
            <p:cNvSpPr/>
            <p:nvPr/>
          </p:nvSpPr>
          <p:spPr>
            <a:xfrm>
              <a:off x="367353" y="6082812"/>
              <a:ext cx="1733997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Healthcare Devices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246D411-3815-4C5D-A176-4C09EC64C16F}"/>
                </a:ext>
              </a:extLst>
            </p:cNvPr>
            <p:cNvSpPr/>
            <p:nvPr/>
          </p:nvSpPr>
          <p:spPr>
            <a:xfrm>
              <a:off x="7298737" y="6082812"/>
              <a:ext cx="1240148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Home Devices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792E1861-CE03-4232-86E4-048209F65632}"/>
                </a:ext>
              </a:extLst>
            </p:cNvPr>
            <p:cNvGrpSpPr/>
            <p:nvPr/>
          </p:nvGrpSpPr>
          <p:grpSpPr>
            <a:xfrm>
              <a:off x="4619107" y="3368493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32" name="Flowchart: Connector 131">
                <a:extLst>
                  <a:ext uri="{FF2B5EF4-FFF2-40B4-BE49-F238E27FC236}">
                    <a16:creationId xmlns:a16="http://schemas.microsoft.com/office/drawing/2014/main" id="{BE6947C5-F3C0-4DCC-BABC-26EDAA89EFDF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E835DF17-15CD-4D3A-A9B3-0537AFF4BF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8887" y="4738873"/>
                <a:ext cx="343020" cy="343020"/>
              </a:xfrm>
              <a:prstGeom prst="rect">
                <a:avLst/>
              </a:prstGeom>
              <a:grpFill/>
            </p:spPr>
          </p:pic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C615E36-9E78-4E40-B8CC-E74774A491EC}"/>
                </a:ext>
              </a:extLst>
            </p:cNvPr>
            <p:cNvGrpSpPr/>
            <p:nvPr/>
          </p:nvGrpSpPr>
          <p:grpSpPr>
            <a:xfrm>
              <a:off x="5779449" y="3435263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35" name="Flowchart: Connector 134">
                <a:extLst>
                  <a:ext uri="{FF2B5EF4-FFF2-40B4-BE49-F238E27FC236}">
                    <a16:creationId xmlns:a16="http://schemas.microsoft.com/office/drawing/2014/main" id="{26A7BF11-5652-4D17-9FB2-F1F463D50213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36" name="Picture 135">
                <a:extLst>
                  <a:ext uri="{FF2B5EF4-FFF2-40B4-BE49-F238E27FC236}">
                    <a16:creationId xmlns:a16="http://schemas.microsoft.com/office/drawing/2014/main" id="{AEEBA82E-361C-4CA3-8501-A02392BFD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4479" y="4730080"/>
                <a:ext cx="311836" cy="311836"/>
              </a:xfrm>
              <a:prstGeom prst="rect">
                <a:avLst/>
              </a:prstGeom>
              <a:grpFill/>
            </p:spPr>
          </p:pic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59403F2-4308-4FB8-96CC-851541059A15}"/>
                </a:ext>
              </a:extLst>
            </p:cNvPr>
            <p:cNvGrpSpPr/>
            <p:nvPr/>
          </p:nvGrpSpPr>
          <p:grpSpPr>
            <a:xfrm>
              <a:off x="6209811" y="4089000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38" name="Flowchart: Connector 137">
                <a:extLst>
                  <a:ext uri="{FF2B5EF4-FFF2-40B4-BE49-F238E27FC236}">
                    <a16:creationId xmlns:a16="http://schemas.microsoft.com/office/drawing/2014/main" id="{2D434ECA-8329-45BD-9C3A-432E8F376202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39" name="Picture 138">
                <a:extLst>
                  <a:ext uri="{FF2B5EF4-FFF2-40B4-BE49-F238E27FC236}">
                    <a16:creationId xmlns:a16="http://schemas.microsoft.com/office/drawing/2014/main" id="{37B0FCB6-7D72-47E6-A7A8-10C0D8FF1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8887" y="4733956"/>
                <a:ext cx="343021" cy="329207"/>
              </a:xfrm>
              <a:prstGeom prst="rect">
                <a:avLst/>
              </a:prstGeom>
              <a:grpFill/>
            </p:spPr>
          </p:pic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536C8F8-165F-48D7-863F-2DC78D604A9C}"/>
                </a:ext>
              </a:extLst>
            </p:cNvPr>
            <p:cNvGrpSpPr/>
            <p:nvPr/>
          </p:nvGrpSpPr>
          <p:grpSpPr>
            <a:xfrm>
              <a:off x="6209808" y="4954911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41" name="Flowchart: Connector 140">
                <a:extLst>
                  <a:ext uri="{FF2B5EF4-FFF2-40B4-BE49-F238E27FC236}">
                    <a16:creationId xmlns:a16="http://schemas.microsoft.com/office/drawing/2014/main" id="{DE90F879-F369-48A7-A8D4-21DCA9997A50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211EC830-819D-4802-9D04-942AC1015F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821736" y="4755933"/>
                <a:ext cx="377322" cy="285255"/>
              </a:xfrm>
              <a:prstGeom prst="rect">
                <a:avLst/>
              </a:prstGeom>
              <a:grpFill/>
            </p:spPr>
          </p:pic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0F6354FD-ACAB-4F79-BB3F-798F43FF578B}"/>
                </a:ext>
              </a:extLst>
            </p:cNvPr>
            <p:cNvGrpSpPr/>
            <p:nvPr/>
          </p:nvGrpSpPr>
          <p:grpSpPr>
            <a:xfrm>
              <a:off x="5775584" y="5705519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44" name="Flowchart: Connector 143">
                <a:extLst>
                  <a:ext uri="{FF2B5EF4-FFF2-40B4-BE49-F238E27FC236}">
                    <a16:creationId xmlns:a16="http://schemas.microsoft.com/office/drawing/2014/main" id="{D78DF8EF-92B8-463D-BDD6-377558911CE0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5" name="Picture 144">
                <a:extLst>
                  <a:ext uri="{FF2B5EF4-FFF2-40B4-BE49-F238E27FC236}">
                    <a16:creationId xmlns:a16="http://schemas.microsoft.com/office/drawing/2014/main" id="{75C37B12-A6F0-407C-9D63-D9FB30B40D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45793" y="4721395"/>
                <a:ext cx="329206" cy="329207"/>
              </a:xfrm>
              <a:prstGeom prst="rect">
                <a:avLst/>
              </a:prstGeom>
              <a:grpFill/>
            </p:spPr>
          </p:pic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55BB4787-3229-48FF-946E-5D7A9DEA750F}"/>
                </a:ext>
              </a:extLst>
            </p:cNvPr>
            <p:cNvGrpSpPr/>
            <p:nvPr/>
          </p:nvGrpSpPr>
          <p:grpSpPr>
            <a:xfrm>
              <a:off x="4619107" y="5724598"/>
              <a:ext cx="500098" cy="463996"/>
              <a:chOff x="6752774" y="4659168"/>
              <a:chExt cx="515252" cy="478055"/>
            </a:xfrm>
            <a:solidFill>
              <a:schemeClr val="bg1"/>
            </a:solidFill>
          </p:grpSpPr>
          <p:sp>
            <p:nvSpPr>
              <p:cNvPr id="147" name="Flowchart: Connector 146">
                <a:extLst>
                  <a:ext uri="{FF2B5EF4-FFF2-40B4-BE49-F238E27FC236}">
                    <a16:creationId xmlns:a16="http://schemas.microsoft.com/office/drawing/2014/main" id="{CEFDFCA9-3845-4E04-94B7-492BC6FB2A1B}"/>
                  </a:ext>
                </a:extLst>
              </p:cNvPr>
              <p:cNvSpPr/>
              <p:nvPr/>
            </p:nvSpPr>
            <p:spPr bwMode="auto">
              <a:xfrm>
                <a:off x="6752774" y="4659168"/>
                <a:ext cx="515252" cy="478055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rgbClr val="92D05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8" name="Picture 147">
                <a:extLst>
                  <a:ext uri="{FF2B5EF4-FFF2-40B4-BE49-F238E27FC236}">
                    <a16:creationId xmlns:a16="http://schemas.microsoft.com/office/drawing/2014/main" id="{30E886E6-F67A-4147-9306-7CC2D18B4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45794" y="4721395"/>
                <a:ext cx="329207" cy="329207"/>
              </a:xfrm>
              <a:prstGeom prst="rect">
                <a:avLst/>
              </a:prstGeom>
              <a:grpFill/>
            </p:spPr>
          </p:pic>
        </p:grp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1175B9E5-CA40-4B99-AAB3-92ECB092D492}"/>
                </a:ext>
              </a:extLst>
            </p:cNvPr>
            <p:cNvCxnSpPr>
              <a:cxnSpLocks/>
            </p:cNvCxnSpPr>
            <p:nvPr/>
          </p:nvCxnSpPr>
          <p:spPr>
            <a:xfrm>
              <a:off x="3605625" y="4355271"/>
              <a:ext cx="507116" cy="304597"/>
            </a:xfrm>
            <a:prstGeom prst="straightConnector1">
              <a:avLst/>
            </a:prstGeom>
            <a:ln w="5715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C645D5F6-52DE-4A13-96CA-D66789D64CAD}"/>
                </a:ext>
              </a:extLst>
            </p:cNvPr>
            <p:cNvGrpSpPr/>
            <p:nvPr/>
          </p:nvGrpSpPr>
          <p:grpSpPr>
            <a:xfrm>
              <a:off x="3876352" y="4479330"/>
              <a:ext cx="1047672" cy="657867"/>
              <a:chOff x="8704983" y="4549358"/>
              <a:chExt cx="1079417" cy="677801"/>
            </a:xfrm>
          </p:grpSpPr>
          <p:pic>
            <p:nvPicPr>
              <p:cNvPr id="151" name="Picture 4" descr="Y:\Web2.0 PNG Icons\Haja Roger Shutterstock\Drizzling.png">
                <a:extLst>
                  <a:ext uri="{FF2B5EF4-FFF2-40B4-BE49-F238E27FC236}">
                    <a16:creationId xmlns:a16="http://schemas.microsoft.com/office/drawing/2014/main" id="{B2C4729D-79D4-41C0-B5E9-C73248FE5A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1459"/>
              <a:stretch/>
            </p:blipFill>
            <p:spPr bwMode="auto">
              <a:xfrm>
                <a:off x="8704983" y="4549358"/>
                <a:ext cx="1079417" cy="677801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0D75D170-6307-4075-911E-FF80B7CE9FD8}"/>
                  </a:ext>
                </a:extLst>
              </p:cNvPr>
              <p:cNvSpPr/>
              <p:nvPr/>
            </p:nvSpPr>
            <p:spPr>
              <a:xfrm>
                <a:off x="8959196" y="4697996"/>
                <a:ext cx="588291" cy="38052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IoT</a:t>
                </a: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BCB654A5-6FB2-4054-8869-FFCE99832B1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39412" y="4322180"/>
              <a:ext cx="658387" cy="4016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BD2EA121-2326-497F-B645-CE93A4381B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69936" y="3858184"/>
              <a:ext cx="485402" cy="56380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9CBDD197-A9FE-427C-8A4A-A0EEFC834F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12" y="3837743"/>
              <a:ext cx="243846" cy="314665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1FAD0443-1236-4E1E-9AF2-D45F5A48B99C}"/>
                </a:ext>
              </a:extLst>
            </p:cNvPr>
            <p:cNvCxnSpPr>
              <a:cxnSpLocks/>
            </p:cNvCxnSpPr>
            <p:nvPr/>
          </p:nvCxnSpPr>
          <p:spPr>
            <a:xfrm>
              <a:off x="3504777" y="5406856"/>
              <a:ext cx="193289" cy="343544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8AB24779-38CE-4A4C-A9D1-89D2332203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57985" y="3844665"/>
              <a:ext cx="186963" cy="259018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06C92513-AE9B-4BBA-B514-15416C2795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1361" y="3871863"/>
              <a:ext cx="459769" cy="333222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36FCB2E0-5B6A-4F7A-8720-1715563EFB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8116" y="4301325"/>
              <a:ext cx="790465" cy="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E1BA37A8-B602-4E59-9587-BA6BB69CCBFD}"/>
                </a:ext>
              </a:extLst>
            </p:cNvPr>
            <p:cNvCxnSpPr>
              <a:cxnSpLocks/>
            </p:cNvCxnSpPr>
            <p:nvPr/>
          </p:nvCxnSpPr>
          <p:spPr>
            <a:xfrm>
              <a:off x="5543440" y="5205786"/>
              <a:ext cx="655141" cy="0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37599102-B6DF-4C4F-87CC-C2965465B15C}"/>
                </a:ext>
              </a:extLst>
            </p:cNvPr>
            <p:cNvCxnSpPr>
              <a:cxnSpLocks/>
            </p:cNvCxnSpPr>
            <p:nvPr/>
          </p:nvCxnSpPr>
          <p:spPr>
            <a:xfrm>
              <a:off x="5553239" y="5455022"/>
              <a:ext cx="287702" cy="309214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C79BC3A-B343-4326-9766-AF3D28315627}"/>
                </a:ext>
              </a:extLst>
            </p:cNvPr>
            <p:cNvCxnSpPr>
              <a:cxnSpLocks/>
              <a:stCxn id="187" idx="3"/>
            </p:cNvCxnSpPr>
            <p:nvPr/>
          </p:nvCxnSpPr>
          <p:spPr>
            <a:xfrm flipH="1">
              <a:off x="5016077" y="5433763"/>
              <a:ext cx="165932" cy="321033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603732EF-FDCA-468B-B74A-40A90DB6C099}"/>
                </a:ext>
              </a:extLst>
            </p:cNvPr>
            <p:cNvSpPr/>
            <p:nvPr/>
          </p:nvSpPr>
          <p:spPr>
            <a:xfrm>
              <a:off x="3116908" y="3285295"/>
              <a:ext cx="497252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Tools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066F91A-A73D-413B-A644-12D8CFD3EC6D}"/>
                </a:ext>
              </a:extLst>
            </p:cNvPr>
            <p:cNvSpPr/>
            <p:nvPr/>
          </p:nvSpPr>
          <p:spPr>
            <a:xfrm>
              <a:off x="1498142" y="3508393"/>
              <a:ext cx="1138011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Manufacturing</a:t>
              </a: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B4D6C1B1-BA35-43B3-B58F-A81DDEC586A6}"/>
                </a:ext>
              </a:extLst>
            </p:cNvPr>
            <p:cNvSpPr/>
            <p:nvPr/>
          </p:nvSpPr>
          <p:spPr>
            <a:xfrm>
              <a:off x="1463105" y="5022037"/>
              <a:ext cx="703746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Health </a:t>
              </a:r>
            </a:p>
            <a:p>
              <a:pPr algn="ctr"/>
              <a:r>
                <a:rPr lang="en-US" sz="1100" b="1" dirty="0"/>
                <a:t>Checkup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90F9FAFE-DFC7-4386-AD1A-C71602CE3FC4}"/>
                </a:ext>
              </a:extLst>
            </p:cNvPr>
            <p:cNvSpPr/>
            <p:nvPr/>
          </p:nvSpPr>
          <p:spPr>
            <a:xfrm>
              <a:off x="1936413" y="5735269"/>
              <a:ext cx="639769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Devices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0FC5AF00-B13D-4212-9628-DE571EBE85D2}"/>
                </a:ext>
              </a:extLst>
            </p:cNvPr>
            <p:cNvSpPr/>
            <p:nvPr/>
          </p:nvSpPr>
          <p:spPr>
            <a:xfrm>
              <a:off x="5074207" y="5995175"/>
              <a:ext cx="583814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Energy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4ECF989F-A2CC-4DA0-8AAE-0BA0AB2E2733}"/>
                </a:ext>
              </a:extLst>
            </p:cNvPr>
            <p:cNvSpPr/>
            <p:nvPr/>
          </p:nvSpPr>
          <p:spPr>
            <a:xfrm>
              <a:off x="6267621" y="5780989"/>
              <a:ext cx="865943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Thermostat</a:t>
              </a: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C2CBBB47-1BB3-45CC-8246-4247C25DE340}"/>
                </a:ext>
              </a:extLst>
            </p:cNvPr>
            <p:cNvSpPr/>
            <p:nvPr/>
          </p:nvSpPr>
          <p:spPr>
            <a:xfrm>
              <a:off x="6671976" y="5069393"/>
              <a:ext cx="846707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Monitoring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E4A8DD99-DCD7-48BC-9408-44517812EB5B}"/>
                </a:ext>
              </a:extLst>
            </p:cNvPr>
            <p:cNvSpPr/>
            <p:nvPr/>
          </p:nvSpPr>
          <p:spPr>
            <a:xfrm>
              <a:off x="6233888" y="3520163"/>
              <a:ext cx="820117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Wearable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C5CD339-56E1-4DAF-A866-F5EE1E286E4A}"/>
                </a:ext>
              </a:extLst>
            </p:cNvPr>
            <p:cNvSpPr/>
            <p:nvPr/>
          </p:nvSpPr>
          <p:spPr>
            <a:xfrm>
              <a:off x="5051215" y="3217893"/>
              <a:ext cx="567784" cy="43088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Smart </a:t>
              </a:r>
            </a:p>
            <a:p>
              <a:pPr algn="ctr"/>
              <a:r>
                <a:rPr lang="en-US" sz="1100" b="1" dirty="0"/>
                <a:t>Watch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E9DBDE2-49D7-4F84-8A14-616C04EBD9CE}"/>
                </a:ext>
              </a:extLst>
            </p:cNvPr>
            <p:cNvSpPr/>
            <p:nvPr/>
          </p:nvSpPr>
          <p:spPr>
            <a:xfrm>
              <a:off x="6689237" y="4182882"/>
              <a:ext cx="39466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00" b="1" dirty="0"/>
                <a:t>TVs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9C0CC4C4-2ED8-4586-824A-681B7CD68C5D}"/>
                </a:ext>
              </a:extLst>
            </p:cNvPr>
            <p:cNvSpPr/>
            <p:nvPr/>
          </p:nvSpPr>
          <p:spPr>
            <a:xfrm>
              <a:off x="1043580" y="4192956"/>
              <a:ext cx="1138011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Transportation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521BECB6-317E-4A2D-B617-2F3B54706451}"/>
                </a:ext>
              </a:extLst>
            </p:cNvPr>
            <p:cNvSpPr/>
            <p:nvPr/>
          </p:nvSpPr>
          <p:spPr>
            <a:xfrm>
              <a:off x="3029366" y="5995175"/>
              <a:ext cx="639769" cy="2616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/>
                <a:t>Drugs</a:t>
              </a: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06696DE9-9230-4B52-ABDC-810496E4A0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32029" y="5410254"/>
              <a:ext cx="167011" cy="218475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87B6E495-5480-455F-A75F-024E9ED4BD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39412" y="5231248"/>
              <a:ext cx="658387" cy="4016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61A37DA0-56B7-47B1-99D8-5E41680AB6D2}"/>
                </a:ext>
              </a:extLst>
            </p:cNvPr>
            <p:cNvGrpSpPr/>
            <p:nvPr/>
          </p:nvGrpSpPr>
          <p:grpSpPr>
            <a:xfrm>
              <a:off x="3069284" y="4954547"/>
              <a:ext cx="605119" cy="561436"/>
              <a:chOff x="7432800" y="5375479"/>
              <a:chExt cx="623455" cy="578447"/>
            </a:xfrm>
            <a:solidFill>
              <a:schemeClr val="bg1"/>
            </a:solidFill>
          </p:grpSpPr>
          <p:sp>
            <p:nvSpPr>
              <p:cNvPr id="178" name="Flowchart: Connector 177">
                <a:extLst>
                  <a:ext uri="{FF2B5EF4-FFF2-40B4-BE49-F238E27FC236}">
                    <a16:creationId xmlns:a16="http://schemas.microsoft.com/office/drawing/2014/main" id="{BC941E4C-0530-4E5E-8891-7826510DC088}"/>
                  </a:ext>
                </a:extLst>
              </p:cNvPr>
              <p:cNvSpPr/>
              <p:nvPr/>
            </p:nvSpPr>
            <p:spPr bwMode="auto">
              <a:xfrm>
                <a:off x="7432800" y="5375479"/>
                <a:ext cx="623455" cy="578447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79" name="Picture 178">
                <a:extLst>
                  <a:ext uri="{FF2B5EF4-FFF2-40B4-BE49-F238E27FC236}">
                    <a16:creationId xmlns:a16="http://schemas.microsoft.com/office/drawing/2014/main" id="{93C4DAD3-9B11-4B2D-B113-12CCC42DE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5178" y="5465352"/>
                <a:ext cx="398699" cy="398699"/>
              </a:xfrm>
              <a:prstGeom prst="rect">
                <a:avLst/>
              </a:prstGeom>
              <a:grpFill/>
            </p:spPr>
          </p:pic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D4273696-882C-440B-8BB0-17645744ED15}"/>
                </a:ext>
              </a:extLst>
            </p:cNvPr>
            <p:cNvGrpSpPr/>
            <p:nvPr/>
          </p:nvGrpSpPr>
          <p:grpSpPr>
            <a:xfrm>
              <a:off x="3069284" y="4031670"/>
              <a:ext cx="605119" cy="561436"/>
              <a:chOff x="7432800" y="4257908"/>
              <a:chExt cx="623455" cy="578447"/>
            </a:xfrm>
            <a:solidFill>
              <a:schemeClr val="bg1"/>
            </a:solidFill>
          </p:grpSpPr>
          <p:sp>
            <p:nvSpPr>
              <p:cNvPr id="181" name="Flowchart: Connector 180">
                <a:extLst>
                  <a:ext uri="{FF2B5EF4-FFF2-40B4-BE49-F238E27FC236}">
                    <a16:creationId xmlns:a16="http://schemas.microsoft.com/office/drawing/2014/main" id="{F7ECA223-15E9-4C81-9DC8-D4983F45F094}"/>
                  </a:ext>
                </a:extLst>
              </p:cNvPr>
              <p:cNvSpPr/>
              <p:nvPr/>
            </p:nvSpPr>
            <p:spPr bwMode="auto">
              <a:xfrm>
                <a:off x="7432800" y="4257908"/>
                <a:ext cx="623455" cy="578447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82" name="Picture 181">
                <a:extLst>
                  <a:ext uri="{FF2B5EF4-FFF2-40B4-BE49-F238E27FC236}">
                    <a16:creationId xmlns:a16="http://schemas.microsoft.com/office/drawing/2014/main" id="{D542D209-1510-4182-BF7B-73B092B46C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5178" y="4347781"/>
                <a:ext cx="398699" cy="398699"/>
              </a:xfrm>
              <a:prstGeom prst="rect">
                <a:avLst/>
              </a:prstGeom>
              <a:grpFill/>
            </p:spPr>
          </p:pic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0E9E144E-18AF-42EA-BAF2-0BA28203146B}"/>
                </a:ext>
              </a:extLst>
            </p:cNvPr>
            <p:cNvGrpSpPr/>
            <p:nvPr/>
          </p:nvGrpSpPr>
          <p:grpSpPr>
            <a:xfrm>
              <a:off x="5093391" y="4031670"/>
              <a:ext cx="605119" cy="561436"/>
              <a:chOff x="9414300" y="4241201"/>
              <a:chExt cx="623455" cy="578447"/>
            </a:xfrm>
            <a:solidFill>
              <a:schemeClr val="bg1"/>
            </a:solidFill>
          </p:grpSpPr>
          <p:sp>
            <p:nvSpPr>
              <p:cNvPr id="184" name="Flowchart: Connector 183">
                <a:extLst>
                  <a:ext uri="{FF2B5EF4-FFF2-40B4-BE49-F238E27FC236}">
                    <a16:creationId xmlns:a16="http://schemas.microsoft.com/office/drawing/2014/main" id="{27B2EC45-535D-4966-B53E-5BF86A8225EB}"/>
                  </a:ext>
                </a:extLst>
              </p:cNvPr>
              <p:cNvSpPr/>
              <p:nvPr/>
            </p:nvSpPr>
            <p:spPr bwMode="auto">
              <a:xfrm>
                <a:off x="9414300" y="4241201"/>
                <a:ext cx="623455" cy="578447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85" name="Picture 184">
                <a:extLst>
                  <a:ext uri="{FF2B5EF4-FFF2-40B4-BE49-F238E27FC236}">
                    <a16:creationId xmlns:a16="http://schemas.microsoft.com/office/drawing/2014/main" id="{884357B7-619B-4B93-BBCE-BFA7BB7282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11589" y="4306428"/>
                <a:ext cx="228876" cy="417284"/>
              </a:xfrm>
              <a:prstGeom prst="rect">
                <a:avLst/>
              </a:prstGeom>
              <a:grpFill/>
            </p:spPr>
          </p:pic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CF7D5351-3274-4243-816D-48B774710DD9}"/>
                </a:ext>
              </a:extLst>
            </p:cNvPr>
            <p:cNvGrpSpPr/>
            <p:nvPr/>
          </p:nvGrpSpPr>
          <p:grpSpPr>
            <a:xfrm>
              <a:off x="5093391" y="4954547"/>
              <a:ext cx="605119" cy="561436"/>
              <a:chOff x="9414300" y="5245882"/>
              <a:chExt cx="623455" cy="578447"/>
            </a:xfrm>
            <a:solidFill>
              <a:schemeClr val="bg1"/>
            </a:solidFill>
          </p:grpSpPr>
          <p:sp>
            <p:nvSpPr>
              <p:cNvPr id="187" name="Flowchart: Connector 186">
                <a:extLst>
                  <a:ext uri="{FF2B5EF4-FFF2-40B4-BE49-F238E27FC236}">
                    <a16:creationId xmlns:a16="http://schemas.microsoft.com/office/drawing/2014/main" id="{6A444852-8276-42F2-8D0A-52657E195D98}"/>
                  </a:ext>
                </a:extLst>
              </p:cNvPr>
              <p:cNvSpPr/>
              <p:nvPr/>
            </p:nvSpPr>
            <p:spPr bwMode="auto">
              <a:xfrm>
                <a:off x="9414300" y="5245882"/>
                <a:ext cx="623455" cy="578447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88" name="Picture 187">
                <a:extLst>
                  <a:ext uri="{FF2B5EF4-FFF2-40B4-BE49-F238E27FC236}">
                    <a16:creationId xmlns:a16="http://schemas.microsoft.com/office/drawing/2014/main" id="{DF0D26FF-F1C7-4638-9A3C-49EF0C4E2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9477" y="5340128"/>
                <a:ext cx="393100" cy="389954"/>
              </a:xfrm>
              <a:prstGeom prst="rect">
                <a:avLst/>
              </a:prstGeom>
              <a:grpFill/>
            </p:spPr>
          </p:pic>
        </p:grpSp>
      </p:grpSp>
    </p:spTree>
    <p:extLst>
      <p:ext uri="{BB962C8B-B14F-4D97-AF65-F5344CB8AC3E}">
        <p14:creationId xmlns:p14="http://schemas.microsoft.com/office/powerpoint/2010/main" val="82204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person&#10;&#10;Description automatically generated">
            <a:extLst>
              <a:ext uri="{FF2B5EF4-FFF2-40B4-BE49-F238E27FC236}">
                <a16:creationId xmlns:a16="http://schemas.microsoft.com/office/drawing/2014/main" id="{320578C2-D170-4582-A689-AC2F7141A4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7" r="25803"/>
          <a:stretch/>
        </p:blipFill>
        <p:spPr>
          <a:xfrm>
            <a:off x="6908800" y="0"/>
            <a:ext cx="5283200" cy="655454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7CA0B3-C4B8-48B0-A823-302A32452168}"/>
              </a:ext>
            </a:extLst>
          </p:cNvPr>
          <p:cNvSpPr/>
          <p:nvPr/>
        </p:nvSpPr>
        <p:spPr bwMode="auto">
          <a:xfrm rot="16200000">
            <a:off x="4147697" y="-1599785"/>
            <a:ext cx="1077219" cy="6934187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F0497329-E807-49C0-8010-05CE7D2A32D9}"/>
              </a:ext>
            </a:extLst>
          </p:cNvPr>
          <p:cNvSpPr txBox="1"/>
          <p:nvPr/>
        </p:nvSpPr>
        <p:spPr>
          <a:xfrm>
            <a:off x="152400" y="106977"/>
            <a:ext cx="676558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17">
              <a:spcBef>
                <a:spcPts val="600"/>
              </a:spcBef>
            </a:pPr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Why Organizations are Opting for IoT-enabled Environments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1EA5E5-E7B4-4DA5-A5A4-EDD05248060A}"/>
              </a:ext>
            </a:extLst>
          </p:cNvPr>
          <p:cNvSpPr/>
          <p:nvPr/>
        </p:nvSpPr>
        <p:spPr>
          <a:xfrm>
            <a:off x="1447800" y="1544145"/>
            <a:ext cx="6679669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bg1"/>
                </a:solidFill>
              </a:rPr>
              <a:t>IoT devices work on a </a:t>
            </a:r>
            <a:r>
              <a:rPr lang="en-US" sz="1800" b="1" dirty="0">
                <a:solidFill>
                  <a:srgbClr val="FFFF00"/>
                </a:solidFill>
              </a:rPr>
              <a:t>three-dimensional plane</a:t>
            </a:r>
            <a:r>
              <a:rPr lang="en-US" sz="1800" dirty="0">
                <a:solidFill>
                  <a:schemeClr val="bg1"/>
                </a:solidFill>
              </a:rPr>
              <a:t>, offering connectivity for anyone at anytime, for anything, and from any place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8A5723-6BF9-46CE-B1FB-AAB2F003E2B4}"/>
              </a:ext>
            </a:extLst>
          </p:cNvPr>
          <p:cNvGrpSpPr>
            <a:grpSpLocks noChangeAspect="1"/>
          </p:cNvGrpSpPr>
          <p:nvPr/>
        </p:nvGrpSpPr>
        <p:grpSpPr>
          <a:xfrm>
            <a:off x="143212" y="1443609"/>
            <a:ext cx="847403" cy="847403"/>
            <a:chOff x="5632609" y="3667046"/>
            <a:chExt cx="524512" cy="52451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BFF757B-4ADA-44EF-AA52-28B227916D0F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" name="Right Arrow 365">
              <a:extLst>
                <a:ext uri="{FF2B5EF4-FFF2-40B4-BE49-F238E27FC236}">
                  <a16:creationId xmlns:a16="http://schemas.microsoft.com/office/drawing/2014/main" id="{7121B6F0-47C9-4A8B-87A5-6765C214FD11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091B8A-F836-4118-B75B-B4180FFB9193}"/>
              </a:ext>
            </a:extLst>
          </p:cNvPr>
          <p:cNvGrpSpPr/>
          <p:nvPr/>
        </p:nvGrpSpPr>
        <p:grpSpPr>
          <a:xfrm>
            <a:off x="406970" y="2904797"/>
            <a:ext cx="6363988" cy="3378134"/>
            <a:chOff x="2736689" y="2706603"/>
            <a:chExt cx="6363988" cy="3378134"/>
          </a:xfrm>
        </p:grpSpPr>
        <p:sp>
          <p:nvSpPr>
            <p:cNvPr id="22" name="Rectangle: Rounded Corners 10">
              <a:extLst>
                <a:ext uri="{FF2B5EF4-FFF2-40B4-BE49-F238E27FC236}">
                  <a16:creationId xmlns:a16="http://schemas.microsoft.com/office/drawing/2014/main" id="{969020FB-0375-4FDA-81B6-E9F2A2F55444}"/>
                </a:ext>
              </a:extLst>
            </p:cNvPr>
            <p:cNvSpPr/>
            <p:nvPr/>
          </p:nvSpPr>
          <p:spPr bwMode="auto">
            <a:xfrm>
              <a:off x="6981732" y="4978288"/>
              <a:ext cx="1774757" cy="37722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Connect any place</a:t>
              </a:r>
              <a:endPara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: Rounded Corners 11">
              <a:extLst>
                <a:ext uri="{FF2B5EF4-FFF2-40B4-BE49-F238E27FC236}">
                  <a16:creationId xmlns:a16="http://schemas.microsoft.com/office/drawing/2014/main" id="{E3892E2F-1561-4321-8157-47B440CDECD4}"/>
                </a:ext>
              </a:extLst>
            </p:cNvPr>
            <p:cNvSpPr/>
            <p:nvPr/>
          </p:nvSpPr>
          <p:spPr bwMode="auto">
            <a:xfrm>
              <a:off x="2736689" y="4978288"/>
              <a:ext cx="1774757" cy="37722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Connect anything</a:t>
              </a:r>
              <a:endPara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: Rounded Corners 12">
              <a:extLst>
                <a:ext uri="{FF2B5EF4-FFF2-40B4-BE49-F238E27FC236}">
                  <a16:creationId xmlns:a16="http://schemas.microsoft.com/office/drawing/2014/main" id="{36AEC668-E72B-4E71-BF2B-58414D1297E1}"/>
                </a:ext>
              </a:extLst>
            </p:cNvPr>
            <p:cNvSpPr/>
            <p:nvPr/>
          </p:nvSpPr>
          <p:spPr bwMode="auto">
            <a:xfrm>
              <a:off x="4784821" y="2733429"/>
              <a:ext cx="1774757" cy="37722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Connect anytime</a:t>
              </a:r>
              <a:endPara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5C9DD1F-386F-414F-A848-4744950EE725}"/>
                </a:ext>
              </a:extLst>
            </p:cNvPr>
            <p:cNvCxnSpPr>
              <a:cxnSpLocks/>
              <a:stCxn id="27" idx="2"/>
              <a:endCxn id="24" idx="2"/>
            </p:cNvCxnSpPr>
            <p:nvPr/>
          </p:nvCxnSpPr>
          <p:spPr>
            <a:xfrm flipH="1" flipV="1">
              <a:off x="5672200" y="3110658"/>
              <a:ext cx="27021" cy="104611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CBC3D16-9489-4CEA-B166-5F883AB8A6E1}"/>
                </a:ext>
              </a:extLst>
            </p:cNvPr>
            <p:cNvCxnSpPr>
              <a:cxnSpLocks/>
              <a:stCxn id="27" idx="2"/>
              <a:endCxn id="23" idx="0"/>
            </p:cNvCxnSpPr>
            <p:nvPr/>
          </p:nvCxnSpPr>
          <p:spPr>
            <a:xfrm flipH="1">
              <a:off x="3624068" y="4156770"/>
              <a:ext cx="2075153" cy="821518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EE118D82-530F-4E5C-9F9F-F7AE8467170C}"/>
                </a:ext>
              </a:extLst>
            </p:cNvPr>
            <p:cNvSpPr/>
            <p:nvPr/>
          </p:nvSpPr>
          <p:spPr bwMode="auto">
            <a:xfrm>
              <a:off x="5699221" y="4156769"/>
              <a:ext cx="0" cy="0"/>
            </a:xfrm>
            <a:prstGeom prst="flowChartConnector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63E6C31-9673-44D2-A3FE-6E82D2D119D4}"/>
                </a:ext>
              </a:extLst>
            </p:cNvPr>
            <p:cNvCxnSpPr>
              <a:cxnSpLocks/>
              <a:stCxn id="27" idx="2"/>
              <a:endCxn id="22" idx="0"/>
            </p:cNvCxnSpPr>
            <p:nvPr/>
          </p:nvCxnSpPr>
          <p:spPr>
            <a:xfrm>
              <a:off x="5699221" y="4156770"/>
              <a:ext cx="2169890" cy="821518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8CF291E-836E-4FC6-A811-9AE817EBFD6B}"/>
                </a:ext>
              </a:extLst>
            </p:cNvPr>
            <p:cNvSpPr txBox="1"/>
            <p:nvPr/>
          </p:nvSpPr>
          <p:spPr bwMode="auto">
            <a:xfrm>
              <a:off x="3233060" y="2706603"/>
              <a:ext cx="1701107" cy="95410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235487" indent="-235487">
                <a:spcBef>
                  <a:spcPts val="494"/>
                </a:spcBef>
                <a:buBlip>
                  <a:blip r:embed="rId4"/>
                </a:buBlip>
                <a:defRPr sz="1200"/>
              </a:lvl1pPr>
            </a:lstStyle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Outdoors and indoors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Daytime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Night</a:t>
              </a:r>
              <a:endPara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ABE291-6996-4573-B6D4-F78E1CB98FD4}"/>
                </a:ext>
              </a:extLst>
            </p:cNvPr>
            <p:cNvSpPr txBox="1"/>
            <p:nvPr/>
          </p:nvSpPr>
          <p:spPr bwMode="auto">
            <a:xfrm>
              <a:off x="7184389" y="3649636"/>
              <a:ext cx="1916288" cy="116955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235487" indent="-235487">
                <a:spcBef>
                  <a:spcPts val="300"/>
                </a:spcBef>
                <a:buBlip>
                  <a:blip r:embed="rId4"/>
                </a:buBlip>
                <a:defRPr sz="1200"/>
              </a:lvl1pPr>
            </a:lstStyle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On the move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Indoor (away from the PC)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Outdoor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At the PC </a:t>
              </a:r>
              <a:endPara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35A560-64BF-40D3-A6D2-0E2A49100FB6}"/>
                </a:ext>
              </a:extLst>
            </p:cNvPr>
            <p:cNvSpPr txBox="1"/>
            <p:nvPr/>
          </p:nvSpPr>
          <p:spPr bwMode="auto">
            <a:xfrm>
              <a:off x="4539519" y="4699742"/>
              <a:ext cx="2479692" cy="138499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235487" indent="-235487">
                <a:spcBef>
                  <a:spcPts val="300"/>
                </a:spcBef>
                <a:buBlip>
                  <a:blip r:embed="rId4"/>
                </a:buBlip>
                <a:defRPr sz="1050"/>
              </a:lvl1pPr>
            </a:lstStyle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Between PCs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Human to human (H2H), without using a PC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Human to things (H2T), using generic equipment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Things to things (T2T)</a:t>
              </a:r>
              <a:endPara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74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text, keyboard&#10;&#10;Description automatically generated">
            <a:extLst>
              <a:ext uri="{FF2B5EF4-FFF2-40B4-BE49-F238E27FC236}">
                <a16:creationId xmlns:a16="http://schemas.microsoft.com/office/drawing/2014/main" id="{D85A5275-0DAB-4290-8F9A-C8688688C4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97" b="38897"/>
          <a:stretch>
            <a:fillRect/>
          </a:stretch>
        </p:blipFill>
        <p:spPr>
          <a:xfrm>
            <a:off x="0" y="0"/>
            <a:ext cx="12192000" cy="123348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1EAC3-F668-4BE7-A3A3-6C7E10090452}"/>
              </a:ext>
            </a:extLst>
          </p:cNvPr>
          <p:cNvSpPr txBox="1">
            <a:spLocks/>
          </p:cNvSpPr>
          <p:nvPr/>
        </p:nvSpPr>
        <p:spPr>
          <a:xfrm>
            <a:off x="2057402" y="293579"/>
            <a:ext cx="8077197" cy="646331"/>
          </a:xfrm>
          <a:prstGeom prst="rect">
            <a:avLst/>
          </a:prstGeom>
          <a:solidFill>
            <a:srgbClr val="171920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Application Areas and Devices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BF2106B-ED55-4E70-918C-46603EDE5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379458"/>
              </p:ext>
            </p:extLst>
          </p:nvPr>
        </p:nvGraphicFramePr>
        <p:xfrm>
          <a:off x="104204" y="1234190"/>
          <a:ext cx="11983593" cy="52690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804170">
                  <a:extLst>
                    <a:ext uri="{9D8B030D-6E8A-4147-A177-3AD203B41FA5}">
                      <a16:colId xmlns:a16="http://schemas.microsoft.com/office/drawing/2014/main" val="1907821456"/>
                    </a:ext>
                  </a:extLst>
                </a:gridCol>
                <a:gridCol w="2559105">
                  <a:extLst>
                    <a:ext uri="{9D8B030D-6E8A-4147-A177-3AD203B41FA5}">
                      <a16:colId xmlns:a16="http://schemas.microsoft.com/office/drawing/2014/main" val="1371311938"/>
                    </a:ext>
                  </a:extLst>
                </a:gridCol>
                <a:gridCol w="4032529">
                  <a:extLst>
                    <a:ext uri="{9D8B030D-6E8A-4147-A177-3AD203B41FA5}">
                      <a16:colId xmlns:a16="http://schemas.microsoft.com/office/drawing/2014/main" val="58599082"/>
                    </a:ext>
                  </a:extLst>
                </a:gridCol>
                <a:gridCol w="3587789">
                  <a:extLst>
                    <a:ext uri="{9D8B030D-6E8A-4147-A177-3AD203B41FA5}">
                      <a16:colId xmlns:a16="http://schemas.microsoft.com/office/drawing/2014/main" val="929118944"/>
                    </a:ext>
                  </a:extLst>
                </a:gridCol>
              </a:tblGrid>
              <a:tr h="4369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Service Sectors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Application Groups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Locations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Devices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442726"/>
                  </a:ext>
                </a:extLst>
              </a:tr>
              <a:tr h="46326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dirty="0"/>
                        <a:t>Buildings</a:t>
                      </a:r>
                      <a:endParaRPr lang="en-US" sz="1400" b="1" dirty="0">
                        <a:solidFill>
                          <a:prstClr val="black"/>
                        </a:solidFill>
                        <a:latin typeface="Century Gothic" panose="020B0502020202020204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dirty="0"/>
                        <a:t>Commercial/Institutional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dirty="0"/>
                        <a:t>Office</a:t>
                      </a:r>
                      <a:r>
                        <a:rPr lang="en-US" sz="1300" baseline="0" dirty="0"/>
                        <a:t>, Education, Retail, Hospitality, Healthcare, Airports, Stadiums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300" dirty="0"/>
                        <a:t>HVAC, Transport, Fire</a:t>
                      </a:r>
                      <a:r>
                        <a:rPr lang="en-US" sz="1300" baseline="0" dirty="0"/>
                        <a:t> &amp; Safety, Lighting, Security, Access, etc.</a:t>
                      </a:r>
                      <a:endParaRPr lang="en-US" sz="1300" dirty="0"/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721435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dirty="0"/>
                        <a:t>Industrial</a:t>
                      </a: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Process, Clean Room, Campus</a:t>
                      </a:r>
                      <a:endParaRPr lang="en-US" sz="1300" dirty="0"/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08998"/>
                  </a:ext>
                </a:extLst>
              </a:tr>
              <a:tr h="46326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Energy</a:t>
                      </a:r>
                      <a:endParaRPr lang="en-US" sz="1800" b="1" dirty="0"/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Supply/Demand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Power Gen, Trans &amp; Dist, Low Voltage, Power Quality, Energy management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/>
                        <a:t>Turbines, Windmills, UPS, Batteries, Generators, Meters, Drills, Fuel Cells, etc.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809260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Alternative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Solar Wind, Co-generation, Electrochemical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89403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Oil/Gas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Rigs, Derricks, Heads, Pumps, Pipelines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4989"/>
                  </a:ext>
                </a:extLst>
              </a:tr>
              <a:tr h="27266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Consumer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and Home</a:t>
                      </a:r>
                      <a:endParaRPr lang="en-US" sz="1400" b="1" kern="1200" dirty="0">
                        <a:solidFill>
                          <a:prstClr val="black"/>
                        </a:solidFill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Infrastructure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Wiring, Network Access, Energy management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/>
                        <a:t>Digital Cameras, Power Systems, MID, e-Readers, Dishwashers, Desktop Computers, Washing Machines/Dryers, Meters, Lights, TVs, MP3 Devices, Games Consoles, Alarms, etc.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916043"/>
                  </a:ext>
                </a:extLst>
              </a:tr>
              <a:tr h="463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Awareness &amp; Safety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Security/Alerts, Fire Safety, Elderly, Children, Power Protection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35210"/>
                  </a:ext>
                </a:extLst>
              </a:tr>
              <a:tr h="3137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Convenience &amp; Entertainment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HVAC/Climate, Lighting, Appliance, Entertainment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06159"/>
                  </a:ext>
                </a:extLst>
              </a:tr>
              <a:tr h="46326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Healthcare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and Life Science</a:t>
                      </a:r>
                      <a:endParaRPr lang="en-US" sz="1400" b="1" kern="1200" dirty="0">
                        <a:solidFill>
                          <a:prstClr val="black"/>
                        </a:solidFill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Care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Hospital, ER, Mobile, POC, Clinic, Labs, Doctor Office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/>
                        <a:t>MRI Machines, PDAs, Implants, Surgical Equipment, Pumps, Monitors, Telemedicine, etc.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253986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In Vivo/Home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Implants, Home, Monitoring Systems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25568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Research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Drug Discovery, Diagnostics, Labs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2415"/>
                  </a:ext>
                </a:extLst>
              </a:tr>
              <a:tr h="27266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400" b="1" kern="1200" dirty="0"/>
                        <a:t>Transportation</a:t>
                      </a:r>
                      <a:endParaRPr lang="en-US" sz="1400" b="1" kern="1200" dirty="0">
                        <a:solidFill>
                          <a:prstClr val="black"/>
                        </a:solidFill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Non-Vehicular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Air, Rail, Marine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/>
                        <a:t>Vehicles, Lights, Ships, Planes, Signage, Tolls, etc.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6177" marB="46177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46167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Vehicles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Consumer, Commercial, Construction, Off-Highway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42881"/>
                  </a:ext>
                </a:extLst>
              </a:tr>
              <a:tr h="272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Trans Systems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baseline="0" dirty="0"/>
                        <a:t>Tolls, Traffic mgmt., Navigation</a:t>
                      </a:r>
                      <a:endParaRPr lang="en-US" sz="13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644" marB="4264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4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366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text, keyboard&#10;&#10;Description automatically generated">
            <a:extLst>
              <a:ext uri="{FF2B5EF4-FFF2-40B4-BE49-F238E27FC236}">
                <a16:creationId xmlns:a16="http://schemas.microsoft.com/office/drawing/2014/main" id="{D85A5275-0DAB-4290-8F9A-C8688688C4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897" b="38897"/>
          <a:stretch>
            <a:fillRect/>
          </a:stretch>
        </p:blipFill>
        <p:spPr>
          <a:xfrm>
            <a:off x="0" y="0"/>
            <a:ext cx="12192000" cy="123348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1EAC3-F668-4BE7-A3A3-6C7E10090452}"/>
              </a:ext>
            </a:extLst>
          </p:cNvPr>
          <p:cNvSpPr txBox="1">
            <a:spLocks/>
          </p:cNvSpPr>
          <p:nvPr/>
        </p:nvSpPr>
        <p:spPr>
          <a:xfrm>
            <a:off x="381000" y="293579"/>
            <a:ext cx="11277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Application Areas and Devices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C1D504-5045-46DE-B0A6-52F8C8E01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174700"/>
              </p:ext>
            </p:extLst>
          </p:nvPr>
        </p:nvGraphicFramePr>
        <p:xfrm>
          <a:off x="208406" y="1341621"/>
          <a:ext cx="11775188" cy="500691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696594">
                  <a:extLst>
                    <a:ext uri="{9D8B030D-6E8A-4147-A177-3AD203B41FA5}">
                      <a16:colId xmlns:a16="http://schemas.microsoft.com/office/drawing/2014/main" val="190782145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371311938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58599082"/>
                    </a:ext>
                  </a:extLst>
                </a:gridCol>
                <a:gridCol w="2839594">
                  <a:extLst>
                    <a:ext uri="{9D8B030D-6E8A-4147-A177-3AD203B41FA5}">
                      <a16:colId xmlns:a16="http://schemas.microsoft.com/office/drawing/2014/main" val="929118944"/>
                    </a:ext>
                  </a:extLst>
                </a:gridCol>
              </a:tblGrid>
              <a:tr h="4419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Service Sectors</a:t>
                      </a:r>
                    </a:p>
                  </a:txBody>
                  <a:tcPr marL="92354" marR="92354" marT="42222" marB="42222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Application Groups</a:t>
                      </a:r>
                    </a:p>
                  </a:txBody>
                  <a:tcPr marL="92354" marR="92354" marT="42222" marB="42222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Locations</a:t>
                      </a:r>
                    </a:p>
                  </a:txBody>
                  <a:tcPr marL="92354" marR="92354" marT="42222" marB="42222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Devices</a:t>
                      </a:r>
                    </a:p>
                  </a:txBody>
                  <a:tcPr marL="92354" marR="92354" marT="42222" marB="42222"/>
                </a:tc>
                <a:extLst>
                  <a:ext uri="{0D108BD9-81ED-4DB2-BD59-A6C34878D82A}">
                    <a16:rowId xmlns:a16="http://schemas.microsoft.com/office/drawing/2014/main" val="701442726"/>
                  </a:ext>
                </a:extLst>
              </a:tr>
              <a:tr h="275439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Industrial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marL="92354" marR="92354" marT="45267" marB="4526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en-US" sz="1300" dirty="0"/>
                        <a:t>Resource</a:t>
                      </a:r>
                      <a:r>
                        <a:rPr lang="en-US" sz="1300" baseline="0" dirty="0"/>
                        <a:t> Automation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en-US" sz="1300" dirty="0"/>
                        <a:t>Mining,</a:t>
                      </a:r>
                      <a:r>
                        <a:rPr lang="en-US" sz="1300" baseline="0" dirty="0"/>
                        <a:t> Irrigation, Agricultural, Woodland</a:t>
                      </a:r>
                    </a:p>
                  </a:txBody>
                  <a:tcPr marL="92354" marR="92354" marT="42222" marB="42222" anchor="ctr"/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00" dirty="0"/>
                        <a:t>Pumps, Valves, Vats,</a:t>
                      </a:r>
                      <a:r>
                        <a:rPr lang="en-US" sz="1300" baseline="0" dirty="0"/>
                        <a:t> Conveyors, Fabrication, Assembly/Packaging, Vessels/Tanks, etc.</a:t>
                      </a:r>
                      <a:endParaRPr lang="en-US" sz="1300" dirty="0"/>
                    </a:p>
                  </a:txBody>
                  <a:tcPr marL="92354" marR="92354" marT="45267" marB="45267" anchor="ctr"/>
                </a:tc>
                <a:extLst>
                  <a:ext uri="{0D108BD9-81ED-4DB2-BD59-A6C34878D82A}">
                    <a16:rowId xmlns:a16="http://schemas.microsoft.com/office/drawing/2014/main" val="1384721435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Fluid/Processes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Petro-Chem, Hydro, Carbons, Food, Beverage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87424"/>
                  </a:ext>
                </a:extLst>
              </a:tr>
              <a:tr h="4685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Converting/Discrete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Metals, Papers, Rubber/Plastic, Metalworking electronics, Assembly/Test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18152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Distribution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Pipelines, Conveyance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2639"/>
                  </a:ext>
                </a:extLst>
              </a:tr>
              <a:tr h="345334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000250" algn="l"/>
                        </a:tabLst>
                        <a:defRPr/>
                      </a:pPr>
                      <a:r>
                        <a:rPr lang="en-US" sz="1600" b="1" baseline="0" dirty="0"/>
                        <a:t> Retail</a:t>
                      </a:r>
                      <a:endParaRPr lang="en-US" sz="16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5267" marB="4526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buFontTx/>
                        <a:buBlip>
                          <a:blip r:embed="rId5"/>
                        </a:buBlip>
                      </a:pPr>
                      <a:r>
                        <a:rPr lang="en-US" sz="1300" kern="1200" dirty="0"/>
                        <a:t>Specialty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buFontTx/>
                        <a:buBlip>
                          <a:blip r:embed="rId5"/>
                        </a:buBlip>
                      </a:pPr>
                      <a:r>
                        <a:rPr lang="en-US" sz="1300" kern="1200" dirty="0"/>
                        <a:t>Fuel Stations, Gaming, Bowling, Cinemas, Discos, Special Events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300" dirty="0"/>
                        <a:t>POS Terminals, Tags, Cash Registers, Vending Machines, Signs, etc.</a:t>
                      </a:r>
                    </a:p>
                  </a:txBody>
                  <a:tcPr marL="92354" marR="92354" marT="45267" marB="45267" anchor="ctr"/>
                </a:tc>
                <a:extLst>
                  <a:ext uri="{0D108BD9-81ED-4DB2-BD59-A6C34878D82A}">
                    <a16:rowId xmlns:a16="http://schemas.microsoft.com/office/drawing/2014/main" val="4260809260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Hospitality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Hotels Restaurants, Bars, Cafes, Clubs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89403"/>
                  </a:ext>
                </a:extLst>
              </a:tr>
              <a:tr h="3453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Stores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Supermarkets, Shopping Centers, Single Site, Distribution, Centers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4989"/>
                  </a:ext>
                </a:extLst>
              </a:tr>
              <a:tr h="345334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 Security </a:t>
                      </a:r>
                      <a:r>
                        <a:rPr lang="en-US" sz="1600" b="1" baseline="0" dirty="0"/>
                        <a:t>/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Public Safety</a:t>
                      </a:r>
                      <a:endParaRPr lang="en-US" sz="1600" b="1" dirty="0"/>
                    </a:p>
                  </a:txBody>
                  <a:tcPr marL="92354" marR="92354" marT="45267" marB="4526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dirty="0"/>
                        <a:t>Surveillance</a:t>
                      </a:r>
                      <a:r>
                        <a:rPr lang="en-US" sz="1300" baseline="0" dirty="0"/>
                        <a:t> 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dirty="0"/>
                        <a:t>Radar/Satellite,</a:t>
                      </a:r>
                      <a:r>
                        <a:rPr lang="en-US" sz="1300" baseline="0" dirty="0"/>
                        <a:t> Environ., Military Security, Unmanned, Fixed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Tanks, Fighter Jets, Battlefields,</a:t>
                      </a:r>
                      <a:r>
                        <a:rPr lang="en-US" sz="1300" baseline="0" dirty="0"/>
                        <a:t> Jeeps, Cars, Ambulance, Homeland Security, Environment, Monitor, etc.</a:t>
                      </a:r>
                      <a:endParaRPr lang="en-US" sz="1300" dirty="0"/>
                    </a:p>
                  </a:txBody>
                  <a:tcPr marL="92354" marR="92354" marT="45267" marB="45267" anchor="ctr"/>
                </a:tc>
                <a:extLst>
                  <a:ext uri="{0D108BD9-81ED-4DB2-BD59-A6C34878D82A}">
                    <a16:rowId xmlns:a16="http://schemas.microsoft.com/office/drawing/2014/main" val="2195709194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Equipment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Weapons, Vehicles, Ships, Aircraft, Gear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36754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Tracking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Human, Animal, Postal, Food, Health, Baggage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60467"/>
                  </a:ext>
                </a:extLst>
              </a:tr>
              <a:tr h="4685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Public Infrastructure</a:t>
                      </a: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Water, Treatment, Building, Environ. Equip. &amp; Personnel, Police, Fire, Regulatory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60155"/>
                  </a:ext>
                </a:extLst>
              </a:tr>
              <a:tr h="275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Emergency Services</a:t>
                      </a:r>
                      <a:endParaRPr lang="en-US" sz="1300" dirty="0"/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baseline="0" dirty="0"/>
                        <a:t>Ambulance, Police, Fire, Homeland Security</a:t>
                      </a: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00549"/>
                  </a:ext>
                </a:extLst>
              </a:tr>
              <a:tr h="28596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IT and</a:t>
                      </a:r>
                    </a:p>
                    <a:p>
                      <a:pPr algn="ctr"/>
                      <a:r>
                        <a:rPr lang="en-US" sz="1600" b="1" dirty="0"/>
                        <a:t>Networks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marL="92354" marR="92354" marT="45267" marB="4526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Public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Services, E-Commerce, Data Centers, Mobile Carriers, ISPs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300" kern="1200" dirty="0"/>
                        <a:t>Servers, Storage, PCs, Routers, Switches, PBXs, etc.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5267" marB="45267" anchor="ctr"/>
                </a:tc>
                <a:extLst>
                  <a:ext uri="{0D108BD9-81ED-4DB2-BD59-A6C34878D82A}">
                    <a16:rowId xmlns:a16="http://schemas.microsoft.com/office/drawing/2014/main" val="2992253986"/>
                  </a:ext>
                </a:extLst>
              </a:tr>
              <a:tr h="2776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Private Enterprise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en-US" sz="1300" kern="1200" dirty="0"/>
                        <a:t>IT/Data Center Office, Privacy Nets</a:t>
                      </a:r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4" marR="92354" marT="42222" marB="42222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2556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69CFC07-1E5A-4107-BE72-4797E5C57DC9}"/>
              </a:ext>
            </a:extLst>
          </p:cNvPr>
          <p:cNvSpPr/>
          <p:nvPr/>
        </p:nvSpPr>
        <p:spPr>
          <a:xfrm>
            <a:off x="10063567" y="6344084"/>
            <a:ext cx="20329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i="1" dirty="0"/>
              <a:t>http://www.beechamresearch.com</a:t>
            </a:r>
          </a:p>
        </p:txBody>
      </p:sp>
    </p:spTree>
    <p:extLst>
      <p:ext uri="{BB962C8B-B14F-4D97-AF65-F5344CB8AC3E}">
        <p14:creationId xmlns:p14="http://schemas.microsoft.com/office/powerpoint/2010/main" val="105103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B6AF-64E9-49A4-9B5B-8E237DEDFD52}"/>
              </a:ext>
            </a:extLst>
          </p:cNvPr>
          <p:cNvSpPr txBox="1">
            <a:spLocks/>
          </p:cNvSpPr>
          <p:nvPr/>
        </p:nvSpPr>
        <p:spPr>
          <a:xfrm>
            <a:off x="3814122" y="148762"/>
            <a:ext cx="456375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Architecture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F16FE6-A08E-47FF-8BE6-6E857FFC5426}"/>
              </a:ext>
            </a:extLst>
          </p:cNvPr>
          <p:cNvGrpSpPr/>
          <p:nvPr/>
        </p:nvGrpSpPr>
        <p:grpSpPr>
          <a:xfrm>
            <a:off x="332703" y="1268716"/>
            <a:ext cx="11733989" cy="5132084"/>
            <a:chOff x="332703" y="1268716"/>
            <a:chExt cx="11733989" cy="513208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B9FAAD3-A100-4A73-B880-16CC7FB31CEA}"/>
                </a:ext>
              </a:extLst>
            </p:cNvPr>
            <p:cNvSpPr/>
            <p:nvPr/>
          </p:nvSpPr>
          <p:spPr>
            <a:xfrm>
              <a:off x="332703" y="1469523"/>
              <a:ext cx="1524000" cy="37719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C12BC9-9BCE-404C-B998-0B110ECBA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36" y="2520787"/>
              <a:ext cx="583734" cy="58373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6331E9F-560C-4761-9AAE-DE97BEB78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26" y="3518816"/>
              <a:ext cx="501354" cy="50135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7003C4-1A4F-4D13-96C0-539F19F01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92" y="1576965"/>
              <a:ext cx="393423" cy="50135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8810891-3226-448D-8E43-FA2087B50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26" y="4461147"/>
              <a:ext cx="501354" cy="50135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DF2790-E664-48B8-B101-00699F221B5F}"/>
                </a:ext>
              </a:extLst>
            </p:cNvPr>
            <p:cNvSpPr/>
            <p:nvPr/>
          </p:nvSpPr>
          <p:spPr>
            <a:xfrm>
              <a:off x="382938" y="2085528"/>
              <a:ext cx="142353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Humidity/Moisture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991DC9-1637-44C8-95DF-1C87E0E90535}"/>
                </a:ext>
              </a:extLst>
            </p:cNvPr>
            <p:cNvSpPr/>
            <p:nvPr/>
          </p:nvSpPr>
          <p:spPr>
            <a:xfrm>
              <a:off x="593893" y="3081413"/>
              <a:ext cx="1021433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Temperature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7EBA91-EFEB-429C-B0E7-E7196947E186}"/>
                </a:ext>
              </a:extLst>
            </p:cNvPr>
            <p:cNvSpPr/>
            <p:nvPr/>
          </p:nvSpPr>
          <p:spPr>
            <a:xfrm>
              <a:off x="729186" y="4004198"/>
              <a:ext cx="731034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Pressure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A246F6-9505-41A6-8F8E-2AFE866215DD}"/>
                </a:ext>
              </a:extLst>
            </p:cNvPr>
            <p:cNvSpPr/>
            <p:nvPr/>
          </p:nvSpPr>
          <p:spPr>
            <a:xfrm>
              <a:off x="468570" y="4930134"/>
              <a:ext cx="125226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Sound/Vibration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1B89AF-28AB-4F3D-9AAE-B47F9976589C}"/>
                </a:ext>
              </a:extLst>
            </p:cNvPr>
            <p:cNvSpPr txBox="1"/>
            <p:nvPr/>
          </p:nvSpPr>
          <p:spPr>
            <a:xfrm>
              <a:off x="473161" y="5277011"/>
              <a:ext cx="124308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IoT Devices</a:t>
              </a:r>
            </a:p>
          </p:txBody>
        </p:sp>
        <p:pic>
          <p:nvPicPr>
            <p:cNvPr id="15" name="Picture 4" descr="Y:\Web2.0 PNG Icons\Haja Roger Shutterstock\Drizzling.png">
              <a:extLst>
                <a:ext uri="{FF2B5EF4-FFF2-40B4-BE49-F238E27FC236}">
                  <a16:creationId xmlns:a16="http://schemas.microsoft.com/office/drawing/2014/main" id="{E98DCA72-5535-4A7A-BB9F-6AAA9779AE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459"/>
            <a:stretch/>
          </p:blipFill>
          <p:spPr bwMode="auto">
            <a:xfrm>
              <a:off x="9661709" y="1690371"/>
              <a:ext cx="1267683" cy="79601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51AB3E-5E22-49B5-8825-DAF5A018F6AC}"/>
                </a:ext>
              </a:extLst>
            </p:cNvPr>
            <p:cNvSpPr txBox="1"/>
            <p:nvPr/>
          </p:nvSpPr>
          <p:spPr>
            <a:xfrm>
              <a:off x="9520080" y="2485332"/>
              <a:ext cx="155094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>
                <a:defRPr sz="1200" b="1">
                  <a:solidFill>
                    <a:prstClr val="black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Data Storage/ Cloud Server</a:t>
              </a:r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B0A577B5-BA07-4298-919C-CDEF9CC369E4}"/>
                </a:ext>
              </a:extLst>
            </p:cNvPr>
            <p:cNvSpPr/>
            <p:nvPr/>
          </p:nvSpPr>
          <p:spPr bwMode="auto">
            <a:xfrm>
              <a:off x="9743307" y="4351683"/>
              <a:ext cx="1104487" cy="1014612"/>
            </a:xfrm>
            <a:prstGeom prst="flowChartConnector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4CAF35-D410-406C-A240-E86234F92BDB}"/>
                </a:ext>
              </a:extLst>
            </p:cNvPr>
            <p:cNvSpPr txBox="1"/>
            <p:nvPr/>
          </p:nvSpPr>
          <p:spPr>
            <a:xfrm>
              <a:off x="9291848" y="5437136"/>
              <a:ext cx="2007405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Remote Control using Mobile App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EAF071-B6BD-4CA1-B284-15CE41197880}"/>
                </a:ext>
              </a:extLst>
            </p:cNvPr>
            <p:cNvSpPr txBox="1"/>
            <p:nvPr/>
          </p:nvSpPr>
          <p:spPr>
            <a:xfrm>
              <a:off x="3450007" y="3826283"/>
              <a:ext cx="157095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IoT Gateway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89B4C6-0100-4FB2-A111-74B9A2989575}"/>
                </a:ext>
              </a:extLst>
            </p:cNvPr>
            <p:cNvSpPr txBox="1"/>
            <p:nvPr/>
          </p:nvSpPr>
          <p:spPr>
            <a:xfrm>
              <a:off x="6352970" y="4157326"/>
              <a:ext cx="102734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Internet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A85A1C-9B9E-439B-B3ED-90D56947D50E}"/>
                </a:ext>
              </a:extLst>
            </p:cNvPr>
            <p:cNvCxnSpPr>
              <a:cxnSpLocks/>
            </p:cNvCxnSpPr>
            <p:nvPr/>
          </p:nvCxnSpPr>
          <p:spPr>
            <a:xfrm>
              <a:off x="1893207" y="3403983"/>
              <a:ext cx="1828802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CC36A99-CBE0-4380-A0A7-7EF3631CEA9A}"/>
                </a:ext>
              </a:extLst>
            </p:cNvPr>
            <p:cNvCxnSpPr>
              <a:cxnSpLocks/>
            </p:cNvCxnSpPr>
            <p:nvPr/>
          </p:nvCxnSpPr>
          <p:spPr>
            <a:xfrm>
              <a:off x="1893207" y="3713226"/>
              <a:ext cx="1828802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headEnd type="arrow"/>
              <a:tailEnd type="non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752015B-D558-4014-BB45-B365F6E697FA}"/>
                </a:ext>
              </a:extLst>
            </p:cNvPr>
            <p:cNvCxnSpPr>
              <a:cxnSpLocks/>
            </p:cNvCxnSpPr>
            <p:nvPr/>
          </p:nvCxnSpPr>
          <p:spPr>
            <a:xfrm>
              <a:off x="4728754" y="3408426"/>
              <a:ext cx="151140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0A6EF45-6E12-4163-8CB5-F804B882BA3E}"/>
                </a:ext>
              </a:extLst>
            </p:cNvPr>
            <p:cNvCxnSpPr>
              <a:cxnSpLocks/>
            </p:cNvCxnSpPr>
            <p:nvPr/>
          </p:nvCxnSpPr>
          <p:spPr>
            <a:xfrm>
              <a:off x="4728754" y="3717669"/>
              <a:ext cx="151140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headEnd type="arrow"/>
              <a:tailEnd type="non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423644F-F72E-4C9D-96BE-BFEF5F02B3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34608" y="2088381"/>
              <a:ext cx="2162820" cy="109312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98ED2D9-1DCF-4F57-9B7E-47D4A8A202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35492" y="2343813"/>
              <a:ext cx="2162820" cy="1093120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headEnd type="arrow"/>
              <a:tailEnd type="non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603683E-E8D9-4098-988F-D9116463DD95}"/>
                </a:ext>
              </a:extLst>
            </p:cNvPr>
            <p:cNvCxnSpPr>
              <a:cxnSpLocks/>
            </p:cNvCxnSpPr>
            <p:nvPr/>
          </p:nvCxnSpPr>
          <p:spPr>
            <a:xfrm>
              <a:off x="7446825" y="3751999"/>
              <a:ext cx="2322406" cy="838715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07D9F81-F8A9-4B44-B067-F9B6A75A6C6A}"/>
                </a:ext>
              </a:extLst>
            </p:cNvPr>
            <p:cNvCxnSpPr>
              <a:cxnSpLocks/>
            </p:cNvCxnSpPr>
            <p:nvPr/>
          </p:nvCxnSpPr>
          <p:spPr>
            <a:xfrm>
              <a:off x="7313659" y="3988405"/>
              <a:ext cx="2322406" cy="838715"/>
            </a:xfrm>
            <a:prstGeom prst="straightConnector1">
              <a:avLst/>
            </a:prstGeom>
            <a:noFill/>
            <a:ln w="38100" cap="flat" cmpd="sng" algn="ctr">
              <a:solidFill>
                <a:srgbClr val="0070C0"/>
              </a:solidFill>
              <a:prstDash val="sysDot"/>
              <a:headEnd type="arrow"/>
              <a:tailEnd type="non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7B95FA3-D0AB-40F5-B9A6-1A8B363AF74E}"/>
                </a:ext>
              </a:extLst>
            </p:cNvPr>
            <p:cNvSpPr txBox="1"/>
            <p:nvPr/>
          </p:nvSpPr>
          <p:spPr>
            <a:xfrm>
              <a:off x="2093721" y="3128735"/>
              <a:ext cx="13673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 Data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E9F612-308F-40E4-8380-9CC50945D4A8}"/>
                </a:ext>
              </a:extLst>
            </p:cNvPr>
            <p:cNvSpPr txBox="1"/>
            <p:nvPr/>
          </p:nvSpPr>
          <p:spPr>
            <a:xfrm>
              <a:off x="2093721" y="3730588"/>
              <a:ext cx="13673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Receive Command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E26CB07-6C27-44FD-8407-62F49ADA2675}"/>
                </a:ext>
              </a:extLst>
            </p:cNvPr>
            <p:cNvSpPr txBox="1"/>
            <p:nvPr/>
          </p:nvSpPr>
          <p:spPr>
            <a:xfrm rot="19973074">
              <a:off x="7726893" y="2375169"/>
              <a:ext cx="13673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Store Data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35D9BB-AEE7-4F59-8602-66E2D6EF6A4E}"/>
                </a:ext>
              </a:extLst>
            </p:cNvPr>
            <p:cNvSpPr txBox="1"/>
            <p:nvPr/>
          </p:nvSpPr>
          <p:spPr>
            <a:xfrm rot="19973074">
              <a:off x="7950568" y="2868586"/>
              <a:ext cx="152933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 Data Analysis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6A5B42-64F1-4065-8D3F-ED7DE2F66E5B}"/>
                </a:ext>
              </a:extLst>
            </p:cNvPr>
            <p:cNvSpPr txBox="1"/>
            <p:nvPr/>
          </p:nvSpPr>
          <p:spPr>
            <a:xfrm rot="1143917">
              <a:off x="7972478" y="3887949"/>
              <a:ext cx="13673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Get Data Analysis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2A82193-4EB7-4AE7-A500-B626CEF42E95}"/>
                </a:ext>
              </a:extLst>
            </p:cNvPr>
            <p:cNvSpPr txBox="1"/>
            <p:nvPr/>
          </p:nvSpPr>
          <p:spPr>
            <a:xfrm rot="1143917">
              <a:off x="7802811" y="4434975"/>
              <a:ext cx="13673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 Command</a:t>
              </a:r>
            </a:p>
          </p:txBody>
        </p:sp>
        <p:pic>
          <p:nvPicPr>
            <p:cNvPr id="35" name="Picture 2" descr="F:\Prashant DATA\ICONS\Web2.0 PNG Icons\Globe and Internet\Globe 1.png">
              <a:extLst>
                <a:ext uri="{FF2B5EF4-FFF2-40B4-BE49-F238E27FC236}">
                  <a16:creationId xmlns:a16="http://schemas.microsoft.com/office/drawing/2014/main" id="{19BE5836-FD74-4F93-9045-5F7FC6C1E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920" y="2913779"/>
              <a:ext cx="1338728" cy="1338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D012608-7E7D-4A03-9C09-81E9B317CE08}"/>
                </a:ext>
              </a:extLst>
            </p:cNvPr>
            <p:cNvGrpSpPr/>
            <p:nvPr/>
          </p:nvGrpSpPr>
          <p:grpSpPr>
            <a:xfrm>
              <a:off x="9923547" y="4413716"/>
              <a:ext cx="785997" cy="793417"/>
              <a:chOff x="5777319" y="2704803"/>
              <a:chExt cx="785997" cy="793417"/>
            </a:xfrm>
          </p:grpSpPr>
          <p:pic>
            <p:nvPicPr>
              <p:cNvPr id="41" name="Picture 40" descr="F:\Prashant DATA\CEHv8 Development\Icons\Tablet-21.png">
                <a:extLst>
                  <a:ext uri="{FF2B5EF4-FFF2-40B4-BE49-F238E27FC236}">
                    <a16:creationId xmlns:a16="http://schemas.microsoft.com/office/drawing/2014/main" id="{5253D618-438B-4826-8EC3-D1CCC726C3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5642" y="2880289"/>
                <a:ext cx="337674" cy="5804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E6D48224-278D-49B3-8400-89CF25A567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7319" y="2704803"/>
                <a:ext cx="582955" cy="793417"/>
              </a:xfrm>
              <a:prstGeom prst="rect">
                <a:avLst/>
              </a:prstGeom>
            </p:spPr>
          </p:pic>
        </p:grpSp>
        <p:pic>
          <p:nvPicPr>
            <p:cNvPr id="37" name="Picture 5" descr="E:\Web2.0 PNG Icons\serv.png">
              <a:extLst>
                <a:ext uri="{FF2B5EF4-FFF2-40B4-BE49-F238E27FC236}">
                  <a16:creationId xmlns:a16="http://schemas.microsoft.com/office/drawing/2014/main" id="{C22A8AC2-B231-4DAF-BCB3-45EAE69F9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6128" y="1268716"/>
              <a:ext cx="377245" cy="958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F3F4B7F-68E7-4727-BDD6-4FED5CD86D91}"/>
                </a:ext>
              </a:extLst>
            </p:cNvPr>
            <p:cNvSpPr/>
            <p:nvPr/>
          </p:nvSpPr>
          <p:spPr>
            <a:xfrm>
              <a:off x="2326836" y="2102399"/>
              <a:ext cx="3876692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 gateway is responsible for collecting the data from IoT devices and performing the preliminary processing of the data before sending to the cloud 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4C634E6-44EA-4DD7-8E0C-3DF7DC3F45E6}"/>
                </a:ext>
              </a:extLst>
            </p:cNvPr>
            <p:cNvSpPr/>
            <p:nvPr/>
          </p:nvSpPr>
          <p:spPr>
            <a:xfrm>
              <a:off x="8931445" y="3010942"/>
              <a:ext cx="270034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The final processing, data storage, and provision of feedback to the edge devices are performed in the cloud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E7AB2CA-916B-4168-990B-D66A9DAC6B9B}"/>
                </a:ext>
              </a:extLst>
            </p:cNvPr>
            <p:cNvSpPr/>
            <p:nvPr/>
          </p:nvSpPr>
          <p:spPr>
            <a:xfrm>
              <a:off x="8554614" y="5939135"/>
              <a:ext cx="351207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access the cloud infrastructure using smartphones, tablets, desktops, and laptops</a:t>
              </a:r>
            </a:p>
          </p:txBody>
        </p:sp>
        <p:pic>
          <p:nvPicPr>
            <p:cNvPr id="44" name="Picture 43" descr="Icon&#10;&#10;Description automatically generated">
              <a:extLst>
                <a:ext uri="{FF2B5EF4-FFF2-40B4-BE49-F238E27FC236}">
                  <a16:creationId xmlns:a16="http://schemas.microsoft.com/office/drawing/2014/main" id="{D54B655F-A3C9-4DF7-808E-1770FD6CA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406" y="2948565"/>
              <a:ext cx="1017660" cy="981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6463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Placeholder 166" descr="A picture containing text, nature, cloud&#10;&#10;Description automatically generated">
            <a:extLst>
              <a:ext uri="{FF2B5EF4-FFF2-40B4-BE49-F238E27FC236}">
                <a16:creationId xmlns:a16="http://schemas.microsoft.com/office/drawing/2014/main" id="{1F910C43-BE62-4142-98A0-F0D36C1D0E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" b="47863"/>
          <a:stretch/>
        </p:blipFill>
        <p:spPr>
          <a:xfrm>
            <a:off x="0" y="0"/>
            <a:ext cx="12192000" cy="3598863"/>
          </a:xfrm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680D3DB0-8D66-474A-97C1-D7FF66407227}"/>
              </a:ext>
            </a:extLst>
          </p:cNvPr>
          <p:cNvSpPr/>
          <p:nvPr/>
        </p:nvSpPr>
        <p:spPr>
          <a:xfrm>
            <a:off x="656496" y="5996481"/>
            <a:ext cx="1695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Device Layer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96EA6A1-A41A-4CDC-9336-58D60F2AED6D}"/>
              </a:ext>
            </a:extLst>
          </p:cNvPr>
          <p:cNvSpPr/>
          <p:nvPr/>
        </p:nvSpPr>
        <p:spPr>
          <a:xfrm>
            <a:off x="2981584" y="5996481"/>
            <a:ext cx="2756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Communication Layer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B5956AA-1B3E-4795-9574-DB0FF17D7030}"/>
              </a:ext>
            </a:extLst>
          </p:cNvPr>
          <p:cNvSpPr/>
          <p:nvPr/>
        </p:nvSpPr>
        <p:spPr>
          <a:xfrm>
            <a:off x="6603734" y="5996481"/>
            <a:ext cx="2660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Cloud Platform Layer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E2F3726-925A-4306-9234-64D271E5976D}"/>
              </a:ext>
            </a:extLst>
          </p:cNvPr>
          <p:cNvSpPr/>
          <p:nvPr/>
        </p:nvSpPr>
        <p:spPr>
          <a:xfrm>
            <a:off x="10292050" y="5996481"/>
            <a:ext cx="178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Process Layer</a:t>
            </a:r>
          </a:p>
        </p:txBody>
      </p:sp>
      <p:pic>
        <p:nvPicPr>
          <p:cNvPr id="116" name="Graphic 18" descr="Man">
            <a:extLst>
              <a:ext uri="{FF2B5EF4-FFF2-40B4-BE49-F238E27FC236}">
                <a16:creationId xmlns:a16="http://schemas.microsoft.com/office/drawing/2014/main" id="{652CD1D1-2326-4077-8765-6A6D2F8BE0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712246"/>
            <a:ext cx="923954" cy="914400"/>
          </a:xfrm>
          <a:prstGeom prst="rect">
            <a:avLst/>
          </a:prstGeom>
        </p:spPr>
      </p:pic>
      <p:sp>
        <p:nvSpPr>
          <p:cNvPr id="117" name="Rectangle 116">
            <a:extLst>
              <a:ext uri="{FF2B5EF4-FFF2-40B4-BE49-F238E27FC236}">
                <a16:creationId xmlns:a16="http://schemas.microsoft.com/office/drawing/2014/main" id="{78477FBE-688C-464E-8E4E-F304B0553BA1}"/>
              </a:ext>
            </a:extLst>
          </p:cNvPr>
          <p:cNvSpPr/>
          <p:nvPr/>
        </p:nvSpPr>
        <p:spPr>
          <a:xfrm>
            <a:off x="10104605" y="3915512"/>
            <a:ext cx="19887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Processes, Practices,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Policies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6978E3E-10CE-46E1-8865-7C0498BCA1F8}"/>
              </a:ext>
            </a:extLst>
          </p:cNvPr>
          <p:cNvGrpSpPr/>
          <p:nvPr/>
        </p:nvGrpSpPr>
        <p:grpSpPr>
          <a:xfrm>
            <a:off x="10560368" y="4790046"/>
            <a:ext cx="1231938" cy="1219200"/>
            <a:chOff x="10374354" y="2908365"/>
            <a:chExt cx="1219200" cy="1219200"/>
          </a:xfrm>
        </p:grpSpPr>
        <p:pic>
          <p:nvPicPr>
            <p:cNvPr id="119" name="Graphic 47" descr="Stop">
              <a:extLst>
                <a:ext uri="{FF2B5EF4-FFF2-40B4-BE49-F238E27FC236}">
                  <a16:creationId xmlns:a16="http://schemas.microsoft.com/office/drawing/2014/main" id="{5D7A8C4C-5D10-4497-B8BA-475BE6855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74354" y="2908365"/>
              <a:ext cx="914400" cy="914400"/>
            </a:xfrm>
            <a:prstGeom prst="rect">
              <a:avLst/>
            </a:prstGeom>
          </p:spPr>
        </p:pic>
        <p:pic>
          <p:nvPicPr>
            <p:cNvPr id="120" name="Graphic 48" descr="Stop">
              <a:extLst>
                <a:ext uri="{FF2B5EF4-FFF2-40B4-BE49-F238E27FC236}">
                  <a16:creationId xmlns:a16="http://schemas.microsoft.com/office/drawing/2014/main" id="{07C37FD7-82A1-4ACB-AE8F-ADBAA958E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26754" y="3060765"/>
              <a:ext cx="914400" cy="914400"/>
            </a:xfrm>
            <a:prstGeom prst="rect">
              <a:avLst/>
            </a:prstGeom>
          </p:spPr>
        </p:pic>
        <p:pic>
          <p:nvPicPr>
            <p:cNvPr id="121" name="Graphic 49" descr="Stop">
              <a:extLst>
                <a:ext uri="{FF2B5EF4-FFF2-40B4-BE49-F238E27FC236}">
                  <a16:creationId xmlns:a16="http://schemas.microsoft.com/office/drawing/2014/main" id="{42CF1188-3CD0-4599-958D-38326E3F4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79154" y="3213165"/>
              <a:ext cx="914400" cy="914400"/>
            </a:xfrm>
            <a:prstGeom prst="rect">
              <a:avLst/>
            </a:prstGeom>
          </p:spPr>
        </p:pic>
      </p:grp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B4098DE-5882-4EC8-B5F6-67CA14941957}"/>
              </a:ext>
            </a:extLst>
          </p:cNvPr>
          <p:cNvSpPr/>
          <p:nvPr/>
        </p:nvSpPr>
        <p:spPr>
          <a:xfrm>
            <a:off x="7776611" y="3886210"/>
            <a:ext cx="185927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Applications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(CRM, ERP, SCM, PLM)</a:t>
            </a:r>
          </a:p>
        </p:txBody>
      </p:sp>
      <p:pic>
        <p:nvPicPr>
          <p:cNvPr id="123" name="Graphic 26" descr="Daily calendar">
            <a:extLst>
              <a:ext uri="{FF2B5EF4-FFF2-40B4-BE49-F238E27FC236}">
                <a16:creationId xmlns:a16="http://schemas.microsoft.com/office/drawing/2014/main" id="{ECAB9C19-DBF6-49EF-A76E-55DF39887E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71649" y="4419426"/>
            <a:ext cx="1344885" cy="1330979"/>
          </a:xfrm>
          <a:prstGeom prst="rect">
            <a:avLst/>
          </a:prstGeom>
        </p:spPr>
      </p:pic>
      <p:pic>
        <p:nvPicPr>
          <p:cNvPr id="124" name="Graphic 27" descr="Cloud">
            <a:extLst>
              <a:ext uri="{FF2B5EF4-FFF2-40B4-BE49-F238E27FC236}">
                <a16:creationId xmlns:a16="http://schemas.microsoft.com/office/drawing/2014/main" id="{37CC1FB7-1E53-4C52-B51C-406B8A7CDA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24095" y="4176965"/>
            <a:ext cx="1992519" cy="1971916"/>
          </a:xfrm>
          <a:prstGeom prst="rect">
            <a:avLst/>
          </a:prstGeom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A6BC80D1-7CDC-4983-B2BB-C58592CEC758}"/>
              </a:ext>
            </a:extLst>
          </p:cNvPr>
          <p:cNvSpPr/>
          <p:nvPr/>
        </p:nvSpPr>
        <p:spPr>
          <a:xfrm>
            <a:off x="6771881" y="5278137"/>
            <a:ext cx="656323" cy="24622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Analytics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42FC598-ED0A-4A12-837C-9CCA18B2DBC1}"/>
              </a:ext>
            </a:extLst>
          </p:cNvPr>
          <p:cNvSpPr/>
          <p:nvPr/>
        </p:nvSpPr>
        <p:spPr>
          <a:xfrm>
            <a:off x="6505689" y="4917293"/>
            <a:ext cx="643366" cy="24622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Platform</a:t>
            </a:r>
          </a:p>
        </p:txBody>
      </p:sp>
      <p:sp>
        <p:nvSpPr>
          <p:cNvPr id="127" name="Left-Right Arrow 6">
            <a:extLst>
              <a:ext uri="{FF2B5EF4-FFF2-40B4-BE49-F238E27FC236}">
                <a16:creationId xmlns:a16="http://schemas.microsoft.com/office/drawing/2014/main" id="{9347DF42-CE4A-493D-9382-0B2B3608C3DF}"/>
              </a:ext>
            </a:extLst>
          </p:cNvPr>
          <p:cNvSpPr/>
          <p:nvPr/>
        </p:nvSpPr>
        <p:spPr bwMode="auto">
          <a:xfrm>
            <a:off x="7513921" y="5067259"/>
            <a:ext cx="589295" cy="294595"/>
          </a:xfrm>
          <a:prstGeom prst="left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197CFD1-8DB3-479C-A415-CDEAEC85FA8F}"/>
              </a:ext>
            </a:extLst>
          </p:cNvPr>
          <p:cNvSpPr/>
          <p:nvPr/>
        </p:nvSpPr>
        <p:spPr>
          <a:xfrm>
            <a:off x="6448858" y="4091481"/>
            <a:ext cx="682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</a:t>
            </a:r>
          </a:p>
        </p:txBody>
      </p:sp>
      <p:pic>
        <p:nvPicPr>
          <p:cNvPr id="129" name="Graphic 32" descr="Wi Fi">
            <a:extLst>
              <a:ext uri="{FF2B5EF4-FFF2-40B4-BE49-F238E27FC236}">
                <a16:creationId xmlns:a16="http://schemas.microsoft.com/office/drawing/2014/main" id="{0139BA0F-28F5-4695-9553-992BB005F2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34788" y="4777281"/>
            <a:ext cx="923954" cy="914400"/>
          </a:xfrm>
          <a:prstGeom prst="rect">
            <a:avLst/>
          </a:prstGeom>
        </p:spPr>
      </p:pic>
      <p:pic>
        <p:nvPicPr>
          <p:cNvPr id="130" name="Graphic 33" descr="Network diagram">
            <a:extLst>
              <a:ext uri="{FF2B5EF4-FFF2-40B4-BE49-F238E27FC236}">
                <a16:creationId xmlns:a16="http://schemas.microsoft.com/office/drawing/2014/main" id="{42E6EB09-C56C-4FBE-9D64-448C84AA4FF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3365016" y="4727716"/>
            <a:ext cx="914400" cy="923954"/>
          </a:xfrm>
          <a:prstGeom prst="rect">
            <a:avLst/>
          </a:prstGeom>
        </p:spPr>
      </p:pic>
      <p:sp>
        <p:nvSpPr>
          <p:cNvPr id="131" name="Rectangle 130">
            <a:extLst>
              <a:ext uri="{FF2B5EF4-FFF2-40B4-BE49-F238E27FC236}">
                <a16:creationId xmlns:a16="http://schemas.microsoft.com/office/drawing/2014/main" id="{779A22E8-4038-4864-BD47-C0FB571DC6DD}"/>
              </a:ext>
            </a:extLst>
          </p:cNvPr>
          <p:cNvSpPr/>
          <p:nvPr/>
        </p:nvSpPr>
        <p:spPr>
          <a:xfrm>
            <a:off x="4375558" y="4091481"/>
            <a:ext cx="11681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Connection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2DA98CC-125F-4186-9EFC-4FC0D2F28ACE}"/>
              </a:ext>
            </a:extLst>
          </p:cNvPr>
          <p:cNvSpPr/>
          <p:nvPr/>
        </p:nvSpPr>
        <p:spPr>
          <a:xfrm>
            <a:off x="3163310" y="4091481"/>
            <a:ext cx="9396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Gateway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9F3E30B-7549-4725-A598-321BA2C1A7AA}"/>
              </a:ext>
            </a:extLst>
          </p:cNvPr>
          <p:cNvGrpSpPr/>
          <p:nvPr/>
        </p:nvGrpSpPr>
        <p:grpSpPr>
          <a:xfrm>
            <a:off x="1194408" y="4580390"/>
            <a:ext cx="1563453" cy="1216492"/>
            <a:chOff x="956534" y="2698709"/>
            <a:chExt cx="1547287" cy="1216492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A6EE3B1D-8657-4DD2-864E-52015C26322E}"/>
                </a:ext>
              </a:extLst>
            </p:cNvPr>
            <p:cNvGrpSpPr/>
            <p:nvPr/>
          </p:nvGrpSpPr>
          <p:grpSpPr>
            <a:xfrm>
              <a:off x="988809" y="3375201"/>
              <a:ext cx="1482737" cy="540000"/>
              <a:chOff x="988029" y="3375201"/>
              <a:chExt cx="1482737" cy="540000"/>
            </a:xfrm>
          </p:grpSpPr>
          <p:pic>
            <p:nvPicPr>
              <p:cNvPr id="139" name="Graphic 44" descr="Security camera">
                <a:extLst>
                  <a:ext uri="{FF2B5EF4-FFF2-40B4-BE49-F238E27FC236}">
                    <a16:creationId xmlns:a16="http://schemas.microsoft.com/office/drawing/2014/main" id="{21CA4DDD-549E-47F1-B120-5CB1CCCCB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988029" y="3375201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40" name="Graphic 45" descr="Traffic light">
                <a:extLst>
                  <a:ext uri="{FF2B5EF4-FFF2-40B4-BE49-F238E27FC236}">
                    <a16:creationId xmlns:a16="http://schemas.microsoft.com/office/drawing/2014/main" id="{539396ED-145C-4D77-917F-35AD2CCF78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930766" y="3375201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41" name="Graphic 46" descr="Taxi">
                <a:extLst>
                  <a:ext uri="{FF2B5EF4-FFF2-40B4-BE49-F238E27FC236}">
                    <a16:creationId xmlns:a16="http://schemas.microsoft.com/office/drawing/2014/main" id="{58BD2EFB-712B-4950-A65C-BE099C01B0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459398" y="3375201"/>
                <a:ext cx="540000" cy="540000"/>
              </a:xfrm>
              <a:prstGeom prst="rect">
                <a:avLst/>
              </a:prstGeom>
            </p:spPr>
          </p:pic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01996B0-A3D2-4171-9CB7-5AF609810DFA}"/>
                </a:ext>
              </a:extLst>
            </p:cNvPr>
            <p:cNvGrpSpPr/>
            <p:nvPr/>
          </p:nvGrpSpPr>
          <p:grpSpPr>
            <a:xfrm>
              <a:off x="956534" y="2698709"/>
              <a:ext cx="1547287" cy="540000"/>
              <a:chOff x="956534" y="2698709"/>
              <a:chExt cx="1547287" cy="540000"/>
            </a:xfrm>
          </p:grpSpPr>
          <p:pic>
            <p:nvPicPr>
              <p:cNvPr id="136" name="Graphic 41" descr="Robot">
                <a:extLst>
                  <a:ext uri="{FF2B5EF4-FFF2-40B4-BE49-F238E27FC236}">
                    <a16:creationId xmlns:a16="http://schemas.microsoft.com/office/drawing/2014/main" id="{46D79AB5-1C47-4F10-8889-B618829EE3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460178" y="269870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7" name="Graphic 42" descr="Television">
                <a:extLst>
                  <a:ext uri="{FF2B5EF4-FFF2-40B4-BE49-F238E27FC236}">
                    <a16:creationId xmlns:a16="http://schemas.microsoft.com/office/drawing/2014/main" id="{058CA434-F069-438A-B8F0-6CC43674E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963821" y="269870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8" name="Graphic 43" descr="Smart Phone">
                <a:extLst>
                  <a:ext uri="{FF2B5EF4-FFF2-40B4-BE49-F238E27FC236}">
                    <a16:creationId xmlns:a16="http://schemas.microsoft.com/office/drawing/2014/main" id="{72FDBC0D-74A8-4342-A590-015F68B98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956534" y="2698709"/>
                <a:ext cx="540000" cy="540000"/>
              </a:xfrm>
              <a:prstGeom prst="rect">
                <a:avLst/>
              </a:prstGeom>
            </p:spPr>
          </p:pic>
        </p:grp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6D07CC4-3FB3-4CDD-B560-AA85AE5ACB71}"/>
              </a:ext>
            </a:extLst>
          </p:cNvPr>
          <p:cNvSpPr/>
          <p:nvPr/>
        </p:nvSpPr>
        <p:spPr>
          <a:xfrm>
            <a:off x="1460005" y="4091481"/>
            <a:ext cx="1114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Device(s)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2B20739-C4ED-47D6-9ADF-F2D97C782039}"/>
              </a:ext>
            </a:extLst>
          </p:cNvPr>
          <p:cNvSpPr/>
          <p:nvPr/>
        </p:nvSpPr>
        <p:spPr>
          <a:xfrm>
            <a:off x="282859" y="4091481"/>
            <a:ext cx="5834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User</a:t>
            </a:r>
          </a:p>
        </p:txBody>
      </p:sp>
      <p:sp>
        <p:nvSpPr>
          <p:cNvPr id="144" name="Left-Right Arrow 6">
            <a:extLst>
              <a:ext uri="{FF2B5EF4-FFF2-40B4-BE49-F238E27FC236}">
                <a16:creationId xmlns:a16="http://schemas.microsoft.com/office/drawing/2014/main" id="{3D08F79E-67A7-4B46-B0F9-5172347A22A6}"/>
              </a:ext>
            </a:extLst>
          </p:cNvPr>
          <p:cNvSpPr/>
          <p:nvPr/>
        </p:nvSpPr>
        <p:spPr bwMode="auto">
          <a:xfrm>
            <a:off x="747824" y="5018132"/>
            <a:ext cx="487022" cy="294595"/>
          </a:xfrm>
          <a:prstGeom prst="left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D16E6127-D44D-4664-9DBE-6594AB6742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4375" y="4125242"/>
            <a:ext cx="402" cy="648808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E041FF2E-BE13-420C-89F2-108EE5D861BB}"/>
              </a:ext>
            </a:extLst>
          </p:cNvPr>
          <p:cNvCxnSpPr>
            <a:cxnSpLocks/>
          </p:cNvCxnSpPr>
          <p:nvPr/>
        </p:nvCxnSpPr>
        <p:spPr>
          <a:xfrm flipV="1">
            <a:off x="1541056" y="4449444"/>
            <a:ext cx="952586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7C8E5B4-D277-46CF-9FDA-E99985BAD172}"/>
              </a:ext>
            </a:extLst>
          </p:cNvPr>
          <p:cNvCxnSpPr>
            <a:cxnSpLocks/>
          </p:cNvCxnSpPr>
          <p:nvPr/>
        </p:nvCxnSpPr>
        <p:spPr>
          <a:xfrm flipV="1">
            <a:off x="3156842" y="4449444"/>
            <a:ext cx="952586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0776ED3A-EC9E-4897-A6C8-15E5D1DE0F48}"/>
              </a:ext>
            </a:extLst>
          </p:cNvPr>
          <p:cNvCxnSpPr>
            <a:cxnSpLocks/>
          </p:cNvCxnSpPr>
          <p:nvPr/>
        </p:nvCxnSpPr>
        <p:spPr>
          <a:xfrm flipV="1">
            <a:off x="4483348" y="4449444"/>
            <a:ext cx="952586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7B57CFC-C125-4F4F-B6E4-B98B7A481C2E}"/>
              </a:ext>
            </a:extLst>
          </p:cNvPr>
          <p:cNvCxnSpPr>
            <a:cxnSpLocks/>
          </p:cNvCxnSpPr>
          <p:nvPr/>
        </p:nvCxnSpPr>
        <p:spPr>
          <a:xfrm flipV="1">
            <a:off x="6313684" y="4449444"/>
            <a:ext cx="952586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F4AC686-E9F3-43A9-997F-131D8D42D869}"/>
              </a:ext>
            </a:extLst>
          </p:cNvPr>
          <p:cNvCxnSpPr>
            <a:cxnSpLocks/>
          </p:cNvCxnSpPr>
          <p:nvPr/>
        </p:nvCxnSpPr>
        <p:spPr>
          <a:xfrm flipV="1">
            <a:off x="7829638" y="4449444"/>
            <a:ext cx="1753228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55A33ED-087F-4A8E-93BE-5616B0E2D119}"/>
              </a:ext>
            </a:extLst>
          </p:cNvPr>
          <p:cNvGrpSpPr/>
          <p:nvPr/>
        </p:nvGrpSpPr>
        <p:grpSpPr>
          <a:xfrm>
            <a:off x="5482225" y="4410136"/>
            <a:ext cx="589295" cy="1563849"/>
            <a:chOff x="5467638" y="2703351"/>
            <a:chExt cx="583202" cy="1563849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0044C91-EAB7-42F9-94BD-7E3543B73AA8}"/>
                </a:ext>
              </a:extLst>
            </p:cNvPr>
            <p:cNvCxnSpPr/>
            <p:nvPr/>
          </p:nvCxnSpPr>
          <p:spPr>
            <a:xfrm flipH="1">
              <a:off x="5759038" y="270335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53" name="Left-Right Arrow 6">
              <a:extLst>
                <a:ext uri="{FF2B5EF4-FFF2-40B4-BE49-F238E27FC236}">
                  <a16:creationId xmlns:a16="http://schemas.microsoft.com/office/drawing/2014/main" id="{DACCC735-199E-419A-9901-F941E9BD5E6F}"/>
                </a:ext>
              </a:extLst>
            </p:cNvPr>
            <p:cNvSpPr/>
            <p:nvPr/>
          </p:nvSpPr>
          <p:spPr bwMode="auto">
            <a:xfrm>
              <a:off x="5467638" y="3337978"/>
              <a:ext cx="583202" cy="294595"/>
            </a:xfrm>
            <a:prstGeom prst="left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5C69CC99-D7FF-4759-A696-D6E3D1D2320C}"/>
                </a:ext>
              </a:extLst>
            </p:cNvPr>
            <p:cNvCxnSpPr/>
            <p:nvPr/>
          </p:nvCxnSpPr>
          <p:spPr>
            <a:xfrm flipH="1">
              <a:off x="5759038" y="362510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1CD3384-D702-4763-B447-64BC84F72389}"/>
              </a:ext>
            </a:extLst>
          </p:cNvPr>
          <p:cNvGrpSpPr/>
          <p:nvPr/>
        </p:nvGrpSpPr>
        <p:grpSpPr>
          <a:xfrm>
            <a:off x="9575161" y="4410136"/>
            <a:ext cx="589295" cy="1563849"/>
            <a:chOff x="5467638" y="2703351"/>
            <a:chExt cx="583202" cy="1563849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F818124C-A933-493D-B546-640C26885948}"/>
                </a:ext>
              </a:extLst>
            </p:cNvPr>
            <p:cNvCxnSpPr/>
            <p:nvPr/>
          </p:nvCxnSpPr>
          <p:spPr>
            <a:xfrm flipH="1">
              <a:off x="5759038" y="270335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57" name="Left-Right Arrow 6">
              <a:extLst>
                <a:ext uri="{FF2B5EF4-FFF2-40B4-BE49-F238E27FC236}">
                  <a16:creationId xmlns:a16="http://schemas.microsoft.com/office/drawing/2014/main" id="{814D361A-55AE-4A56-88AA-1328D7ACFCFC}"/>
                </a:ext>
              </a:extLst>
            </p:cNvPr>
            <p:cNvSpPr/>
            <p:nvPr/>
          </p:nvSpPr>
          <p:spPr bwMode="auto">
            <a:xfrm>
              <a:off x="5467638" y="3337978"/>
              <a:ext cx="583202" cy="294595"/>
            </a:xfrm>
            <a:prstGeom prst="left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4A21D4E7-136A-4648-840D-BCFF7E89FE71}"/>
                </a:ext>
              </a:extLst>
            </p:cNvPr>
            <p:cNvCxnSpPr/>
            <p:nvPr/>
          </p:nvCxnSpPr>
          <p:spPr>
            <a:xfrm flipH="1">
              <a:off x="5759038" y="362510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B2690A97-9690-4F7D-9FE4-61CB808E55F5}"/>
              </a:ext>
            </a:extLst>
          </p:cNvPr>
          <p:cNvGrpSpPr/>
          <p:nvPr/>
        </p:nvGrpSpPr>
        <p:grpSpPr>
          <a:xfrm>
            <a:off x="2696161" y="4410136"/>
            <a:ext cx="589295" cy="1563849"/>
            <a:chOff x="5467638" y="2703351"/>
            <a:chExt cx="583202" cy="1563849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263E6D76-E291-42CC-9D04-33699CC2FD30}"/>
                </a:ext>
              </a:extLst>
            </p:cNvPr>
            <p:cNvCxnSpPr/>
            <p:nvPr/>
          </p:nvCxnSpPr>
          <p:spPr>
            <a:xfrm flipH="1">
              <a:off x="5759038" y="270335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1" name="Left-Right Arrow 6">
              <a:extLst>
                <a:ext uri="{FF2B5EF4-FFF2-40B4-BE49-F238E27FC236}">
                  <a16:creationId xmlns:a16="http://schemas.microsoft.com/office/drawing/2014/main" id="{40104A11-F688-4F26-8525-7B1DD71DB76B}"/>
                </a:ext>
              </a:extLst>
            </p:cNvPr>
            <p:cNvSpPr/>
            <p:nvPr/>
          </p:nvSpPr>
          <p:spPr bwMode="auto">
            <a:xfrm>
              <a:off x="5467638" y="3337978"/>
              <a:ext cx="583202" cy="294595"/>
            </a:xfrm>
            <a:prstGeom prst="left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FD40665-BE85-4D28-B38E-879D2AB149C8}"/>
                </a:ext>
              </a:extLst>
            </p:cNvPr>
            <p:cNvCxnSpPr/>
            <p:nvPr/>
          </p:nvCxnSpPr>
          <p:spPr>
            <a:xfrm flipH="1">
              <a:off x="5759038" y="3625101"/>
              <a:ext cx="402" cy="64209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DCEE22B-F0FD-42C8-BE42-BC5AD622C616}"/>
              </a:ext>
            </a:extLst>
          </p:cNvPr>
          <p:cNvCxnSpPr>
            <a:cxnSpLocks/>
          </p:cNvCxnSpPr>
          <p:nvPr/>
        </p:nvCxnSpPr>
        <p:spPr>
          <a:xfrm flipV="1">
            <a:off x="10222389" y="4449444"/>
            <a:ext cx="1753228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AE02441-4AAF-419A-BFB5-9F76E1FCAE8E}"/>
              </a:ext>
            </a:extLst>
          </p:cNvPr>
          <p:cNvGrpSpPr/>
          <p:nvPr/>
        </p:nvGrpSpPr>
        <p:grpSpPr>
          <a:xfrm>
            <a:off x="-4162" y="0"/>
            <a:ext cx="4379720" cy="3598863"/>
            <a:chOff x="-4162" y="-1"/>
            <a:chExt cx="6938362" cy="3429001"/>
          </a:xfrm>
        </p:grpSpPr>
        <p:sp>
          <p:nvSpPr>
            <p:cNvPr id="169" name="Right Triangle 168">
              <a:extLst>
                <a:ext uri="{FF2B5EF4-FFF2-40B4-BE49-F238E27FC236}">
                  <a16:creationId xmlns:a16="http://schemas.microsoft.com/office/drawing/2014/main" id="{7CE69CFD-81AC-4A05-B0A3-F2FCFB37998C}"/>
                </a:ext>
              </a:extLst>
            </p:cNvPr>
            <p:cNvSpPr/>
            <p:nvPr/>
          </p:nvSpPr>
          <p:spPr>
            <a:xfrm>
              <a:off x="4704346" y="0"/>
              <a:ext cx="2229854" cy="3429000"/>
            </a:xfrm>
            <a:prstGeom prst="rtTriangle">
              <a:avLst/>
            </a:prstGeom>
            <a:solidFill>
              <a:schemeClr val="tx2">
                <a:lumMod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0" name="Freeform 28">
              <a:extLst>
                <a:ext uri="{FF2B5EF4-FFF2-40B4-BE49-F238E27FC236}">
                  <a16:creationId xmlns:a16="http://schemas.microsoft.com/office/drawing/2014/main" id="{B1ADDA75-3342-4592-B36F-BF364F76FA98}"/>
                </a:ext>
              </a:extLst>
            </p:cNvPr>
            <p:cNvSpPr/>
            <p:nvPr/>
          </p:nvSpPr>
          <p:spPr>
            <a:xfrm>
              <a:off x="-4162" y="-1"/>
              <a:ext cx="4708508" cy="3429001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chemeClr val="tx2">
                <a:lumMod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17"/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F43E5A-A8DD-46EC-96A1-A309E1379485}"/>
              </a:ext>
            </a:extLst>
          </p:cNvPr>
          <p:cNvSpPr txBox="1">
            <a:spLocks/>
          </p:cNvSpPr>
          <p:nvPr/>
        </p:nvSpPr>
        <p:spPr>
          <a:xfrm>
            <a:off x="76061" y="1628618"/>
            <a:ext cx="4003715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Layers of the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Architecture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88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48B2-70A0-4AB5-AE98-7AE401ED21BD}"/>
              </a:ext>
            </a:extLst>
          </p:cNvPr>
          <p:cNvSpPr txBox="1">
            <a:spLocks/>
          </p:cNvSpPr>
          <p:nvPr/>
        </p:nvSpPr>
        <p:spPr>
          <a:xfrm>
            <a:off x="2819402" y="179539"/>
            <a:ext cx="65531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Communication Models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EE224F-FEE2-44F8-B20C-0F422BBDF53C}"/>
              </a:ext>
            </a:extLst>
          </p:cNvPr>
          <p:cNvSpPr/>
          <p:nvPr/>
        </p:nvSpPr>
        <p:spPr>
          <a:xfrm>
            <a:off x="0" y="985440"/>
            <a:ext cx="6111466" cy="28876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D964BD-F226-4A39-8832-4BD57FFA58B0}"/>
              </a:ext>
            </a:extLst>
          </p:cNvPr>
          <p:cNvSpPr/>
          <p:nvPr/>
        </p:nvSpPr>
        <p:spPr>
          <a:xfrm>
            <a:off x="6112686" y="985440"/>
            <a:ext cx="6079314" cy="28876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B9FAB5-B39F-4E74-A45F-973C8B3C3A6D}"/>
              </a:ext>
            </a:extLst>
          </p:cNvPr>
          <p:cNvSpPr/>
          <p:nvPr/>
        </p:nvSpPr>
        <p:spPr>
          <a:xfrm>
            <a:off x="0" y="3657600"/>
            <a:ext cx="6111466" cy="28876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80D841-18AD-4DFF-94CB-081AFF82AABD}"/>
              </a:ext>
            </a:extLst>
          </p:cNvPr>
          <p:cNvSpPr/>
          <p:nvPr/>
        </p:nvSpPr>
        <p:spPr>
          <a:xfrm>
            <a:off x="6112686" y="3657600"/>
            <a:ext cx="6079314" cy="28876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AE71E-2D1A-427D-8A6C-D36FB9063269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82053" y="1149230"/>
            <a:ext cx="47593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Device-To-Device Model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1890C7-0FE1-4D62-A6B2-783F6C42216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93532" y="3808363"/>
            <a:ext cx="3455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Device-to-Gateway Model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4F52E0-252C-4F03-95ED-035054F7CDF4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902668" y="1136203"/>
            <a:ext cx="31917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Device-To-Cloud Model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EF3F88-5164-470E-AB96-6FA186316400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858033" y="3808363"/>
            <a:ext cx="52577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Cloud-to-Cloud (Back-End Data-Sharing Model)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FA44FB-F608-4D08-BBA6-ED55695F7BA7}"/>
              </a:ext>
            </a:extLst>
          </p:cNvPr>
          <p:cNvGrpSpPr/>
          <p:nvPr/>
        </p:nvGrpSpPr>
        <p:grpSpPr>
          <a:xfrm>
            <a:off x="0" y="998467"/>
            <a:ext cx="640080" cy="640080"/>
            <a:chOff x="22860" y="998467"/>
            <a:chExt cx="640080" cy="6400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5DF2D3-3693-4D07-B89A-B772B6000449}"/>
                </a:ext>
              </a:extLst>
            </p:cNvPr>
            <p:cNvSpPr/>
            <p:nvPr/>
          </p:nvSpPr>
          <p:spPr>
            <a:xfrm>
              <a:off x="22860" y="998467"/>
              <a:ext cx="640080" cy="64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11" name="TextBox 77">
              <a:extLst>
                <a:ext uri="{FF2B5EF4-FFF2-40B4-BE49-F238E27FC236}">
                  <a16:creationId xmlns:a16="http://schemas.microsoft.com/office/drawing/2014/main" id="{67B768B4-9644-4B5B-A9A4-75C9B2C18BB5}"/>
                </a:ext>
              </a:extLst>
            </p:cNvPr>
            <p:cNvSpPr txBox="1"/>
            <p:nvPr/>
          </p:nvSpPr>
          <p:spPr>
            <a:xfrm>
              <a:off x="22860" y="1026120"/>
              <a:ext cx="64008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Lato Black" charset="0"/>
                  <a:cs typeface="Lato Black" charset="0"/>
                </a:rPr>
                <a:t>01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B881AE-9CB3-458E-9B71-110F60B7B14B}"/>
              </a:ext>
            </a:extLst>
          </p:cNvPr>
          <p:cNvGrpSpPr/>
          <p:nvPr/>
        </p:nvGrpSpPr>
        <p:grpSpPr>
          <a:xfrm>
            <a:off x="6112686" y="985440"/>
            <a:ext cx="640080" cy="640080"/>
            <a:chOff x="6096000" y="990600"/>
            <a:chExt cx="640080" cy="64008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5FF774-3B81-44F9-934D-34D2A5BEF5A0}"/>
                </a:ext>
              </a:extLst>
            </p:cNvPr>
            <p:cNvSpPr/>
            <p:nvPr/>
          </p:nvSpPr>
          <p:spPr>
            <a:xfrm>
              <a:off x="6096000" y="990600"/>
              <a:ext cx="640080" cy="64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16" name="TextBox 77">
              <a:extLst>
                <a:ext uri="{FF2B5EF4-FFF2-40B4-BE49-F238E27FC236}">
                  <a16:creationId xmlns:a16="http://schemas.microsoft.com/office/drawing/2014/main" id="{7EE8BCCD-E67F-4250-8545-A0FEBB62EC3E}"/>
                </a:ext>
              </a:extLst>
            </p:cNvPr>
            <p:cNvSpPr txBox="1"/>
            <p:nvPr/>
          </p:nvSpPr>
          <p:spPr>
            <a:xfrm>
              <a:off x="6096000" y="1018253"/>
              <a:ext cx="64008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Lato Black" charset="0"/>
                  <a:cs typeface="Lato Black" charset="0"/>
                </a:rPr>
                <a:t>02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3F18393-90DD-419F-888E-4885350D34B6}"/>
              </a:ext>
            </a:extLst>
          </p:cNvPr>
          <p:cNvGrpSpPr/>
          <p:nvPr/>
        </p:nvGrpSpPr>
        <p:grpSpPr>
          <a:xfrm>
            <a:off x="0" y="3657600"/>
            <a:ext cx="640080" cy="640080"/>
            <a:chOff x="0" y="3657600"/>
            <a:chExt cx="640080" cy="64008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5B7C2E-6572-47AA-A962-8D5F9B7819FA}"/>
                </a:ext>
              </a:extLst>
            </p:cNvPr>
            <p:cNvSpPr/>
            <p:nvPr/>
          </p:nvSpPr>
          <p:spPr>
            <a:xfrm>
              <a:off x="0" y="3657600"/>
              <a:ext cx="640080" cy="6400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19" name="TextBox 77">
              <a:extLst>
                <a:ext uri="{FF2B5EF4-FFF2-40B4-BE49-F238E27FC236}">
                  <a16:creationId xmlns:a16="http://schemas.microsoft.com/office/drawing/2014/main" id="{A19A2B06-714A-4884-AD94-7BA6ECB75BAB}"/>
                </a:ext>
              </a:extLst>
            </p:cNvPr>
            <p:cNvSpPr txBox="1"/>
            <p:nvPr/>
          </p:nvSpPr>
          <p:spPr>
            <a:xfrm>
              <a:off x="0" y="3685253"/>
              <a:ext cx="64008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Lato Black" charset="0"/>
                  <a:cs typeface="Lato Black" charset="0"/>
                </a:rPr>
                <a:t>03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42B2F3-6A9D-4CB1-86F3-1DA50CF4E2A0}"/>
              </a:ext>
            </a:extLst>
          </p:cNvPr>
          <p:cNvGrpSpPr/>
          <p:nvPr/>
        </p:nvGrpSpPr>
        <p:grpSpPr>
          <a:xfrm>
            <a:off x="6096000" y="3657600"/>
            <a:ext cx="640080" cy="640080"/>
            <a:chOff x="6096000" y="3657600"/>
            <a:chExt cx="640080" cy="64008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B42F416-BC99-41A1-8899-8FD758AB9C51}"/>
                </a:ext>
              </a:extLst>
            </p:cNvPr>
            <p:cNvSpPr/>
            <p:nvPr/>
          </p:nvSpPr>
          <p:spPr>
            <a:xfrm>
              <a:off x="6096000" y="3657600"/>
              <a:ext cx="640080" cy="640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22" name="TextBox 77">
              <a:extLst>
                <a:ext uri="{FF2B5EF4-FFF2-40B4-BE49-F238E27FC236}">
                  <a16:creationId xmlns:a16="http://schemas.microsoft.com/office/drawing/2014/main" id="{B543433C-EC03-4559-8712-151AF478DA35}"/>
                </a:ext>
              </a:extLst>
            </p:cNvPr>
            <p:cNvSpPr txBox="1"/>
            <p:nvPr/>
          </p:nvSpPr>
          <p:spPr>
            <a:xfrm>
              <a:off x="6096000" y="3685253"/>
              <a:ext cx="64008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ckwell" panose="02060603020205020403" pitchFamily="18" charset="0"/>
                  <a:ea typeface="Lato Black" charset="0"/>
                  <a:cs typeface="Lato Black" charset="0"/>
                </a:rPr>
                <a:t>04</a:t>
              </a: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DB291D63-553B-4952-8167-E331AE5E0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523" y="4192877"/>
            <a:ext cx="1455525" cy="83356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FC1EB54-2167-4D29-BDC3-D6A1BCB02914}"/>
              </a:ext>
            </a:extLst>
          </p:cNvPr>
          <p:cNvGrpSpPr/>
          <p:nvPr/>
        </p:nvGrpSpPr>
        <p:grpSpPr>
          <a:xfrm>
            <a:off x="6487002" y="4377551"/>
            <a:ext cx="5330683" cy="2012578"/>
            <a:chOff x="6487002" y="4377551"/>
            <a:chExt cx="5330683" cy="2012578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58660E2-E11F-4535-9F41-8847AC656C3C}"/>
                </a:ext>
              </a:extLst>
            </p:cNvPr>
            <p:cNvCxnSpPr>
              <a:cxnSpLocks/>
            </p:cNvCxnSpPr>
            <p:nvPr/>
          </p:nvCxnSpPr>
          <p:spPr>
            <a:xfrm>
              <a:off x="7161411" y="5299473"/>
              <a:ext cx="937142" cy="0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271FFA2A-2030-4233-A495-D83A8EAE9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9472" y="4837069"/>
              <a:ext cx="1478568" cy="85165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FD0BB58C-0971-4B20-ADE2-170D29472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9117" y="4377551"/>
              <a:ext cx="1478568" cy="851656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3C504FF7-7690-4DAD-8D73-87CEB73DD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4733" y="5538473"/>
              <a:ext cx="1478568" cy="851656"/>
            </a:xfrm>
            <a:prstGeom prst="rect">
              <a:avLst/>
            </a:prstGeom>
          </p:spPr>
        </p:pic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8A419936-229B-4327-A20F-486872209C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3465" y="4997120"/>
              <a:ext cx="949341" cy="252681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D2656D8B-1D5D-4734-83F8-B8444885B3ED}"/>
                </a:ext>
              </a:extLst>
            </p:cNvPr>
            <p:cNvCxnSpPr>
              <a:cxnSpLocks/>
            </p:cNvCxnSpPr>
            <p:nvPr/>
          </p:nvCxnSpPr>
          <p:spPr>
            <a:xfrm>
              <a:off x="9442351" y="5535373"/>
              <a:ext cx="905689" cy="428928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345522F-8E2E-416A-84FB-ACD83FA1C8F9}"/>
                </a:ext>
              </a:extLst>
            </p:cNvPr>
            <p:cNvSpPr txBox="1"/>
            <p:nvPr/>
          </p:nvSpPr>
          <p:spPr>
            <a:xfrm>
              <a:off x="9616685" y="5132123"/>
              <a:ext cx="931468" cy="5770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HTTPS</a:t>
              </a:r>
            </a:p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Oauth 2.0</a:t>
              </a:r>
            </a:p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JSON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10C24AB-C649-496E-B153-26658B548064}"/>
                </a:ext>
              </a:extLst>
            </p:cNvPr>
            <p:cNvSpPr txBox="1"/>
            <p:nvPr/>
          </p:nvSpPr>
          <p:spPr>
            <a:xfrm>
              <a:off x="7136244" y="4478612"/>
              <a:ext cx="1032840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>
                  <a:solidFill>
                    <a:prstClr val="black"/>
                  </a:solidFill>
                </a:rPr>
                <a:t>Protocol Stack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914DDF6-6773-4DE1-A4B4-67A4DF2C0B6F}"/>
                </a:ext>
              </a:extLst>
            </p:cNvPr>
            <p:cNvSpPr txBox="1"/>
            <p:nvPr/>
          </p:nvSpPr>
          <p:spPr>
            <a:xfrm>
              <a:off x="7403918" y="4710437"/>
              <a:ext cx="497492" cy="5770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CoAP </a:t>
              </a:r>
            </a:p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or </a:t>
              </a:r>
            </a:p>
            <a:p>
              <a:pPr algn="ctr"/>
              <a:r>
                <a:rPr lang="en-US" sz="1050" b="1" dirty="0">
                  <a:solidFill>
                    <a:prstClr val="black"/>
                  </a:solidFill>
                </a:rPr>
                <a:t>HTTP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156FA53-F500-4E5C-927A-BD3528BF05A8}"/>
                </a:ext>
              </a:extLst>
            </p:cNvPr>
            <p:cNvSpPr txBox="1"/>
            <p:nvPr/>
          </p:nvSpPr>
          <p:spPr>
            <a:xfrm>
              <a:off x="6487002" y="5540451"/>
              <a:ext cx="64131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Light </a:t>
              </a:r>
            </a:p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Sensor</a:t>
              </a:r>
            </a:p>
          </p:txBody>
        </p:sp>
        <p:sp>
          <p:nvSpPr>
            <p:cNvPr id="84" name="Flowchart: Connector 83">
              <a:extLst>
                <a:ext uri="{FF2B5EF4-FFF2-40B4-BE49-F238E27FC236}">
                  <a16:creationId xmlns:a16="http://schemas.microsoft.com/office/drawing/2014/main" id="{089B318B-C1F2-4524-8A2A-31FC8A7F75D8}"/>
                </a:ext>
              </a:extLst>
            </p:cNvPr>
            <p:cNvSpPr/>
            <p:nvPr/>
          </p:nvSpPr>
          <p:spPr bwMode="auto">
            <a:xfrm>
              <a:off x="6505099" y="4916169"/>
              <a:ext cx="605119" cy="561436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90CD626-BF95-4B0E-BDA9-075F4F2903A7}"/>
                </a:ext>
              </a:extLst>
            </p:cNvPr>
            <p:cNvSpPr/>
            <p:nvPr/>
          </p:nvSpPr>
          <p:spPr>
            <a:xfrm>
              <a:off x="8125836" y="5076334"/>
              <a:ext cx="1361270" cy="44627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50" b="1" dirty="0"/>
                <a:t>Application </a:t>
              </a:r>
            </a:p>
            <a:p>
              <a:pPr algn="ctr"/>
              <a:r>
                <a:rPr lang="en-US" sz="1150" b="1" dirty="0"/>
                <a:t>Service Provider #1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18696C2-3255-477A-9BC8-14B4BAB74B56}"/>
                </a:ext>
              </a:extLst>
            </p:cNvPr>
            <p:cNvSpPr/>
            <p:nvPr/>
          </p:nvSpPr>
          <p:spPr>
            <a:xfrm>
              <a:off x="10399904" y="4606082"/>
              <a:ext cx="1361270" cy="44627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50" b="1" dirty="0"/>
                <a:t>Application </a:t>
              </a:r>
            </a:p>
            <a:p>
              <a:pPr algn="ctr"/>
              <a:r>
                <a:rPr lang="en-US" sz="1150" b="1" dirty="0"/>
                <a:t>Service Provider #2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85D7ADF-31C5-4730-83C1-B833E09891E7}"/>
                </a:ext>
              </a:extLst>
            </p:cNvPr>
            <p:cNvSpPr/>
            <p:nvPr/>
          </p:nvSpPr>
          <p:spPr>
            <a:xfrm>
              <a:off x="10387712" y="5790255"/>
              <a:ext cx="1361270" cy="44627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150" b="1" dirty="0"/>
                <a:t>Application </a:t>
              </a:r>
            </a:p>
            <a:p>
              <a:pPr algn="ctr"/>
              <a:r>
                <a:rPr lang="en-US" sz="1150" b="1" dirty="0"/>
                <a:t>Service Provider #3</a:t>
              </a:r>
            </a:p>
          </p:txBody>
        </p:sp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79180307-C5E7-40A1-B126-0049011F9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439" y="4927131"/>
              <a:ext cx="462439" cy="53951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17AEE6-DC50-4C1E-959E-CEE232717617}"/>
              </a:ext>
            </a:extLst>
          </p:cNvPr>
          <p:cNvGrpSpPr/>
          <p:nvPr/>
        </p:nvGrpSpPr>
        <p:grpSpPr>
          <a:xfrm>
            <a:off x="6299399" y="1575853"/>
            <a:ext cx="5705889" cy="1930152"/>
            <a:chOff x="6299399" y="1575853"/>
            <a:chExt cx="5705889" cy="193015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376DE7B-5E07-4DF6-A65D-90F4172F2D3E}"/>
                </a:ext>
              </a:extLst>
            </p:cNvPr>
            <p:cNvSpPr txBox="1"/>
            <p:nvPr/>
          </p:nvSpPr>
          <p:spPr>
            <a:xfrm>
              <a:off x="6299399" y="2767341"/>
              <a:ext cx="124973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Device with Temperature</a:t>
              </a:r>
            </a:p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Sensor</a:t>
              </a:r>
            </a:p>
          </p:txBody>
        </p:sp>
        <p:sp>
          <p:nvSpPr>
            <p:cNvPr id="40" name="Flowchart: Connector 39">
              <a:extLst>
                <a:ext uri="{FF2B5EF4-FFF2-40B4-BE49-F238E27FC236}">
                  <a16:creationId xmlns:a16="http://schemas.microsoft.com/office/drawing/2014/main" id="{32CD002A-9BAB-434F-A88B-D1A305E22F00}"/>
                </a:ext>
              </a:extLst>
            </p:cNvPr>
            <p:cNvSpPr/>
            <p:nvPr/>
          </p:nvSpPr>
          <p:spPr bwMode="auto">
            <a:xfrm>
              <a:off x="6621708" y="2177810"/>
              <a:ext cx="605119" cy="561436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57BCE2F-4B62-4362-AB93-7E6C75352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1433" y="2245692"/>
              <a:ext cx="425669" cy="425669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E7F418-E3F7-4C86-AC88-8CBA24FFAD9B}"/>
                </a:ext>
              </a:extLst>
            </p:cNvPr>
            <p:cNvSpPr txBox="1"/>
            <p:nvPr/>
          </p:nvSpPr>
          <p:spPr>
            <a:xfrm>
              <a:off x="10630578" y="2859674"/>
              <a:ext cx="137471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Device with Carbon Monoxide Sensor</a:t>
              </a:r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F83E7987-DBFD-477C-B61A-979236257894}"/>
                </a:ext>
              </a:extLst>
            </p:cNvPr>
            <p:cNvSpPr/>
            <p:nvPr/>
          </p:nvSpPr>
          <p:spPr bwMode="auto">
            <a:xfrm>
              <a:off x="11015374" y="2177810"/>
              <a:ext cx="605119" cy="561436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75E9E79-DE98-401A-96CB-2F72D6634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11" y="1575853"/>
              <a:ext cx="1478568" cy="851656"/>
            </a:xfrm>
            <a:prstGeom prst="rect">
              <a:avLst/>
            </a:prstGeom>
          </p:spPr>
        </p:pic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550BF94-DC27-49D1-B401-019C7C8D65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82803" y="2038091"/>
              <a:ext cx="1160190" cy="305744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50CEBFA-8276-4B14-B7A0-032724D405EA}"/>
                </a:ext>
              </a:extLst>
            </p:cNvPr>
            <p:cNvCxnSpPr>
              <a:cxnSpLocks/>
            </p:cNvCxnSpPr>
            <p:nvPr/>
          </p:nvCxnSpPr>
          <p:spPr>
            <a:xfrm>
              <a:off x="9844797" y="2043054"/>
              <a:ext cx="1121260" cy="303590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FD84ECF-A583-446C-B05E-8C41946D9EF5}"/>
                </a:ext>
              </a:extLst>
            </p:cNvPr>
            <p:cNvSpPr txBox="1"/>
            <p:nvPr/>
          </p:nvSpPr>
          <p:spPr>
            <a:xfrm>
              <a:off x="7605146" y="2221073"/>
              <a:ext cx="755589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171450" marR="0" lvl="0" indent="-1714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kumimoji="0" sz="105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defRPr>
              </a:lvl1pPr>
            </a:lstStyle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HTTP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TLS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TCP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IP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3444AC4-3694-4C0B-9A80-9B739C9EC3CB}"/>
                </a:ext>
              </a:extLst>
            </p:cNvPr>
            <p:cNvSpPr txBox="1"/>
            <p:nvPr/>
          </p:nvSpPr>
          <p:spPr>
            <a:xfrm>
              <a:off x="9867718" y="2221073"/>
              <a:ext cx="831148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050" b="1" dirty="0">
                  <a:solidFill>
                    <a:prstClr val="black"/>
                  </a:solidFill>
                </a:rPr>
                <a:t>CoAP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050" b="1" dirty="0">
                  <a:solidFill>
                    <a:prstClr val="black"/>
                  </a:solidFill>
                </a:rPr>
                <a:t>DTLS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050" b="1" dirty="0">
                  <a:solidFill>
                    <a:prstClr val="black"/>
                  </a:solidFill>
                </a:rPr>
                <a:t>UDP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050" b="1" dirty="0">
                  <a:solidFill>
                    <a:prstClr val="black"/>
                  </a:solidFill>
                </a:rPr>
                <a:t>IP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6B9BF47-AE01-4821-B7E8-A01F252B0A6D}"/>
                </a:ext>
              </a:extLst>
            </p:cNvPr>
            <p:cNvSpPr/>
            <p:nvPr/>
          </p:nvSpPr>
          <p:spPr>
            <a:xfrm>
              <a:off x="8530038" y="1809311"/>
              <a:ext cx="1219245" cy="46166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Application </a:t>
              </a:r>
            </a:p>
            <a:p>
              <a:pPr algn="ctr"/>
              <a:r>
                <a:rPr lang="en-US" sz="1200" b="1" dirty="0"/>
                <a:t>Service Provider</a:t>
              </a:r>
            </a:p>
          </p:txBody>
        </p:sp>
        <p:pic>
          <p:nvPicPr>
            <p:cNvPr id="94" name="Picture 93" descr="Icon&#10;&#10;Description automatically generated">
              <a:extLst>
                <a:ext uri="{FF2B5EF4-FFF2-40B4-BE49-F238E27FC236}">
                  <a16:creationId xmlns:a16="http://schemas.microsoft.com/office/drawing/2014/main" id="{6F34C78C-113C-4B0F-9B27-CEEBBCE64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4812" y="2216051"/>
              <a:ext cx="326242" cy="484954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FB8C0C-DDA0-4B50-AAA5-D19D825E9667}"/>
              </a:ext>
            </a:extLst>
          </p:cNvPr>
          <p:cNvGrpSpPr/>
          <p:nvPr/>
        </p:nvGrpSpPr>
        <p:grpSpPr>
          <a:xfrm>
            <a:off x="206938" y="1752600"/>
            <a:ext cx="5697591" cy="1574145"/>
            <a:chOff x="206938" y="1908891"/>
            <a:chExt cx="5697591" cy="157414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C79596-1217-4D90-8047-461BB352B630}"/>
                </a:ext>
              </a:extLst>
            </p:cNvPr>
            <p:cNvSpPr txBox="1"/>
            <p:nvPr/>
          </p:nvSpPr>
          <p:spPr>
            <a:xfrm>
              <a:off x="206938" y="2561142"/>
              <a:ext cx="1249736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Light Bulb from manufacturer 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F71E98-41B2-4665-B639-AAABF1852F09}"/>
                </a:ext>
              </a:extLst>
            </p:cNvPr>
            <p:cNvSpPr txBox="1"/>
            <p:nvPr/>
          </p:nvSpPr>
          <p:spPr>
            <a:xfrm>
              <a:off x="4529819" y="2561142"/>
              <a:ext cx="137471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Light Switch from manufacturer B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51A35B7-284A-461C-807E-A818494334C5}"/>
                </a:ext>
              </a:extLst>
            </p:cNvPr>
            <p:cNvCxnSpPr>
              <a:cxnSpLocks/>
            </p:cNvCxnSpPr>
            <p:nvPr/>
          </p:nvCxnSpPr>
          <p:spPr>
            <a:xfrm>
              <a:off x="1229428" y="2273588"/>
              <a:ext cx="1464889" cy="0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E629E8D-EFEB-48E1-B226-8D8E838C3E1F}"/>
                </a:ext>
              </a:extLst>
            </p:cNvPr>
            <p:cNvCxnSpPr>
              <a:cxnSpLocks/>
            </p:cNvCxnSpPr>
            <p:nvPr/>
          </p:nvCxnSpPr>
          <p:spPr>
            <a:xfrm>
              <a:off x="3386399" y="2273588"/>
              <a:ext cx="1464889" cy="0"/>
            </a:xfrm>
            <a:prstGeom prst="straightConnector1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BED2B9B-7ADD-4636-905F-B9D6D2C4407A}"/>
                </a:ext>
              </a:extLst>
            </p:cNvPr>
            <p:cNvSpPr txBox="1"/>
            <p:nvPr/>
          </p:nvSpPr>
          <p:spPr>
            <a:xfrm>
              <a:off x="2484515" y="2905955"/>
              <a:ext cx="1098162" cy="5770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171450" marR="0" lvl="0" indent="-1714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kumimoji="0" sz="1050" b="1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defRPr>
              </a:lvl1pPr>
            </a:lstStyle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Bluetooth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Z-wave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en-US" dirty="0"/>
                <a:t>Zigbee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846E3C-D1AE-4BB1-B649-596009DB63CE}"/>
                </a:ext>
              </a:extLst>
            </p:cNvPr>
            <p:cNvSpPr txBox="1"/>
            <p:nvPr/>
          </p:nvSpPr>
          <p:spPr>
            <a:xfrm>
              <a:off x="2255003" y="2603346"/>
              <a:ext cx="155718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Wireless Network</a:t>
              </a:r>
            </a:p>
          </p:txBody>
        </p:sp>
        <p:sp>
          <p:nvSpPr>
            <p:cNvPr id="35" name="Flowchart: Connector 34">
              <a:extLst>
                <a:ext uri="{FF2B5EF4-FFF2-40B4-BE49-F238E27FC236}">
                  <a16:creationId xmlns:a16="http://schemas.microsoft.com/office/drawing/2014/main" id="{9CDF148D-DDD7-47AD-9B20-48F786153A98}"/>
                </a:ext>
              </a:extLst>
            </p:cNvPr>
            <p:cNvSpPr/>
            <p:nvPr/>
          </p:nvSpPr>
          <p:spPr bwMode="auto">
            <a:xfrm>
              <a:off x="4914615" y="1908891"/>
              <a:ext cx="605119" cy="561436"/>
            </a:xfrm>
            <a:prstGeom prst="flowChartConnector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3BC532B-4071-47F8-A197-EB252DA31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268" y="2029701"/>
              <a:ext cx="319812" cy="319812"/>
            </a:xfrm>
            <a:prstGeom prst="rect">
              <a:avLst/>
            </a:prstGeom>
          </p:spPr>
        </p:pic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BA98DEE-68E4-49E7-8A1F-9948DB50CBC6}"/>
                </a:ext>
              </a:extLst>
            </p:cNvPr>
            <p:cNvGrpSpPr/>
            <p:nvPr/>
          </p:nvGrpSpPr>
          <p:grpSpPr>
            <a:xfrm>
              <a:off x="529247" y="1990385"/>
              <a:ext cx="605119" cy="561436"/>
              <a:chOff x="529247" y="1990385"/>
              <a:chExt cx="605119" cy="561436"/>
            </a:xfrm>
          </p:grpSpPr>
          <p:sp>
            <p:nvSpPr>
              <p:cNvPr id="33" name="Flowchart: Connector 32">
                <a:extLst>
                  <a:ext uri="{FF2B5EF4-FFF2-40B4-BE49-F238E27FC236}">
                    <a16:creationId xmlns:a16="http://schemas.microsoft.com/office/drawing/2014/main" id="{19CA6D0A-EF3E-4406-A412-FD2C320888D2}"/>
                  </a:ext>
                </a:extLst>
              </p:cNvPr>
              <p:cNvSpPr/>
              <p:nvPr/>
            </p:nvSpPr>
            <p:spPr bwMode="auto">
              <a:xfrm>
                <a:off x="529247" y="1990385"/>
                <a:ext cx="605119" cy="561436"/>
              </a:xfrm>
              <a:prstGeom prst="flowChartConnector">
                <a:avLst/>
              </a:prstGeom>
              <a:solidFill>
                <a:schemeClr val="bg1"/>
              </a:solidFill>
              <a:ln w="12700"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89" name="Picture 88" descr="Icon&#10;&#10;Description automatically generated">
                <a:extLst>
                  <a:ext uri="{FF2B5EF4-FFF2-40B4-BE49-F238E27FC236}">
                    <a16:creationId xmlns:a16="http://schemas.microsoft.com/office/drawing/2014/main" id="{6989B9FF-95AC-4FDC-883A-26FA6A9D3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889" y="1991199"/>
                <a:ext cx="479835" cy="559808"/>
              </a:xfrm>
              <a:prstGeom prst="rect">
                <a:avLst/>
              </a:prstGeom>
            </p:spPr>
          </p:pic>
        </p:grpSp>
        <p:pic>
          <p:nvPicPr>
            <p:cNvPr id="98" name="Picture 97" descr="Icon&#10;&#10;Description automatically generated">
              <a:extLst>
                <a:ext uri="{FF2B5EF4-FFF2-40B4-BE49-F238E27FC236}">
                  <a16:creationId xmlns:a16="http://schemas.microsoft.com/office/drawing/2014/main" id="{6C8CB0A2-6782-486E-8728-92477C4D1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785" y="1956582"/>
              <a:ext cx="764000" cy="644000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EB347C3-5B2F-4955-870E-28A3FB181A9F}"/>
              </a:ext>
            </a:extLst>
          </p:cNvPr>
          <p:cNvSpPr txBox="1"/>
          <p:nvPr/>
        </p:nvSpPr>
        <p:spPr>
          <a:xfrm>
            <a:off x="202789" y="5640928"/>
            <a:ext cx="124973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Device with Temperature</a:t>
            </a:r>
          </a:p>
          <a:p>
            <a:pPr algn="ctr"/>
            <a:r>
              <a:rPr lang="en-US" sz="1200" b="1" dirty="0">
                <a:solidFill>
                  <a:prstClr val="black"/>
                </a:solidFill>
              </a:rPr>
              <a:t>Sensor</a:t>
            </a: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7F761CD3-FB5D-4D83-B4B6-60F6808A80D7}"/>
              </a:ext>
            </a:extLst>
          </p:cNvPr>
          <p:cNvSpPr/>
          <p:nvPr/>
        </p:nvSpPr>
        <p:spPr bwMode="auto">
          <a:xfrm>
            <a:off x="525098" y="5039205"/>
            <a:ext cx="605119" cy="561436"/>
          </a:xfrm>
          <a:prstGeom prst="flowChartConnector">
            <a:avLst/>
          </a:prstGeom>
          <a:solidFill>
            <a:schemeClr val="bg1"/>
          </a:solidFill>
          <a:ln w="127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BA8DB870-25F1-475A-955D-3321D8BA7A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3" y="5107087"/>
            <a:ext cx="425669" cy="42566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D29FF7B-90D5-4290-A369-ED3CF0FE5738}"/>
              </a:ext>
            </a:extLst>
          </p:cNvPr>
          <p:cNvSpPr txBox="1"/>
          <p:nvPr/>
        </p:nvSpPr>
        <p:spPr>
          <a:xfrm>
            <a:off x="4533968" y="5733261"/>
            <a:ext cx="13747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Device with Carbon Monoxide Sensor</a:t>
            </a:r>
          </a:p>
        </p:txBody>
      </p:sp>
      <p:sp>
        <p:nvSpPr>
          <p:cNvPr id="56" name="Flowchart: Connector 55">
            <a:extLst>
              <a:ext uri="{FF2B5EF4-FFF2-40B4-BE49-F238E27FC236}">
                <a16:creationId xmlns:a16="http://schemas.microsoft.com/office/drawing/2014/main" id="{2D52B8D2-DAF0-4786-B424-222AEBD8DF3E}"/>
              </a:ext>
            </a:extLst>
          </p:cNvPr>
          <p:cNvSpPr/>
          <p:nvPr/>
        </p:nvSpPr>
        <p:spPr bwMode="auto">
          <a:xfrm>
            <a:off x="4918764" y="5039205"/>
            <a:ext cx="605119" cy="561436"/>
          </a:xfrm>
          <a:prstGeom prst="flowChartConnector">
            <a:avLst/>
          </a:prstGeom>
          <a:solidFill>
            <a:schemeClr val="bg1"/>
          </a:solidFill>
          <a:ln w="127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9B8CF17-66B0-44B7-A282-480AF4AF9C14}"/>
              </a:ext>
            </a:extLst>
          </p:cNvPr>
          <p:cNvSpPr/>
          <p:nvPr/>
        </p:nvSpPr>
        <p:spPr>
          <a:xfrm>
            <a:off x="2449696" y="4435436"/>
            <a:ext cx="121924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 dirty="0"/>
              <a:t>Application </a:t>
            </a:r>
          </a:p>
          <a:p>
            <a:pPr algn="ctr"/>
            <a:r>
              <a:rPr lang="en-US" sz="1200" b="1" dirty="0"/>
              <a:t>Service Provider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A0AC33E-3387-4611-8999-5A70E7DF0CE5}"/>
              </a:ext>
            </a:extLst>
          </p:cNvPr>
          <p:cNvCxnSpPr>
            <a:cxnSpLocks/>
          </p:cNvCxnSpPr>
          <p:nvPr/>
        </p:nvCxnSpPr>
        <p:spPr>
          <a:xfrm flipV="1">
            <a:off x="1186193" y="4899486"/>
            <a:ext cx="1160190" cy="305744"/>
          </a:xfrm>
          <a:prstGeom prst="straightConnector1">
            <a:avLst/>
          </a:prstGeom>
          <a:ln w="28575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BC6BA8A-189B-489D-ACD7-5748BCCA0BFC}"/>
              </a:ext>
            </a:extLst>
          </p:cNvPr>
          <p:cNvCxnSpPr>
            <a:cxnSpLocks/>
          </p:cNvCxnSpPr>
          <p:nvPr/>
        </p:nvCxnSpPr>
        <p:spPr>
          <a:xfrm>
            <a:off x="3774022" y="4893295"/>
            <a:ext cx="1121260" cy="303590"/>
          </a:xfrm>
          <a:prstGeom prst="straightConnector1">
            <a:avLst/>
          </a:prstGeom>
          <a:ln w="28575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A9E59B2-7002-46FB-B667-7C1D6E180FDC}"/>
              </a:ext>
            </a:extLst>
          </p:cNvPr>
          <p:cNvSpPr txBox="1"/>
          <p:nvPr/>
        </p:nvSpPr>
        <p:spPr>
          <a:xfrm>
            <a:off x="4021191" y="4570998"/>
            <a:ext cx="831148" cy="9387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CoAP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DTLS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UDP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IPv6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75E0BC2-44E5-4AB0-A7EE-A708F0B6AC63}"/>
              </a:ext>
            </a:extLst>
          </p:cNvPr>
          <p:cNvCxnSpPr>
            <a:cxnSpLocks/>
          </p:cNvCxnSpPr>
          <p:nvPr/>
        </p:nvCxnSpPr>
        <p:spPr>
          <a:xfrm>
            <a:off x="3047285" y="4902138"/>
            <a:ext cx="0" cy="343521"/>
          </a:xfrm>
          <a:prstGeom prst="straightConnector1">
            <a:avLst/>
          </a:prstGeom>
          <a:ln w="28575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90400A9-14B2-48AA-AC54-19B925D35B8E}"/>
              </a:ext>
            </a:extLst>
          </p:cNvPr>
          <p:cNvSpPr txBox="1"/>
          <p:nvPr/>
        </p:nvSpPr>
        <p:spPr>
          <a:xfrm>
            <a:off x="3225649" y="5406603"/>
            <a:ext cx="103284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dirty="0">
                <a:solidFill>
                  <a:prstClr val="black"/>
                </a:solidFill>
              </a:rPr>
              <a:t>Local Gateway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631F1C7-6088-48B6-8923-B0198B22EF36}"/>
              </a:ext>
            </a:extLst>
          </p:cNvPr>
          <p:cNvSpPr txBox="1"/>
          <p:nvPr/>
        </p:nvSpPr>
        <p:spPr>
          <a:xfrm>
            <a:off x="1378278" y="4614618"/>
            <a:ext cx="755589" cy="9002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HTTP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TLS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TCP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IPv6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7B2DED1-FC7F-4F5A-8AD9-E0B51E609164}"/>
              </a:ext>
            </a:extLst>
          </p:cNvPr>
          <p:cNvSpPr txBox="1"/>
          <p:nvPr/>
        </p:nvSpPr>
        <p:spPr>
          <a:xfrm>
            <a:off x="2453288" y="5659149"/>
            <a:ext cx="1136124" cy="2675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dirty="0">
                <a:solidFill>
                  <a:prstClr val="black"/>
                </a:solidFill>
              </a:rPr>
              <a:t>Local 1 Protocol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93CC937-77E1-4DE2-AF35-5CA209E154AA}"/>
              </a:ext>
            </a:extLst>
          </p:cNvPr>
          <p:cNvCxnSpPr>
            <a:cxnSpLocks/>
          </p:cNvCxnSpPr>
          <p:nvPr/>
        </p:nvCxnSpPr>
        <p:spPr>
          <a:xfrm>
            <a:off x="1667417" y="5909005"/>
            <a:ext cx="2770702" cy="0"/>
          </a:xfrm>
          <a:prstGeom prst="straightConnector1">
            <a:avLst/>
          </a:prstGeom>
          <a:ln w="28575"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9A6E03E-B6CE-431B-BA57-5F10E83384EB}"/>
              </a:ext>
            </a:extLst>
          </p:cNvPr>
          <p:cNvSpPr txBox="1"/>
          <p:nvPr/>
        </p:nvSpPr>
        <p:spPr>
          <a:xfrm>
            <a:off x="2193000" y="5920978"/>
            <a:ext cx="1922233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171450" marR="0" lvl="0" indent="-1714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Bluetooth smart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IEEE 802.11 (Wi-Fi)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IEEE 802.15.4 (LR-WPAN)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5DAB808-08EE-4C8C-A481-35650A245F19}"/>
              </a:ext>
            </a:extLst>
          </p:cNvPr>
          <p:cNvCxnSpPr>
            <a:cxnSpLocks/>
          </p:cNvCxnSpPr>
          <p:nvPr/>
        </p:nvCxnSpPr>
        <p:spPr>
          <a:xfrm rot="16200000">
            <a:off x="1449430" y="5699651"/>
            <a:ext cx="424326" cy="0"/>
          </a:xfrm>
          <a:prstGeom prst="straightConnector1">
            <a:avLst/>
          </a:prstGeom>
          <a:ln w="28575"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6CEF025-7857-4566-A1EB-94547083C7F0}"/>
              </a:ext>
            </a:extLst>
          </p:cNvPr>
          <p:cNvCxnSpPr>
            <a:cxnSpLocks/>
          </p:cNvCxnSpPr>
          <p:nvPr/>
        </p:nvCxnSpPr>
        <p:spPr>
          <a:xfrm rot="16200000">
            <a:off x="4204620" y="5699652"/>
            <a:ext cx="424326" cy="0"/>
          </a:xfrm>
          <a:prstGeom prst="straightConnector1">
            <a:avLst/>
          </a:prstGeom>
          <a:ln w="28575"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66D45E8D-69CF-4CAA-9D2A-AA5AA2FCCD92}"/>
              </a:ext>
            </a:extLst>
          </p:cNvPr>
          <p:cNvSpPr txBox="1"/>
          <p:nvPr/>
        </p:nvSpPr>
        <p:spPr>
          <a:xfrm>
            <a:off x="3067346" y="4947467"/>
            <a:ext cx="831148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</a:rPr>
              <a:t>IPv4/IPv6</a:t>
            </a:r>
          </a:p>
        </p:txBody>
      </p:sp>
      <p:pic>
        <p:nvPicPr>
          <p:cNvPr id="96" name="Picture 95" descr="Icon&#10;&#10;Description automatically generated">
            <a:extLst>
              <a:ext uri="{FF2B5EF4-FFF2-40B4-BE49-F238E27FC236}">
                <a16:creationId xmlns:a16="http://schemas.microsoft.com/office/drawing/2014/main" id="{56F9DEA7-BBEE-44C5-B403-66E4B5A46E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02" y="5077446"/>
            <a:ext cx="326242" cy="484954"/>
          </a:xfrm>
          <a:prstGeom prst="rect">
            <a:avLst/>
          </a:prstGeom>
        </p:spPr>
      </p:pic>
      <p:pic>
        <p:nvPicPr>
          <p:cNvPr id="100" name="Picture 99" descr="Icon&#10;&#10;Description automatically generated">
            <a:extLst>
              <a:ext uri="{FF2B5EF4-FFF2-40B4-BE49-F238E27FC236}">
                <a16:creationId xmlns:a16="http://schemas.microsoft.com/office/drawing/2014/main" id="{6E040D00-76E7-4E4A-96D0-DBA653530F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32127" y="5190077"/>
            <a:ext cx="578558" cy="55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1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Placeholder 44" descr="A picture containing text&#10;&#10;Description automatically generated">
            <a:extLst>
              <a:ext uri="{FF2B5EF4-FFF2-40B4-BE49-F238E27FC236}">
                <a16:creationId xmlns:a16="http://schemas.microsoft.com/office/drawing/2014/main" id="{CF452B7D-B31C-4334-AFE4-2918F016CE0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" b="24577"/>
          <a:stretch/>
        </p:blipFill>
        <p:spPr>
          <a:xfrm>
            <a:off x="0" y="0"/>
            <a:ext cx="12192000" cy="46736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5772ED-EA4E-401F-BDCF-4EB7713BC2D9}"/>
              </a:ext>
            </a:extLst>
          </p:cNvPr>
          <p:cNvSpPr txBox="1">
            <a:spLocks/>
          </p:cNvSpPr>
          <p:nvPr/>
        </p:nvSpPr>
        <p:spPr>
          <a:xfrm>
            <a:off x="2159570" y="107084"/>
            <a:ext cx="787286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IoT-Enabled IT Environment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755995-3160-4297-B4D9-BD94CA756853}"/>
              </a:ext>
            </a:extLst>
          </p:cNvPr>
          <p:cNvSpPr/>
          <p:nvPr/>
        </p:nvSpPr>
        <p:spPr>
          <a:xfrm rot="5400000">
            <a:off x="4084321" y="43808"/>
            <a:ext cx="4023360" cy="8660145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98109" y="2620730"/>
            <a:ext cx="7756795" cy="3606062"/>
            <a:chOff x="2198109" y="2607082"/>
            <a:chExt cx="7756795" cy="360606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A204817-5DC9-47DD-83D5-1B9B1CA792FB}"/>
                </a:ext>
              </a:extLst>
            </p:cNvPr>
            <p:cNvSpPr/>
            <p:nvPr/>
          </p:nvSpPr>
          <p:spPr bwMode="auto">
            <a:xfrm>
              <a:off x="3968684" y="2988082"/>
              <a:ext cx="2206088" cy="2607066"/>
            </a:xfrm>
            <a:prstGeom prst="roundRect">
              <a:avLst>
                <a:gd name="adj" fmla="val 6421"/>
              </a:avLst>
            </a:prstGeom>
            <a:solidFill>
              <a:schemeClr val="bg1">
                <a:lumMod val="95000"/>
              </a:schemeClr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Picture 8" descr="A picture containing game, basketball, sitting&#10;&#10;Description automatically generated">
              <a:extLst>
                <a:ext uri="{FF2B5EF4-FFF2-40B4-BE49-F238E27FC236}">
                  <a16:creationId xmlns:a16="http://schemas.microsoft.com/office/drawing/2014/main" id="{AE798E9C-A8C8-4964-AC66-FB76A469D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230" y="4300466"/>
              <a:ext cx="798998" cy="726362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CE2AD28-96DB-4A0C-9FAB-C92D139A38CE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>
              <a:off x="3141377" y="3415441"/>
              <a:ext cx="1600103" cy="40025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05F4C11-F5A8-4456-A713-65B01CD20DF7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 flipV="1">
              <a:off x="3068879" y="3485670"/>
              <a:ext cx="1570366" cy="1706994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1EF09B7-EC84-4D1A-AE2E-59CB8B2B86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1525" y="3733800"/>
              <a:ext cx="0" cy="1044319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66F2643-BA8E-4248-905F-9701A39C2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1550" y="3317291"/>
              <a:ext cx="2020445" cy="1672991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F31A998-BAFD-45A7-9E8E-C388C46D8563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V="1">
              <a:off x="5301550" y="4663647"/>
              <a:ext cx="2368680" cy="326635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68A8106-8C59-4DB7-B542-4DC1585D3B2B}"/>
                </a:ext>
              </a:extLst>
            </p:cNvPr>
            <p:cNvCxnSpPr>
              <a:cxnSpLocks/>
            </p:cNvCxnSpPr>
            <p:nvPr/>
          </p:nvCxnSpPr>
          <p:spPr>
            <a:xfrm>
              <a:off x="5301550" y="4990282"/>
              <a:ext cx="1782093" cy="617134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26412C1-6BF8-4565-973E-1198EDC768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66463" y="3604173"/>
              <a:ext cx="399499" cy="670524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20FAC5F-B517-4CD3-8B0D-CF40B4A0FD11}"/>
                </a:ext>
              </a:extLst>
            </p:cNvPr>
            <p:cNvCxnSpPr>
              <a:cxnSpLocks/>
            </p:cNvCxnSpPr>
            <p:nvPr/>
          </p:nvCxnSpPr>
          <p:spPr>
            <a:xfrm>
              <a:off x="8524173" y="4689281"/>
              <a:ext cx="476244" cy="213751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9EA336BF-6675-4067-B9F6-44015B468846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 flipV="1">
              <a:off x="7500473" y="5026828"/>
              <a:ext cx="569256" cy="649404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</a:ln>
            <a:effectLst/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59413A2-5CDC-4433-8B3F-4A5A3A4D5A56}"/>
                </a:ext>
              </a:extLst>
            </p:cNvPr>
            <p:cNvSpPr/>
            <p:nvPr/>
          </p:nvSpPr>
          <p:spPr>
            <a:xfrm>
              <a:off x="8500723" y="5374076"/>
              <a:ext cx="14541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Remote Web Server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817DB6-6E9B-4C13-B59A-DD8647D24D93}"/>
                </a:ext>
              </a:extLst>
            </p:cNvPr>
            <p:cNvSpPr/>
            <p:nvPr/>
          </p:nvSpPr>
          <p:spPr>
            <a:xfrm>
              <a:off x="6553200" y="5936145"/>
              <a:ext cx="172027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Access and Control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05EE19C-E0B6-4E08-855C-A656F1019917}"/>
                </a:ext>
              </a:extLst>
            </p:cNvPr>
            <p:cNvSpPr/>
            <p:nvPr/>
          </p:nvSpPr>
          <p:spPr>
            <a:xfrm>
              <a:off x="8275111" y="4156618"/>
              <a:ext cx="7029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Internet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5919B51-A4AE-4D69-8FCA-C89E4EA12158}"/>
                </a:ext>
              </a:extLst>
            </p:cNvPr>
            <p:cNvSpPr/>
            <p:nvPr/>
          </p:nvSpPr>
          <p:spPr>
            <a:xfrm>
              <a:off x="8126872" y="3213237"/>
              <a:ext cx="16267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Business Data Analysis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D9E57B-FEEE-4DEC-A662-8A00CE98DD9E}"/>
                </a:ext>
              </a:extLst>
            </p:cNvPr>
            <p:cNvSpPr/>
            <p:nvPr/>
          </p:nvSpPr>
          <p:spPr>
            <a:xfrm>
              <a:off x="6984430" y="2607082"/>
              <a:ext cx="26468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Cloud-based Computing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10EB52-E1D3-4771-BA77-9558CC346706}"/>
                </a:ext>
              </a:extLst>
            </p:cNvPr>
            <p:cNvSpPr/>
            <p:nvPr/>
          </p:nvSpPr>
          <p:spPr>
            <a:xfrm>
              <a:off x="4448383" y="5621328"/>
              <a:ext cx="11862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Wired/Wireless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597100F-F20B-4BCC-89E3-6E8C303335BE}"/>
                </a:ext>
              </a:extLst>
            </p:cNvPr>
            <p:cNvSpPr/>
            <p:nvPr/>
          </p:nvSpPr>
          <p:spPr>
            <a:xfrm>
              <a:off x="4670495" y="5350282"/>
              <a:ext cx="74206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Gateway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202AD42-0170-468E-9FED-3B6526162905}"/>
                </a:ext>
              </a:extLst>
            </p:cNvPr>
            <p:cNvSpPr/>
            <p:nvPr/>
          </p:nvSpPr>
          <p:spPr>
            <a:xfrm>
              <a:off x="5463692" y="3270458"/>
              <a:ext cx="4443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LAN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9E95418-8FBD-4D09-BC38-69361373CBE8}"/>
                </a:ext>
              </a:extLst>
            </p:cNvPr>
            <p:cNvSpPr/>
            <p:nvPr/>
          </p:nvSpPr>
          <p:spPr>
            <a:xfrm>
              <a:off x="4215819" y="2607082"/>
              <a:ext cx="16514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Local Network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6145A44-CB10-4D65-BD12-A587D2B854CC}"/>
                </a:ext>
              </a:extLst>
            </p:cNvPr>
            <p:cNvSpPr/>
            <p:nvPr/>
          </p:nvSpPr>
          <p:spPr>
            <a:xfrm>
              <a:off x="2198109" y="2607082"/>
              <a:ext cx="1281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IoT Things</a:t>
              </a:r>
            </a:p>
          </p:txBody>
        </p:sp>
        <p:pic>
          <p:nvPicPr>
            <p:cNvPr id="37" name="Picture 36" descr="Icon&#10;&#10;Description automatically generated">
              <a:extLst>
                <a:ext uri="{FF2B5EF4-FFF2-40B4-BE49-F238E27FC236}">
                  <a16:creationId xmlns:a16="http://schemas.microsoft.com/office/drawing/2014/main" id="{15CA4EF4-CD57-4002-B9F4-52BBC8E93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5961" y="3216788"/>
              <a:ext cx="605416" cy="397305"/>
            </a:xfrm>
            <a:prstGeom prst="rect">
              <a:avLst/>
            </a:prstGeom>
          </p:spPr>
        </p:pic>
        <p:pic>
          <p:nvPicPr>
            <p:cNvPr id="39" name="Picture 38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8DF28871-C7D7-489F-9C3B-1F6B682A1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8826" y="3094369"/>
              <a:ext cx="868553" cy="618695"/>
            </a:xfrm>
            <a:prstGeom prst="rect">
              <a:avLst/>
            </a:prstGeom>
          </p:spPr>
        </p:pic>
        <p:pic>
          <p:nvPicPr>
            <p:cNvPr id="42" name="Picture 41" descr="Icon&#10;&#10;Description automatically generated">
              <a:extLst>
                <a:ext uri="{FF2B5EF4-FFF2-40B4-BE49-F238E27FC236}">
                  <a16:creationId xmlns:a16="http://schemas.microsoft.com/office/drawing/2014/main" id="{BF01EF7F-3195-4CCF-8AAA-9E112C5AB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697518" y="4795413"/>
              <a:ext cx="622608" cy="600372"/>
            </a:xfrm>
            <a:prstGeom prst="rect">
              <a:avLst/>
            </a:prstGeom>
          </p:spPr>
        </p:pic>
        <p:pic>
          <p:nvPicPr>
            <p:cNvPr id="46" name="Picture 45" descr="Icon&#10;&#10;Description automatically generated">
              <a:extLst>
                <a:ext uri="{FF2B5EF4-FFF2-40B4-BE49-F238E27FC236}">
                  <a16:creationId xmlns:a16="http://schemas.microsoft.com/office/drawing/2014/main" id="{D74DCEDA-5FB6-422A-B2F9-650B3919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7840" y="3169192"/>
              <a:ext cx="742439" cy="416705"/>
            </a:xfrm>
            <a:prstGeom prst="rect">
              <a:avLst/>
            </a:prstGeom>
          </p:spPr>
        </p:pic>
        <p:pic>
          <p:nvPicPr>
            <p:cNvPr id="48" name="Picture 47" descr="Icon&#10;&#10;Description automatically generated">
              <a:extLst>
                <a:ext uri="{FF2B5EF4-FFF2-40B4-BE49-F238E27FC236}">
                  <a16:creationId xmlns:a16="http://schemas.microsoft.com/office/drawing/2014/main" id="{451F783E-A738-4BE7-99BE-46E777A51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8459" y="4927037"/>
              <a:ext cx="460420" cy="531253"/>
            </a:xfrm>
            <a:prstGeom prst="rect">
              <a:avLst/>
            </a:prstGeom>
          </p:spPr>
        </p:pic>
        <p:pic>
          <p:nvPicPr>
            <p:cNvPr id="56" name="Picture 55" descr="A picture containing monitor, screen&#10;&#10;Description automatically generated">
              <a:extLst>
                <a:ext uri="{FF2B5EF4-FFF2-40B4-BE49-F238E27FC236}">
                  <a16:creationId xmlns:a16="http://schemas.microsoft.com/office/drawing/2014/main" id="{74F8A983-C0DC-411E-9E16-EC2F4B268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3366" y="5474866"/>
              <a:ext cx="365251" cy="478774"/>
            </a:xfrm>
            <a:prstGeom prst="rect">
              <a:avLst/>
            </a:prstGeom>
          </p:spPr>
        </p:pic>
        <p:pic>
          <p:nvPicPr>
            <p:cNvPr id="57" name="Picture 56" descr="A person with red hair and glasses&#10;&#10;Description automatically generated with low confidence">
              <a:extLst>
                <a:ext uri="{FF2B5EF4-FFF2-40B4-BE49-F238E27FC236}">
                  <a16:creationId xmlns:a16="http://schemas.microsoft.com/office/drawing/2014/main" id="{D1AF64F4-5C1F-4FAB-9F90-65FB02A9C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3129" y="5288347"/>
              <a:ext cx="466300" cy="656992"/>
            </a:xfrm>
            <a:prstGeom prst="rect">
              <a:avLst/>
            </a:prstGeom>
          </p:spPr>
        </p:pic>
        <p:pic>
          <p:nvPicPr>
            <p:cNvPr id="61" name="Picture 60" descr="Icon&#10;&#10;Description automatically generated">
              <a:extLst>
                <a:ext uri="{FF2B5EF4-FFF2-40B4-BE49-F238E27FC236}">
                  <a16:creationId xmlns:a16="http://schemas.microsoft.com/office/drawing/2014/main" id="{A4DA3C57-10DE-426A-8125-231845A97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417" y="4850814"/>
              <a:ext cx="569255" cy="517504"/>
            </a:xfrm>
            <a:prstGeom prst="rect">
              <a:avLst/>
            </a:prstGeom>
          </p:spPr>
        </p:pic>
        <p:pic>
          <p:nvPicPr>
            <p:cNvPr id="63" name="Picture 62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38BB8826-5738-49F6-9B31-D3A273121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6" b="12614"/>
            <a:stretch/>
          </p:blipFill>
          <p:spPr>
            <a:xfrm rot="16200000">
              <a:off x="8695771" y="4991203"/>
              <a:ext cx="517503" cy="341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0260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BD9C3BAB-41A7-4347-86D8-C49ABB881350}"/>
              </a:ext>
            </a:extLst>
          </p:cNvPr>
          <p:cNvSpPr/>
          <p:nvPr/>
        </p:nvSpPr>
        <p:spPr>
          <a:xfrm>
            <a:off x="1179964" y="242"/>
            <a:ext cx="11011096" cy="6553442"/>
          </a:xfrm>
          <a:custGeom>
            <a:avLst/>
            <a:gdLst>
              <a:gd name="connsiteX0" fmla="*/ 0 w 18288000"/>
              <a:gd name="connsiteY0" fmla="*/ 0 h 10288588"/>
              <a:gd name="connsiteX1" fmla="*/ 18288000 w 18288000"/>
              <a:gd name="connsiteY1" fmla="*/ 0 h 10288588"/>
              <a:gd name="connsiteX2" fmla="*/ 18288000 w 18288000"/>
              <a:gd name="connsiteY2" fmla="*/ 10288588 h 10288588"/>
              <a:gd name="connsiteX3" fmla="*/ 0 w 18288000"/>
              <a:gd name="connsiteY3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10288588">
                <a:moveTo>
                  <a:pt x="0" y="0"/>
                </a:moveTo>
                <a:lnTo>
                  <a:pt x="18288000" y="0"/>
                </a:lnTo>
                <a:lnTo>
                  <a:pt x="1828800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825447D1-6106-458B-A738-C4909427EA84}"/>
              </a:ext>
            </a:extLst>
          </p:cNvPr>
          <p:cNvSpPr/>
          <p:nvPr/>
        </p:nvSpPr>
        <p:spPr>
          <a:xfrm>
            <a:off x="0" y="242"/>
            <a:ext cx="10140826" cy="6553200"/>
          </a:xfrm>
          <a:custGeom>
            <a:avLst/>
            <a:gdLst>
              <a:gd name="connsiteX0" fmla="*/ 0 w 13965431"/>
              <a:gd name="connsiteY0" fmla="*/ 0 h 10288588"/>
              <a:gd name="connsiteX1" fmla="*/ 4791937 w 13965431"/>
              <a:gd name="connsiteY1" fmla="*/ 0 h 10288588"/>
              <a:gd name="connsiteX2" fmla="*/ 6495071 w 13965431"/>
              <a:gd name="connsiteY2" fmla="*/ 0 h 10288588"/>
              <a:gd name="connsiteX3" fmla="*/ 11702406 w 13965431"/>
              <a:gd name="connsiteY3" fmla="*/ 0 h 10288588"/>
              <a:gd name="connsiteX4" fmla="*/ 11920870 w 13965431"/>
              <a:gd name="connsiteY4" fmla="*/ 208286 h 10288588"/>
              <a:gd name="connsiteX5" fmla="*/ 13965431 w 13965431"/>
              <a:gd name="connsiteY5" fmla="*/ 5144295 h 10288588"/>
              <a:gd name="connsiteX6" fmla="*/ 11920870 w 13965431"/>
              <a:gd name="connsiteY6" fmla="*/ 10080302 h 10288588"/>
              <a:gd name="connsiteX7" fmla="*/ 11702406 w 13965431"/>
              <a:gd name="connsiteY7" fmla="*/ 10288588 h 10288588"/>
              <a:gd name="connsiteX8" fmla="*/ 6495071 w 13965431"/>
              <a:gd name="connsiteY8" fmla="*/ 10288588 h 10288588"/>
              <a:gd name="connsiteX9" fmla="*/ 4791937 w 13965431"/>
              <a:gd name="connsiteY9" fmla="*/ 10288588 h 10288588"/>
              <a:gd name="connsiteX10" fmla="*/ 0 w 13965431"/>
              <a:gd name="connsiteY10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965431" h="10288588">
                <a:moveTo>
                  <a:pt x="0" y="0"/>
                </a:moveTo>
                <a:lnTo>
                  <a:pt x="4791937" y="0"/>
                </a:lnTo>
                <a:lnTo>
                  <a:pt x="6495071" y="0"/>
                </a:lnTo>
                <a:lnTo>
                  <a:pt x="11702406" y="0"/>
                </a:lnTo>
                <a:lnTo>
                  <a:pt x="11920870" y="208286"/>
                </a:lnTo>
                <a:cubicBezTo>
                  <a:pt x="13184104" y="1471521"/>
                  <a:pt x="13965431" y="3216664"/>
                  <a:pt x="13965431" y="5144295"/>
                </a:cubicBezTo>
                <a:cubicBezTo>
                  <a:pt x="13965431" y="7071926"/>
                  <a:pt x="13184104" y="8817068"/>
                  <a:pt x="11920870" y="10080302"/>
                </a:cubicBezTo>
                <a:lnTo>
                  <a:pt x="11702406" y="10288588"/>
                </a:lnTo>
                <a:lnTo>
                  <a:pt x="6495071" y="10288588"/>
                </a:lnTo>
                <a:lnTo>
                  <a:pt x="4791937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25500" sx="101000" sy="101000" algn="ctr" rotWithShape="0">
              <a:schemeClr val="bg1"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059A93A-6285-4A77-B839-2962A5E6049F}"/>
              </a:ext>
            </a:extLst>
          </p:cNvPr>
          <p:cNvSpPr txBox="1">
            <a:spLocks/>
          </p:cNvSpPr>
          <p:nvPr/>
        </p:nvSpPr>
        <p:spPr>
          <a:xfrm>
            <a:off x="318451" y="253425"/>
            <a:ext cx="8686797" cy="584775"/>
          </a:xfrm>
          <a:prstGeom prst="rect">
            <a:avLst/>
          </a:prstGeom>
        </p:spPr>
        <p:txBody>
          <a:bodyPr anchor="ctr"/>
          <a:lstStyle>
            <a:lvl1pPr algn="l" defTabSz="565168" rtl="0" eaLnBrk="1" latinLnBrk="0" hangingPunct="1">
              <a:spcBef>
                <a:spcPct val="0"/>
              </a:spcBef>
              <a:buNone/>
              <a:defRPr sz="1978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IN" sz="3300" b="1" dirty="0"/>
              <a:t>IoT-Enabled IT Environment (Cont’d)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098ED7-1DC1-4829-A29D-4194EE9C5945}"/>
              </a:ext>
            </a:extLst>
          </p:cNvPr>
          <p:cNvSpPr/>
          <p:nvPr/>
        </p:nvSpPr>
        <p:spPr>
          <a:xfrm>
            <a:off x="1742158" y="1073843"/>
            <a:ext cx="579120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Features of an IoT-Enabled IT Environment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D1E2F9-E664-4609-9A0C-BBEF1A2CD44F}"/>
              </a:ext>
            </a:extLst>
          </p:cNvPr>
          <p:cNvSpPr/>
          <p:nvPr/>
        </p:nvSpPr>
        <p:spPr>
          <a:xfrm>
            <a:off x="845042" y="1649264"/>
            <a:ext cx="820901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Real-time monitoring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involves monitoring IoT assets, processing products, maintaining a flow, helping detect issues, and taking actions immediately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51C4B8-B90D-4D41-BD1B-0C8CB4C17D7D}"/>
              </a:ext>
            </a:extLst>
          </p:cNvPr>
          <p:cNvSpPr/>
          <p:nvPr/>
        </p:nvSpPr>
        <p:spPr>
          <a:xfrm>
            <a:off x="845042" y="2796518"/>
            <a:ext cx="8209018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Real-time analytics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involves analyzing IoT things and taking steps accordingly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EB14C3-E978-4303-BD52-785C23A48DA3}"/>
              </a:ext>
            </a:extLst>
          </p:cNvPr>
          <p:cNvSpPr/>
          <p:nvPr/>
        </p:nvSpPr>
        <p:spPr>
          <a:xfrm>
            <a:off x="845042" y="3521677"/>
            <a:ext cx="820901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Multi-layer security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involves preventing unauthorized access to IoT things by using multi-factor authentication (MFA), Transport Layer Security (TLS), device identity management, etc.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E06B63-D56B-4B1A-9D54-479B4BDAF2C4}"/>
              </a:ext>
            </a:extLst>
          </p:cNvPr>
          <p:cNvSpPr/>
          <p:nvPr/>
        </p:nvSpPr>
        <p:spPr>
          <a:xfrm>
            <a:off x="845042" y="4671017"/>
            <a:ext cx="820901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Data collection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involves the exchange of data between IoT-enabled organizations using different communication protocols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5100AE-6451-4B46-95B6-D3A5C780D0FA}"/>
              </a:ext>
            </a:extLst>
          </p:cNvPr>
          <p:cNvSpPr/>
          <p:nvPr/>
        </p:nvSpPr>
        <p:spPr>
          <a:xfrm>
            <a:off x="845042" y="5678269"/>
            <a:ext cx="820901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tabLst/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Communication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among multiple devices involves configuring multiple devices to access IoT things even remotely at any time and from anywhere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C68A60-464E-456A-9784-E28469D55136}"/>
              </a:ext>
            </a:extLst>
          </p:cNvPr>
          <p:cNvGrpSpPr/>
          <p:nvPr/>
        </p:nvGrpSpPr>
        <p:grpSpPr>
          <a:xfrm>
            <a:off x="221457" y="1736324"/>
            <a:ext cx="472211" cy="472211"/>
            <a:chOff x="7477060" y="2190890"/>
            <a:chExt cx="387417" cy="38741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84026DB-F239-4CB5-A30D-D3A16B1E8639}"/>
                </a:ext>
              </a:extLst>
            </p:cNvPr>
            <p:cNvSpPr/>
            <p:nvPr/>
          </p:nvSpPr>
          <p:spPr>
            <a:xfrm>
              <a:off x="7477060" y="2190890"/>
              <a:ext cx="387417" cy="387417"/>
            </a:xfrm>
            <a:prstGeom prst="ellipse">
              <a:avLst/>
            </a:prstGeom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28" name="Freeform 47">
              <a:extLst>
                <a:ext uri="{FF2B5EF4-FFF2-40B4-BE49-F238E27FC236}">
                  <a16:creationId xmlns:a16="http://schemas.microsoft.com/office/drawing/2014/main" id="{22323308-BE92-4BB7-8DC7-F93B8B40D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411" y="2306428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A284970-F6F6-4A1E-A9B6-BE6D502FF3E2}"/>
              </a:ext>
            </a:extLst>
          </p:cNvPr>
          <p:cNvGrpSpPr/>
          <p:nvPr/>
        </p:nvGrpSpPr>
        <p:grpSpPr>
          <a:xfrm>
            <a:off x="221457" y="2743575"/>
            <a:ext cx="472211" cy="472211"/>
            <a:chOff x="7477060" y="2995347"/>
            <a:chExt cx="387417" cy="38741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97936C3-E6AF-4F9C-98FF-F275DA201955}"/>
                </a:ext>
              </a:extLst>
            </p:cNvPr>
            <p:cNvSpPr/>
            <p:nvPr/>
          </p:nvSpPr>
          <p:spPr>
            <a:xfrm>
              <a:off x="7477060" y="2995347"/>
              <a:ext cx="387417" cy="38741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26" name="Freeform 47">
              <a:extLst>
                <a:ext uri="{FF2B5EF4-FFF2-40B4-BE49-F238E27FC236}">
                  <a16:creationId xmlns:a16="http://schemas.microsoft.com/office/drawing/2014/main" id="{D659C00E-2E0D-46C6-9F20-040C0AD82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411" y="3110885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1995620-C37A-4709-AD62-CC2DCA15392A}"/>
              </a:ext>
            </a:extLst>
          </p:cNvPr>
          <p:cNvGrpSpPr/>
          <p:nvPr/>
        </p:nvGrpSpPr>
        <p:grpSpPr>
          <a:xfrm>
            <a:off x="221457" y="3750826"/>
            <a:ext cx="472211" cy="472211"/>
            <a:chOff x="7477060" y="3799804"/>
            <a:chExt cx="387417" cy="38741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DC1536B-8DA5-4F31-A94E-A9A14AF34093}"/>
                </a:ext>
              </a:extLst>
            </p:cNvPr>
            <p:cNvSpPr/>
            <p:nvPr/>
          </p:nvSpPr>
          <p:spPr>
            <a:xfrm>
              <a:off x="7477060" y="3799804"/>
              <a:ext cx="387417" cy="38741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24" name="Freeform 47">
              <a:extLst>
                <a:ext uri="{FF2B5EF4-FFF2-40B4-BE49-F238E27FC236}">
                  <a16:creationId xmlns:a16="http://schemas.microsoft.com/office/drawing/2014/main" id="{3F00F318-C4AF-4619-B215-BD7DFA5B0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411" y="3915342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F284B6-C9C1-418D-BCE5-DB434E4D41F6}"/>
              </a:ext>
            </a:extLst>
          </p:cNvPr>
          <p:cNvGrpSpPr/>
          <p:nvPr/>
        </p:nvGrpSpPr>
        <p:grpSpPr>
          <a:xfrm>
            <a:off x="221457" y="4758077"/>
            <a:ext cx="472211" cy="472211"/>
            <a:chOff x="7477060" y="4604261"/>
            <a:chExt cx="387417" cy="38741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CC253B0-03A9-42B1-A30F-F664E16E1BEB}"/>
                </a:ext>
              </a:extLst>
            </p:cNvPr>
            <p:cNvSpPr/>
            <p:nvPr/>
          </p:nvSpPr>
          <p:spPr>
            <a:xfrm>
              <a:off x="7477060" y="4604261"/>
              <a:ext cx="387417" cy="387417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20" name="Freeform 47">
              <a:extLst>
                <a:ext uri="{FF2B5EF4-FFF2-40B4-BE49-F238E27FC236}">
                  <a16:creationId xmlns:a16="http://schemas.microsoft.com/office/drawing/2014/main" id="{6A117201-18E4-44E2-B681-FC0BA3657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411" y="4719799"/>
              <a:ext cx="196714" cy="156341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9BB8080-A19F-44FD-92E2-BA79226B68D3}"/>
              </a:ext>
            </a:extLst>
          </p:cNvPr>
          <p:cNvGrpSpPr/>
          <p:nvPr/>
        </p:nvGrpSpPr>
        <p:grpSpPr>
          <a:xfrm>
            <a:off x="221457" y="5765329"/>
            <a:ext cx="472211" cy="472211"/>
            <a:chOff x="211527" y="5765328"/>
            <a:chExt cx="472211" cy="47221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37C20A6-D9BB-4B30-AB85-1F64CDFCB909}"/>
                </a:ext>
              </a:extLst>
            </p:cNvPr>
            <p:cNvSpPr/>
            <p:nvPr/>
          </p:nvSpPr>
          <p:spPr>
            <a:xfrm>
              <a:off x="211527" y="5765328"/>
              <a:ext cx="472211" cy="472211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5D94BA81-6397-4C47-8AF0-66501FF15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47" y="5906154"/>
              <a:ext cx="239769" cy="190559"/>
            </a:xfrm>
            <a:custGeom>
              <a:avLst/>
              <a:gdLst>
                <a:gd name="T0" fmla="*/ 106 w 229"/>
                <a:gd name="T1" fmla="*/ 0 h 182"/>
                <a:gd name="T2" fmla="*/ 229 w 229"/>
                <a:gd name="T3" fmla="*/ 92 h 182"/>
                <a:gd name="T4" fmla="*/ 106 w 229"/>
                <a:gd name="T5" fmla="*/ 182 h 182"/>
                <a:gd name="T6" fmla="*/ 106 w 229"/>
                <a:gd name="T7" fmla="*/ 128 h 182"/>
                <a:gd name="T8" fmla="*/ 0 w 229"/>
                <a:gd name="T9" fmla="*/ 128 h 182"/>
                <a:gd name="T10" fmla="*/ 0 w 229"/>
                <a:gd name="T11" fmla="*/ 54 h 182"/>
                <a:gd name="T12" fmla="*/ 106 w 229"/>
                <a:gd name="T13" fmla="*/ 57 h 182"/>
                <a:gd name="T14" fmla="*/ 106 w 229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82">
                  <a:moveTo>
                    <a:pt x="106" y="0"/>
                  </a:moveTo>
                  <a:lnTo>
                    <a:pt x="229" y="92"/>
                  </a:lnTo>
                  <a:lnTo>
                    <a:pt x="106" y="182"/>
                  </a:lnTo>
                  <a:lnTo>
                    <a:pt x="106" y="128"/>
                  </a:lnTo>
                  <a:lnTo>
                    <a:pt x="0" y="128"/>
                  </a:lnTo>
                  <a:lnTo>
                    <a:pt x="0" y="54"/>
                  </a:lnTo>
                  <a:lnTo>
                    <a:pt x="106" y="57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pic>
        <p:nvPicPr>
          <p:cNvPr id="5" name="Picture 4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8FDB9948-7ECA-4432-BB95-CA829B547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578" y="2085686"/>
            <a:ext cx="2703195" cy="322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95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2">
            <a:extLst>
              <a:ext uri="{FF2B5EF4-FFF2-40B4-BE49-F238E27FC236}">
                <a16:creationId xmlns:a16="http://schemas.microsoft.com/office/drawing/2014/main" id="{A56723B4-E4DF-4C9A-88A7-49604321D39A}"/>
              </a:ext>
            </a:extLst>
          </p:cNvPr>
          <p:cNvSpPr/>
          <p:nvPr/>
        </p:nvSpPr>
        <p:spPr>
          <a:xfrm rot="5400000">
            <a:off x="9370083" y="1971852"/>
            <a:ext cx="1692000" cy="1692000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BCCFA1B-9599-41DF-BED7-BC202995BAD2}"/>
              </a:ext>
            </a:extLst>
          </p:cNvPr>
          <p:cNvSpPr/>
          <p:nvPr/>
        </p:nvSpPr>
        <p:spPr>
          <a:xfrm rot="5400000">
            <a:off x="1206130" y="1971852"/>
            <a:ext cx="1692000" cy="1692000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67">
            <a:extLst>
              <a:ext uri="{FF2B5EF4-FFF2-40B4-BE49-F238E27FC236}">
                <a16:creationId xmlns:a16="http://schemas.microsoft.com/office/drawing/2014/main" id="{4183D274-F41A-4507-84EE-420D70CCB25D}"/>
              </a:ext>
            </a:extLst>
          </p:cNvPr>
          <p:cNvSpPr txBox="1"/>
          <p:nvPr/>
        </p:nvSpPr>
        <p:spPr>
          <a:xfrm>
            <a:off x="8925967" y="3857952"/>
            <a:ext cx="2580233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the Security in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IoT-enabled Environments 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95FE1B38-1277-4B2E-8CC7-34440A5AEFEC}"/>
              </a:ext>
            </a:extLst>
          </p:cNvPr>
          <p:cNvSpPr txBox="1"/>
          <p:nvPr/>
        </p:nvSpPr>
        <p:spPr>
          <a:xfrm>
            <a:off x="4239508" y="335577"/>
            <a:ext cx="3712985" cy="723267"/>
          </a:xfrm>
          <a:prstGeom prst="rect">
            <a:avLst/>
          </a:prstGeom>
          <a:noFill/>
        </p:spPr>
        <p:txBody>
          <a:bodyPr wrap="none" lIns="45711" tIns="22856" rIns="45711" bIns="2285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3E166883-C53A-4C7E-9DA8-2B906E31E7F8}"/>
              </a:ext>
            </a:extLst>
          </p:cNvPr>
          <p:cNvSpPr txBox="1">
            <a:spLocks/>
          </p:cNvSpPr>
          <p:nvPr/>
        </p:nvSpPr>
        <p:spPr>
          <a:xfrm>
            <a:off x="1800080" y="2263873"/>
            <a:ext cx="504100" cy="1107959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Lato Regular"/>
              </a:rPr>
              <a:t>1</a:t>
            </a:r>
          </a:p>
        </p:txBody>
      </p:sp>
      <p:sp>
        <p:nvSpPr>
          <p:cNvPr id="9" name="Title 20">
            <a:extLst>
              <a:ext uri="{FF2B5EF4-FFF2-40B4-BE49-F238E27FC236}">
                <a16:creationId xmlns:a16="http://schemas.microsoft.com/office/drawing/2014/main" id="{39BC4A3C-CFCF-4F56-96F9-91A6F4B95378}"/>
              </a:ext>
            </a:extLst>
          </p:cNvPr>
          <p:cNvSpPr txBox="1">
            <a:spLocks/>
          </p:cNvSpPr>
          <p:nvPr/>
        </p:nvSpPr>
        <p:spPr>
          <a:xfrm>
            <a:off x="9964033" y="2263873"/>
            <a:ext cx="504100" cy="1107959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Lato Regular"/>
              </a:rPr>
              <a:t>2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1228408-1943-4FA0-A886-07EC6068FA3A}"/>
              </a:ext>
            </a:extLst>
          </p:cNvPr>
          <p:cNvGrpSpPr>
            <a:grpSpLocks noChangeAspect="1"/>
          </p:cNvGrpSpPr>
          <p:nvPr/>
        </p:nvGrpSpPr>
        <p:grpSpPr>
          <a:xfrm>
            <a:off x="3639849" y="1573827"/>
            <a:ext cx="4912302" cy="4416448"/>
            <a:chOff x="3218474" y="1110100"/>
            <a:chExt cx="5943885" cy="5343902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1522F77-935F-480A-8BA7-A4F65685D771}"/>
                </a:ext>
              </a:extLst>
            </p:cNvPr>
            <p:cNvGrpSpPr/>
            <p:nvPr/>
          </p:nvGrpSpPr>
          <p:grpSpPr>
            <a:xfrm>
              <a:off x="3425345" y="1110100"/>
              <a:ext cx="5343902" cy="5343902"/>
              <a:chOff x="3425345" y="1110100"/>
              <a:chExt cx="5343902" cy="5343902"/>
            </a:xfrm>
            <a:solidFill>
              <a:sysClr val="window" lastClr="FFFFFF">
                <a:lumMod val="75000"/>
              </a:sysClr>
            </a:solidFill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4AFB0807-64A1-44FB-B26D-E413B13BF640}"/>
                  </a:ext>
                </a:extLst>
              </p:cNvPr>
              <p:cNvGrpSpPr/>
              <p:nvPr/>
            </p:nvGrpSpPr>
            <p:grpSpPr>
              <a:xfrm>
                <a:off x="3425345" y="1110100"/>
                <a:ext cx="5343902" cy="5343902"/>
                <a:chOff x="3425345" y="1110100"/>
                <a:chExt cx="5343902" cy="5343902"/>
              </a:xfrm>
              <a:grpFill/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1AA31F42-B436-4D93-8971-E29636044769}"/>
                    </a:ext>
                  </a:extLst>
                </p:cNvPr>
                <p:cNvGrpSpPr/>
                <p:nvPr/>
              </p:nvGrpSpPr>
              <p:grpSpPr>
                <a:xfrm>
                  <a:off x="3425345" y="1110100"/>
                  <a:ext cx="5343902" cy="5343902"/>
                  <a:chOff x="3425345" y="1110100"/>
                  <a:chExt cx="5343902" cy="5343902"/>
                </a:xfrm>
                <a:grpFill/>
              </p:grpSpPr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9AA0638B-3A1A-48C2-B10C-A8F02F394FA0}"/>
                      </a:ext>
                    </a:extLst>
                  </p:cNvPr>
                  <p:cNvGrpSpPr/>
                  <p:nvPr/>
                </p:nvGrpSpPr>
                <p:grpSpPr>
                  <a:xfrm>
                    <a:off x="3425345" y="1110100"/>
                    <a:ext cx="5343902" cy="5343902"/>
                    <a:chOff x="3360030" y="956119"/>
                    <a:chExt cx="5343902" cy="5343902"/>
                  </a:xfrm>
                  <a:grpFill/>
                </p:grpSpPr>
                <p:grpSp>
                  <p:nvGrpSpPr>
                    <p:cNvPr id="147" name="Group 156">
                      <a:extLst>
                        <a:ext uri="{FF2B5EF4-FFF2-40B4-BE49-F238E27FC236}">
                          <a16:creationId xmlns:a16="http://schemas.microsoft.com/office/drawing/2014/main" id="{601CB2B8-1889-4888-97AA-5FF5282B11D3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360030" y="956119"/>
                      <a:ext cx="5343902" cy="5343902"/>
                      <a:chOff x="2449" y="765"/>
                      <a:chExt cx="2786" cy="2786"/>
                    </a:xfrm>
                    <a:grpFill/>
                  </p:grpSpPr>
                  <p:sp>
                    <p:nvSpPr>
                      <p:cNvPr id="153" name="Rectangle 157">
                        <a:extLst>
                          <a:ext uri="{FF2B5EF4-FFF2-40B4-BE49-F238E27FC236}">
                            <a16:creationId xmlns:a16="http://schemas.microsoft.com/office/drawing/2014/main" id="{A32B8ED2-267A-467F-84EE-394D72F9AFE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66" y="2686"/>
                        <a:ext cx="1" cy="1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4" name="Freeform 158">
                        <a:extLst>
                          <a:ext uri="{FF2B5EF4-FFF2-40B4-BE49-F238E27FC236}">
                            <a16:creationId xmlns:a16="http://schemas.microsoft.com/office/drawing/2014/main" id="{AC6F9B42-9206-4A51-9224-777FD46A7DA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66" y="2686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5" name="Freeform 159">
                        <a:extLst>
                          <a:ext uri="{FF2B5EF4-FFF2-40B4-BE49-F238E27FC236}">
                            <a16:creationId xmlns:a16="http://schemas.microsoft.com/office/drawing/2014/main" id="{EF5474DB-7E20-4294-95A3-EBD541A68901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824" y="1118"/>
                        <a:ext cx="2037" cy="2080"/>
                      </a:xfrm>
                      <a:custGeom>
                        <a:avLst/>
                        <a:gdLst>
                          <a:gd name="T0" fmla="*/ 370 w 860"/>
                          <a:gd name="T1" fmla="*/ 238 h 878"/>
                          <a:gd name="T2" fmla="*/ 413 w 860"/>
                          <a:gd name="T3" fmla="*/ 221 h 878"/>
                          <a:gd name="T4" fmla="*/ 390 w 860"/>
                          <a:gd name="T5" fmla="*/ 233 h 878"/>
                          <a:gd name="T6" fmla="*/ 646 w 860"/>
                          <a:gd name="T7" fmla="*/ 170 h 878"/>
                          <a:gd name="T8" fmla="*/ 659 w 860"/>
                          <a:gd name="T9" fmla="*/ 181 h 878"/>
                          <a:gd name="T10" fmla="*/ 659 w 860"/>
                          <a:gd name="T11" fmla="*/ 147 h 878"/>
                          <a:gd name="T12" fmla="*/ 659 w 860"/>
                          <a:gd name="T13" fmla="*/ 198 h 878"/>
                          <a:gd name="T14" fmla="*/ 232 w 860"/>
                          <a:gd name="T15" fmla="*/ 93 h 878"/>
                          <a:gd name="T16" fmla="*/ 236 w 860"/>
                          <a:gd name="T17" fmla="*/ 79 h 878"/>
                          <a:gd name="T18" fmla="*/ 306 w 860"/>
                          <a:gd name="T19" fmla="*/ 65 h 878"/>
                          <a:gd name="T20" fmla="*/ 309 w 860"/>
                          <a:gd name="T21" fmla="*/ 93 h 878"/>
                          <a:gd name="T22" fmla="*/ 360 w 860"/>
                          <a:gd name="T23" fmla="*/ 68 h 878"/>
                          <a:gd name="T24" fmla="*/ 407 w 860"/>
                          <a:gd name="T25" fmla="*/ 65 h 878"/>
                          <a:gd name="T26" fmla="*/ 440 w 860"/>
                          <a:gd name="T27" fmla="*/ 114 h 878"/>
                          <a:gd name="T28" fmla="*/ 380 w 860"/>
                          <a:gd name="T29" fmla="*/ 93 h 878"/>
                          <a:gd name="T30" fmla="*/ 356 w 860"/>
                          <a:gd name="T31" fmla="*/ 113 h 878"/>
                          <a:gd name="T32" fmla="*/ 336 w 860"/>
                          <a:gd name="T33" fmla="*/ 113 h 878"/>
                          <a:gd name="T34" fmla="*/ 315 w 860"/>
                          <a:gd name="T35" fmla="*/ 193 h 878"/>
                          <a:gd name="T36" fmla="*/ 402 w 860"/>
                          <a:gd name="T37" fmla="*/ 132 h 878"/>
                          <a:gd name="T38" fmla="*/ 449 w 860"/>
                          <a:gd name="T39" fmla="*/ 177 h 878"/>
                          <a:gd name="T40" fmla="*/ 447 w 860"/>
                          <a:gd name="T41" fmla="*/ 223 h 878"/>
                          <a:gd name="T42" fmla="*/ 428 w 860"/>
                          <a:gd name="T43" fmla="*/ 202 h 878"/>
                          <a:gd name="T44" fmla="*/ 404 w 860"/>
                          <a:gd name="T45" fmla="*/ 202 h 878"/>
                          <a:gd name="T46" fmla="*/ 377 w 860"/>
                          <a:gd name="T47" fmla="*/ 205 h 878"/>
                          <a:gd name="T48" fmla="*/ 374 w 860"/>
                          <a:gd name="T49" fmla="*/ 211 h 878"/>
                          <a:gd name="T50" fmla="*/ 272 w 860"/>
                          <a:gd name="T51" fmla="*/ 306 h 878"/>
                          <a:gd name="T52" fmla="*/ 163 w 860"/>
                          <a:gd name="T53" fmla="*/ 336 h 878"/>
                          <a:gd name="T54" fmla="*/ 212 w 860"/>
                          <a:gd name="T55" fmla="*/ 382 h 878"/>
                          <a:gd name="T56" fmla="*/ 314 w 860"/>
                          <a:gd name="T57" fmla="*/ 431 h 878"/>
                          <a:gd name="T58" fmla="*/ 409 w 860"/>
                          <a:gd name="T59" fmla="*/ 467 h 878"/>
                          <a:gd name="T60" fmla="*/ 501 w 860"/>
                          <a:gd name="T61" fmla="*/ 538 h 878"/>
                          <a:gd name="T62" fmla="*/ 448 w 860"/>
                          <a:gd name="T63" fmla="*/ 648 h 878"/>
                          <a:gd name="T64" fmla="*/ 410 w 860"/>
                          <a:gd name="T65" fmla="*/ 741 h 878"/>
                          <a:gd name="T66" fmla="*/ 366 w 860"/>
                          <a:gd name="T67" fmla="*/ 785 h 878"/>
                          <a:gd name="T68" fmla="*/ 399 w 860"/>
                          <a:gd name="T69" fmla="*/ 837 h 878"/>
                          <a:gd name="T70" fmla="*/ 312 w 860"/>
                          <a:gd name="T71" fmla="*/ 732 h 878"/>
                          <a:gd name="T72" fmla="*/ 266 w 860"/>
                          <a:gd name="T73" fmla="*/ 583 h 878"/>
                          <a:gd name="T74" fmla="*/ 223 w 860"/>
                          <a:gd name="T75" fmla="*/ 456 h 878"/>
                          <a:gd name="T76" fmla="*/ 153 w 860"/>
                          <a:gd name="T77" fmla="*/ 412 h 878"/>
                          <a:gd name="T78" fmla="*/ 67 w 860"/>
                          <a:gd name="T79" fmla="*/ 306 h 878"/>
                          <a:gd name="T80" fmla="*/ 53 w 860"/>
                          <a:gd name="T81" fmla="*/ 301 h 878"/>
                          <a:gd name="T82" fmla="*/ 779 w 860"/>
                          <a:gd name="T83" fmla="*/ 716 h 878"/>
                          <a:gd name="T84" fmla="*/ 734 w 860"/>
                          <a:gd name="T85" fmla="*/ 601 h 878"/>
                          <a:gd name="T86" fmla="*/ 667 w 860"/>
                          <a:gd name="T87" fmla="*/ 466 h 878"/>
                          <a:gd name="T88" fmla="*/ 564 w 860"/>
                          <a:gd name="T89" fmla="*/ 393 h 878"/>
                          <a:gd name="T90" fmla="*/ 608 w 860"/>
                          <a:gd name="T91" fmla="*/ 301 h 878"/>
                          <a:gd name="T92" fmla="*/ 725 w 860"/>
                          <a:gd name="T93" fmla="*/ 302 h 878"/>
                          <a:gd name="T94" fmla="*/ 822 w 860"/>
                          <a:gd name="T95" fmla="*/ 318 h 878"/>
                          <a:gd name="T96" fmla="*/ 811 w 860"/>
                          <a:gd name="T97" fmla="*/ 248 h 878"/>
                          <a:gd name="T98" fmla="*/ 753 w 860"/>
                          <a:gd name="T99" fmla="*/ 224 h 878"/>
                          <a:gd name="T100" fmla="*/ 762 w 860"/>
                          <a:gd name="T101" fmla="*/ 274 h 878"/>
                          <a:gd name="T102" fmla="*/ 721 w 860"/>
                          <a:gd name="T103" fmla="*/ 240 h 878"/>
                          <a:gd name="T104" fmla="*/ 651 w 860"/>
                          <a:gd name="T105" fmla="*/ 280 h 878"/>
                          <a:gd name="T106" fmla="*/ 663 w 860"/>
                          <a:gd name="T107" fmla="*/ 239 h 878"/>
                          <a:gd name="T108" fmla="*/ 714 w 860"/>
                          <a:gd name="T109" fmla="*/ 176 h 878"/>
                          <a:gd name="T110" fmla="*/ 697 w 860"/>
                          <a:gd name="T111" fmla="*/ 147 h 878"/>
                          <a:gd name="T112" fmla="*/ 439 w 860"/>
                          <a:gd name="T113" fmla="*/ 0 h 87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860" h="878">
                            <a:moveTo>
                              <a:pt x="370" y="238"/>
                            </a:moveTo>
                            <a:cubicBezTo>
                              <a:pt x="370" y="231"/>
                              <a:pt x="370" y="231"/>
                              <a:pt x="370" y="231"/>
                            </a:cubicBezTo>
                            <a:cubicBezTo>
                              <a:pt x="374" y="226"/>
                              <a:pt x="374" y="226"/>
                              <a:pt x="374" y="226"/>
                            </a:cubicBezTo>
                            <a:cubicBezTo>
                              <a:pt x="380" y="231"/>
                              <a:pt x="380" y="231"/>
                              <a:pt x="380" y="231"/>
                            </a:cubicBezTo>
                            <a:cubicBezTo>
                              <a:pt x="379" y="237"/>
                              <a:pt x="379" y="237"/>
                              <a:pt x="379" y="237"/>
                            </a:cubicBezTo>
                            <a:cubicBezTo>
                              <a:pt x="370" y="238"/>
                              <a:pt x="370" y="238"/>
                              <a:pt x="370" y="238"/>
                            </a:cubicBezTo>
                            <a:moveTo>
                              <a:pt x="387" y="233"/>
                            </a:moveTo>
                            <a:cubicBezTo>
                              <a:pt x="387" y="226"/>
                              <a:pt x="387" y="226"/>
                              <a:pt x="387" y="226"/>
                            </a:cubicBezTo>
                            <a:cubicBezTo>
                              <a:pt x="400" y="226"/>
                              <a:pt x="400" y="226"/>
                              <a:pt x="400" y="226"/>
                            </a:cubicBezTo>
                            <a:cubicBezTo>
                              <a:pt x="402" y="220"/>
                              <a:pt x="402" y="220"/>
                              <a:pt x="402" y="220"/>
                            </a:cubicBezTo>
                            <a:cubicBezTo>
                              <a:pt x="407" y="219"/>
                              <a:pt x="407" y="219"/>
                              <a:pt x="407" y="219"/>
                            </a:cubicBezTo>
                            <a:cubicBezTo>
                              <a:pt x="413" y="221"/>
                              <a:pt x="413" y="221"/>
                              <a:pt x="413" y="221"/>
                            </a:cubicBezTo>
                            <a:cubicBezTo>
                              <a:pt x="411" y="226"/>
                              <a:pt x="411" y="226"/>
                              <a:pt x="411" y="226"/>
                            </a:cubicBezTo>
                            <a:cubicBezTo>
                              <a:pt x="405" y="226"/>
                              <a:pt x="405" y="226"/>
                              <a:pt x="405" y="226"/>
                            </a:cubicBezTo>
                            <a:cubicBezTo>
                              <a:pt x="403" y="232"/>
                              <a:pt x="403" y="232"/>
                              <a:pt x="403" y="232"/>
                            </a:cubicBezTo>
                            <a:cubicBezTo>
                              <a:pt x="398" y="235"/>
                              <a:pt x="398" y="235"/>
                              <a:pt x="398" y="235"/>
                            </a:cubicBezTo>
                            <a:cubicBezTo>
                              <a:pt x="391" y="236"/>
                              <a:pt x="391" y="236"/>
                              <a:pt x="391" y="236"/>
                            </a:cubicBezTo>
                            <a:cubicBezTo>
                              <a:pt x="390" y="234"/>
                              <a:pt x="390" y="233"/>
                              <a:pt x="390" y="233"/>
                            </a:cubicBezTo>
                            <a:cubicBezTo>
                              <a:pt x="387" y="233"/>
                              <a:pt x="387" y="233"/>
                              <a:pt x="387" y="233"/>
                            </a:cubicBezTo>
                            <a:moveTo>
                              <a:pt x="617" y="192"/>
                            </a:moveTo>
                            <a:cubicBezTo>
                              <a:pt x="617" y="183"/>
                              <a:pt x="617" y="183"/>
                              <a:pt x="617" y="183"/>
                            </a:cubicBezTo>
                            <a:cubicBezTo>
                              <a:pt x="626" y="169"/>
                              <a:pt x="626" y="169"/>
                              <a:pt x="626" y="169"/>
                            </a:cubicBezTo>
                            <a:cubicBezTo>
                              <a:pt x="638" y="166"/>
                              <a:pt x="638" y="166"/>
                              <a:pt x="638" y="166"/>
                            </a:cubicBezTo>
                            <a:cubicBezTo>
                              <a:pt x="646" y="170"/>
                              <a:pt x="646" y="170"/>
                              <a:pt x="646" y="170"/>
                            </a:cubicBezTo>
                            <a:cubicBezTo>
                              <a:pt x="645" y="179"/>
                              <a:pt x="645" y="179"/>
                              <a:pt x="645" y="179"/>
                            </a:cubicBezTo>
                            <a:cubicBezTo>
                              <a:pt x="627" y="192"/>
                              <a:pt x="627" y="192"/>
                              <a:pt x="627" y="192"/>
                            </a:cubicBezTo>
                            <a:cubicBezTo>
                              <a:pt x="617" y="192"/>
                              <a:pt x="617" y="192"/>
                              <a:pt x="617" y="192"/>
                            </a:cubicBezTo>
                            <a:moveTo>
                              <a:pt x="646" y="198"/>
                            </a:moveTo>
                            <a:cubicBezTo>
                              <a:pt x="648" y="183"/>
                              <a:pt x="648" y="183"/>
                              <a:pt x="648" y="183"/>
                            </a:cubicBezTo>
                            <a:cubicBezTo>
                              <a:pt x="659" y="181"/>
                              <a:pt x="659" y="181"/>
                              <a:pt x="659" y="181"/>
                            </a:cubicBezTo>
                            <a:cubicBezTo>
                              <a:pt x="658" y="174"/>
                              <a:pt x="658" y="174"/>
                              <a:pt x="658" y="174"/>
                            </a:cubicBezTo>
                            <a:cubicBezTo>
                              <a:pt x="648" y="167"/>
                              <a:pt x="648" y="167"/>
                              <a:pt x="648" y="167"/>
                            </a:cubicBezTo>
                            <a:cubicBezTo>
                              <a:pt x="641" y="163"/>
                              <a:pt x="641" y="163"/>
                              <a:pt x="641" y="163"/>
                            </a:cubicBezTo>
                            <a:cubicBezTo>
                              <a:pt x="641" y="156"/>
                              <a:pt x="641" y="156"/>
                              <a:pt x="641" y="156"/>
                            </a:cubicBezTo>
                            <a:cubicBezTo>
                              <a:pt x="645" y="149"/>
                              <a:pt x="645" y="149"/>
                              <a:pt x="645" y="149"/>
                            </a:cubicBezTo>
                            <a:cubicBezTo>
                              <a:pt x="659" y="147"/>
                              <a:pt x="659" y="147"/>
                              <a:pt x="659" y="147"/>
                            </a:cubicBezTo>
                            <a:cubicBezTo>
                              <a:pt x="663" y="164"/>
                              <a:pt x="663" y="164"/>
                              <a:pt x="663" y="164"/>
                            </a:cubicBezTo>
                            <a:cubicBezTo>
                              <a:pt x="671" y="176"/>
                              <a:pt x="671" y="176"/>
                              <a:pt x="671" y="176"/>
                            </a:cubicBezTo>
                            <a:cubicBezTo>
                              <a:pt x="676" y="182"/>
                              <a:pt x="676" y="182"/>
                              <a:pt x="676" y="182"/>
                            </a:cubicBezTo>
                            <a:cubicBezTo>
                              <a:pt x="685" y="186"/>
                              <a:pt x="685" y="186"/>
                              <a:pt x="685" y="186"/>
                            </a:cubicBezTo>
                            <a:cubicBezTo>
                              <a:pt x="676" y="196"/>
                              <a:pt x="676" y="196"/>
                              <a:pt x="676" y="196"/>
                            </a:cubicBezTo>
                            <a:cubicBezTo>
                              <a:pt x="659" y="198"/>
                              <a:pt x="659" y="198"/>
                              <a:pt x="659" y="198"/>
                            </a:cubicBezTo>
                            <a:cubicBezTo>
                              <a:pt x="646" y="198"/>
                              <a:pt x="646" y="198"/>
                              <a:pt x="646" y="198"/>
                            </a:cubicBezTo>
                            <a:moveTo>
                              <a:pt x="439" y="0"/>
                            </a:moveTo>
                            <a:cubicBezTo>
                              <a:pt x="343" y="0"/>
                              <a:pt x="254" y="31"/>
                              <a:pt x="181" y="84"/>
                            </a:cubicBezTo>
                            <a:cubicBezTo>
                              <a:pt x="203" y="84"/>
                              <a:pt x="203" y="84"/>
                              <a:pt x="203" y="84"/>
                            </a:cubicBezTo>
                            <a:cubicBezTo>
                              <a:pt x="213" y="89"/>
                              <a:pt x="213" y="89"/>
                              <a:pt x="213" y="89"/>
                            </a:cubicBezTo>
                            <a:cubicBezTo>
                              <a:pt x="232" y="93"/>
                              <a:pt x="232" y="93"/>
                              <a:pt x="232" y="93"/>
                            </a:cubicBezTo>
                            <a:cubicBezTo>
                              <a:pt x="233" y="101"/>
                              <a:pt x="233" y="101"/>
                              <a:pt x="233" y="101"/>
                            </a:cubicBezTo>
                            <a:cubicBezTo>
                              <a:pt x="263" y="102"/>
                              <a:pt x="263" y="102"/>
                              <a:pt x="263" y="102"/>
                            </a:cubicBezTo>
                            <a:cubicBezTo>
                              <a:pt x="259" y="92"/>
                              <a:pt x="259" y="92"/>
                              <a:pt x="259" y="92"/>
                            </a:cubicBezTo>
                            <a:cubicBezTo>
                              <a:pt x="232" y="92"/>
                              <a:pt x="232" y="92"/>
                              <a:pt x="232" y="92"/>
                            </a:cubicBezTo>
                            <a:cubicBezTo>
                              <a:pt x="239" y="86"/>
                              <a:pt x="239" y="86"/>
                              <a:pt x="239" y="86"/>
                            </a:cubicBezTo>
                            <a:cubicBezTo>
                              <a:pt x="236" y="79"/>
                              <a:pt x="236" y="79"/>
                              <a:pt x="236" y="79"/>
                            </a:cubicBezTo>
                            <a:cubicBezTo>
                              <a:pt x="213" y="79"/>
                              <a:pt x="213" y="79"/>
                              <a:pt x="213" y="79"/>
                            </a:cubicBezTo>
                            <a:cubicBezTo>
                              <a:pt x="239" y="60"/>
                              <a:pt x="239" y="60"/>
                              <a:pt x="239" y="60"/>
                            </a:cubicBezTo>
                            <a:cubicBezTo>
                              <a:pt x="263" y="60"/>
                              <a:pt x="263" y="60"/>
                              <a:pt x="263" y="60"/>
                            </a:cubicBezTo>
                            <a:cubicBezTo>
                              <a:pt x="275" y="76"/>
                              <a:pt x="275" y="76"/>
                              <a:pt x="275" y="76"/>
                            </a:cubicBezTo>
                            <a:cubicBezTo>
                              <a:pt x="294" y="77"/>
                              <a:pt x="294" y="77"/>
                              <a:pt x="294" y="77"/>
                            </a:cubicBezTo>
                            <a:cubicBezTo>
                              <a:pt x="306" y="65"/>
                              <a:pt x="306" y="65"/>
                              <a:pt x="306" y="65"/>
                            </a:cubicBezTo>
                            <a:cubicBezTo>
                              <a:pt x="315" y="70"/>
                              <a:pt x="315" y="70"/>
                              <a:pt x="315" y="70"/>
                            </a:cubicBezTo>
                            <a:cubicBezTo>
                              <a:pt x="299" y="85"/>
                              <a:pt x="299" y="85"/>
                              <a:pt x="299" y="85"/>
                            </a:cubicBezTo>
                            <a:cubicBezTo>
                              <a:pt x="299" y="85"/>
                              <a:pt x="277" y="86"/>
                              <a:pt x="278" y="86"/>
                            </a:cubicBezTo>
                            <a:cubicBezTo>
                              <a:pt x="279" y="86"/>
                              <a:pt x="279" y="101"/>
                              <a:pt x="279" y="101"/>
                            </a:cubicBezTo>
                            <a:cubicBezTo>
                              <a:pt x="306" y="100"/>
                              <a:pt x="306" y="100"/>
                              <a:pt x="306" y="100"/>
                            </a:cubicBezTo>
                            <a:cubicBezTo>
                              <a:pt x="309" y="93"/>
                              <a:pt x="309" y="93"/>
                              <a:pt x="309" y="93"/>
                            </a:cubicBezTo>
                            <a:cubicBezTo>
                              <a:pt x="328" y="92"/>
                              <a:pt x="328" y="92"/>
                              <a:pt x="328" y="92"/>
                            </a:cubicBezTo>
                            <a:cubicBezTo>
                              <a:pt x="330" y="81"/>
                              <a:pt x="330" y="81"/>
                              <a:pt x="330" y="81"/>
                            </a:cubicBezTo>
                            <a:cubicBezTo>
                              <a:pt x="319" y="79"/>
                              <a:pt x="319" y="79"/>
                              <a:pt x="319" y="79"/>
                            </a:cubicBezTo>
                            <a:cubicBezTo>
                              <a:pt x="323" y="69"/>
                              <a:pt x="323" y="69"/>
                              <a:pt x="323" y="69"/>
                            </a:cubicBezTo>
                            <a:cubicBezTo>
                              <a:pt x="331" y="67"/>
                              <a:pt x="331" y="67"/>
                              <a:pt x="331" y="67"/>
                            </a:cubicBezTo>
                            <a:cubicBezTo>
                              <a:pt x="360" y="68"/>
                              <a:pt x="360" y="68"/>
                              <a:pt x="360" y="68"/>
                            </a:cubicBezTo>
                            <a:cubicBezTo>
                              <a:pt x="344" y="83"/>
                              <a:pt x="344" y="83"/>
                              <a:pt x="344" y="83"/>
                            </a:cubicBezTo>
                            <a:cubicBezTo>
                              <a:pt x="347" y="94"/>
                              <a:pt x="347" y="94"/>
                              <a:pt x="347" y="94"/>
                            </a:cubicBezTo>
                            <a:cubicBezTo>
                              <a:pt x="364" y="97"/>
                              <a:pt x="364" y="97"/>
                              <a:pt x="364" y="97"/>
                            </a:cubicBezTo>
                            <a:cubicBezTo>
                              <a:pt x="363" y="76"/>
                              <a:pt x="363" y="76"/>
                              <a:pt x="363" y="76"/>
                            </a:cubicBezTo>
                            <a:cubicBezTo>
                              <a:pt x="379" y="68"/>
                              <a:pt x="379" y="68"/>
                              <a:pt x="379" y="68"/>
                            </a:cubicBezTo>
                            <a:cubicBezTo>
                              <a:pt x="407" y="65"/>
                              <a:pt x="407" y="65"/>
                              <a:pt x="407" y="65"/>
                            </a:cubicBezTo>
                            <a:cubicBezTo>
                              <a:pt x="440" y="79"/>
                              <a:pt x="440" y="79"/>
                              <a:pt x="440" y="79"/>
                            </a:cubicBezTo>
                            <a:cubicBezTo>
                              <a:pt x="448" y="83"/>
                              <a:pt x="448" y="83"/>
                              <a:pt x="448" y="83"/>
                            </a:cubicBezTo>
                            <a:cubicBezTo>
                              <a:pt x="448" y="99"/>
                              <a:pt x="448" y="99"/>
                              <a:pt x="448" y="99"/>
                            </a:cubicBezTo>
                            <a:cubicBezTo>
                              <a:pt x="461" y="102"/>
                              <a:pt x="461" y="102"/>
                              <a:pt x="461" y="102"/>
                            </a:cubicBezTo>
                            <a:cubicBezTo>
                              <a:pt x="455" y="114"/>
                              <a:pt x="455" y="114"/>
                              <a:pt x="455" y="114"/>
                            </a:cubicBezTo>
                            <a:cubicBezTo>
                              <a:pt x="440" y="114"/>
                              <a:pt x="440" y="114"/>
                              <a:pt x="440" y="114"/>
                            </a:cubicBezTo>
                            <a:cubicBezTo>
                              <a:pt x="436" y="114"/>
                              <a:pt x="436" y="114"/>
                              <a:pt x="436" y="114"/>
                            </a:cubicBezTo>
                            <a:cubicBezTo>
                              <a:pt x="431" y="128"/>
                              <a:pt x="431" y="128"/>
                              <a:pt x="431" y="128"/>
                            </a:cubicBezTo>
                            <a:cubicBezTo>
                              <a:pt x="388" y="118"/>
                              <a:pt x="388" y="118"/>
                              <a:pt x="388" y="118"/>
                            </a:cubicBezTo>
                            <a:cubicBezTo>
                              <a:pt x="422" y="101"/>
                              <a:pt x="422" y="101"/>
                              <a:pt x="422" y="101"/>
                            </a:cubicBezTo>
                            <a:cubicBezTo>
                              <a:pt x="409" y="90"/>
                              <a:pt x="409" y="90"/>
                              <a:pt x="409" y="90"/>
                            </a:cubicBezTo>
                            <a:cubicBezTo>
                              <a:pt x="380" y="93"/>
                              <a:pt x="380" y="93"/>
                              <a:pt x="380" y="93"/>
                            </a:cubicBezTo>
                            <a:cubicBezTo>
                              <a:pt x="378" y="96"/>
                              <a:pt x="378" y="96"/>
                              <a:pt x="378" y="96"/>
                            </a:cubicBezTo>
                            <a:cubicBezTo>
                              <a:pt x="377" y="96"/>
                              <a:pt x="377" y="96"/>
                              <a:pt x="377" y="96"/>
                            </a:cubicBezTo>
                            <a:cubicBezTo>
                              <a:pt x="377" y="97"/>
                              <a:pt x="377" y="97"/>
                              <a:pt x="377" y="97"/>
                            </a:cubicBezTo>
                            <a:cubicBezTo>
                              <a:pt x="369" y="105"/>
                              <a:pt x="369" y="105"/>
                              <a:pt x="369" y="105"/>
                            </a:cubicBezTo>
                            <a:cubicBezTo>
                              <a:pt x="355" y="106"/>
                              <a:pt x="355" y="106"/>
                              <a:pt x="355" y="106"/>
                            </a:cubicBezTo>
                            <a:cubicBezTo>
                              <a:pt x="356" y="113"/>
                              <a:pt x="356" y="113"/>
                              <a:pt x="356" y="113"/>
                            </a:cubicBezTo>
                            <a:cubicBezTo>
                              <a:pt x="361" y="115"/>
                              <a:pt x="361" y="115"/>
                              <a:pt x="361" y="115"/>
                            </a:cubicBezTo>
                            <a:cubicBezTo>
                              <a:pt x="361" y="117"/>
                              <a:pt x="361" y="117"/>
                              <a:pt x="361" y="117"/>
                            </a:cubicBezTo>
                            <a:cubicBezTo>
                              <a:pt x="350" y="119"/>
                              <a:pt x="350" y="119"/>
                              <a:pt x="350" y="119"/>
                            </a:cubicBezTo>
                            <a:cubicBezTo>
                              <a:pt x="349" y="126"/>
                              <a:pt x="349" y="126"/>
                              <a:pt x="349" y="126"/>
                            </a:cubicBezTo>
                            <a:cubicBezTo>
                              <a:pt x="338" y="126"/>
                              <a:pt x="338" y="126"/>
                              <a:pt x="338" y="126"/>
                            </a:cubicBezTo>
                            <a:cubicBezTo>
                              <a:pt x="336" y="113"/>
                              <a:pt x="336" y="113"/>
                              <a:pt x="336" y="113"/>
                            </a:cubicBezTo>
                            <a:cubicBezTo>
                              <a:pt x="317" y="119"/>
                              <a:pt x="317" y="119"/>
                              <a:pt x="317" y="119"/>
                            </a:cubicBezTo>
                            <a:cubicBezTo>
                              <a:pt x="278" y="142"/>
                              <a:pt x="278" y="142"/>
                              <a:pt x="278" y="142"/>
                            </a:cubicBezTo>
                            <a:cubicBezTo>
                              <a:pt x="282" y="158"/>
                              <a:pt x="282" y="158"/>
                              <a:pt x="282" y="158"/>
                            </a:cubicBezTo>
                            <a:cubicBezTo>
                              <a:pt x="293" y="165"/>
                              <a:pt x="293" y="165"/>
                              <a:pt x="293" y="165"/>
                            </a:cubicBezTo>
                            <a:cubicBezTo>
                              <a:pt x="315" y="168"/>
                              <a:pt x="315" y="168"/>
                              <a:pt x="315" y="168"/>
                            </a:cubicBezTo>
                            <a:cubicBezTo>
                              <a:pt x="315" y="193"/>
                              <a:pt x="315" y="193"/>
                              <a:pt x="315" y="193"/>
                            </a:cubicBezTo>
                            <a:cubicBezTo>
                              <a:pt x="325" y="191"/>
                              <a:pt x="325" y="191"/>
                              <a:pt x="325" y="191"/>
                            </a:cubicBezTo>
                            <a:cubicBezTo>
                              <a:pt x="335" y="172"/>
                              <a:pt x="335" y="172"/>
                              <a:pt x="335" y="172"/>
                            </a:cubicBezTo>
                            <a:cubicBezTo>
                              <a:pt x="358" y="165"/>
                              <a:pt x="358" y="165"/>
                              <a:pt x="358" y="165"/>
                            </a:cubicBezTo>
                            <a:cubicBezTo>
                              <a:pt x="358" y="135"/>
                              <a:pt x="358" y="135"/>
                              <a:pt x="358" y="135"/>
                            </a:cubicBezTo>
                            <a:cubicBezTo>
                              <a:pt x="371" y="125"/>
                              <a:pt x="371" y="125"/>
                              <a:pt x="371" y="125"/>
                            </a:cubicBezTo>
                            <a:cubicBezTo>
                              <a:pt x="402" y="132"/>
                              <a:pt x="402" y="132"/>
                              <a:pt x="402" y="132"/>
                            </a:cubicBezTo>
                            <a:cubicBezTo>
                              <a:pt x="400" y="152"/>
                              <a:pt x="400" y="152"/>
                              <a:pt x="400" y="152"/>
                            </a:cubicBezTo>
                            <a:cubicBezTo>
                              <a:pt x="408" y="152"/>
                              <a:pt x="408" y="152"/>
                              <a:pt x="408" y="152"/>
                            </a:cubicBezTo>
                            <a:cubicBezTo>
                              <a:pt x="431" y="141"/>
                              <a:pt x="431" y="141"/>
                              <a:pt x="431" y="141"/>
                            </a:cubicBezTo>
                            <a:cubicBezTo>
                              <a:pt x="432" y="167"/>
                              <a:pt x="432" y="167"/>
                              <a:pt x="432" y="167"/>
                            </a:cubicBezTo>
                            <a:cubicBezTo>
                              <a:pt x="440" y="171"/>
                              <a:pt x="440" y="171"/>
                              <a:pt x="440" y="171"/>
                            </a:cubicBezTo>
                            <a:cubicBezTo>
                              <a:pt x="449" y="177"/>
                              <a:pt x="449" y="177"/>
                              <a:pt x="449" y="177"/>
                            </a:cubicBezTo>
                            <a:cubicBezTo>
                              <a:pt x="448" y="192"/>
                              <a:pt x="448" y="192"/>
                              <a:pt x="448" y="192"/>
                            </a:cubicBezTo>
                            <a:cubicBezTo>
                              <a:pt x="440" y="195"/>
                              <a:pt x="440" y="195"/>
                              <a:pt x="440" y="195"/>
                            </a:cubicBezTo>
                            <a:cubicBezTo>
                              <a:pt x="440" y="206"/>
                              <a:pt x="440" y="206"/>
                              <a:pt x="440" y="206"/>
                            </a:cubicBezTo>
                            <a:cubicBezTo>
                              <a:pt x="453" y="212"/>
                              <a:pt x="453" y="212"/>
                              <a:pt x="453" y="212"/>
                            </a:cubicBezTo>
                            <a:cubicBezTo>
                              <a:pt x="452" y="222"/>
                              <a:pt x="452" y="222"/>
                              <a:pt x="452" y="222"/>
                            </a:cubicBezTo>
                            <a:cubicBezTo>
                              <a:pt x="447" y="223"/>
                              <a:pt x="447" y="223"/>
                              <a:pt x="447" y="223"/>
                            </a:cubicBezTo>
                            <a:cubicBezTo>
                              <a:pt x="447" y="222"/>
                              <a:pt x="447" y="222"/>
                              <a:pt x="447" y="222"/>
                            </a:cubicBezTo>
                            <a:cubicBezTo>
                              <a:pt x="440" y="220"/>
                              <a:pt x="440" y="220"/>
                              <a:pt x="440" y="220"/>
                            </a:cubicBezTo>
                            <a:cubicBezTo>
                              <a:pt x="422" y="215"/>
                              <a:pt x="422" y="215"/>
                              <a:pt x="422" y="215"/>
                            </a:cubicBezTo>
                            <a:cubicBezTo>
                              <a:pt x="421" y="207"/>
                              <a:pt x="421" y="207"/>
                              <a:pt x="421" y="207"/>
                            </a:cubicBezTo>
                            <a:cubicBezTo>
                              <a:pt x="421" y="207"/>
                              <a:pt x="421" y="207"/>
                              <a:pt x="421" y="207"/>
                            </a:cubicBezTo>
                            <a:cubicBezTo>
                              <a:pt x="428" y="202"/>
                              <a:pt x="428" y="202"/>
                              <a:pt x="428" y="202"/>
                            </a:cubicBezTo>
                            <a:cubicBezTo>
                              <a:pt x="428" y="195"/>
                              <a:pt x="428" y="195"/>
                              <a:pt x="428" y="195"/>
                            </a:cubicBezTo>
                            <a:cubicBezTo>
                              <a:pt x="421" y="193"/>
                              <a:pt x="421" y="193"/>
                              <a:pt x="421" y="193"/>
                            </a:cubicBezTo>
                            <a:cubicBezTo>
                              <a:pt x="419" y="200"/>
                              <a:pt x="419" y="200"/>
                              <a:pt x="419" y="200"/>
                            </a:cubicBezTo>
                            <a:cubicBezTo>
                              <a:pt x="405" y="202"/>
                              <a:pt x="405" y="202"/>
                              <a:pt x="405" y="202"/>
                            </a:cubicBezTo>
                            <a:cubicBezTo>
                              <a:pt x="404" y="201"/>
                              <a:pt x="404" y="201"/>
                              <a:pt x="404" y="201"/>
                            </a:cubicBezTo>
                            <a:cubicBezTo>
                              <a:pt x="404" y="202"/>
                              <a:pt x="404" y="202"/>
                              <a:pt x="404" y="202"/>
                            </a:cubicBezTo>
                            <a:cubicBezTo>
                              <a:pt x="399" y="203"/>
                              <a:pt x="399" y="203"/>
                              <a:pt x="399" y="203"/>
                            </a:cubicBezTo>
                            <a:cubicBezTo>
                              <a:pt x="396" y="195"/>
                              <a:pt x="396" y="195"/>
                              <a:pt x="396" y="195"/>
                            </a:cubicBezTo>
                            <a:cubicBezTo>
                              <a:pt x="391" y="193"/>
                              <a:pt x="391" y="193"/>
                              <a:pt x="391" y="193"/>
                            </a:cubicBezTo>
                            <a:cubicBezTo>
                              <a:pt x="382" y="193"/>
                              <a:pt x="382" y="193"/>
                              <a:pt x="382" y="193"/>
                            </a:cubicBezTo>
                            <a:cubicBezTo>
                              <a:pt x="377" y="197"/>
                              <a:pt x="377" y="197"/>
                              <a:pt x="377" y="197"/>
                            </a:cubicBezTo>
                            <a:cubicBezTo>
                              <a:pt x="377" y="205"/>
                              <a:pt x="377" y="205"/>
                              <a:pt x="377" y="205"/>
                            </a:cubicBezTo>
                            <a:cubicBezTo>
                              <a:pt x="385" y="207"/>
                              <a:pt x="385" y="207"/>
                              <a:pt x="385" y="207"/>
                            </a:cubicBezTo>
                            <a:cubicBezTo>
                              <a:pt x="393" y="208"/>
                              <a:pt x="393" y="208"/>
                              <a:pt x="393" y="208"/>
                            </a:cubicBezTo>
                            <a:cubicBezTo>
                              <a:pt x="392" y="209"/>
                              <a:pt x="392" y="209"/>
                              <a:pt x="392" y="209"/>
                            </a:cubicBezTo>
                            <a:cubicBezTo>
                              <a:pt x="384" y="217"/>
                              <a:pt x="384" y="217"/>
                              <a:pt x="384" y="217"/>
                            </a:cubicBezTo>
                            <a:cubicBezTo>
                              <a:pt x="381" y="213"/>
                              <a:pt x="381" y="213"/>
                              <a:pt x="381" y="213"/>
                            </a:cubicBezTo>
                            <a:cubicBezTo>
                              <a:pt x="374" y="211"/>
                              <a:pt x="374" y="211"/>
                              <a:pt x="374" y="211"/>
                            </a:cubicBezTo>
                            <a:cubicBezTo>
                              <a:pt x="354" y="230"/>
                              <a:pt x="354" y="230"/>
                              <a:pt x="354" y="230"/>
                            </a:cubicBezTo>
                            <a:cubicBezTo>
                              <a:pt x="357" y="232"/>
                              <a:pt x="357" y="232"/>
                              <a:pt x="357" y="232"/>
                            </a:cubicBezTo>
                            <a:cubicBezTo>
                              <a:pt x="328" y="248"/>
                              <a:pt x="328" y="248"/>
                              <a:pt x="328" y="248"/>
                            </a:cubicBezTo>
                            <a:cubicBezTo>
                              <a:pt x="301" y="276"/>
                              <a:pt x="301" y="276"/>
                              <a:pt x="301" y="276"/>
                            </a:cubicBezTo>
                            <a:cubicBezTo>
                              <a:pt x="299" y="288"/>
                              <a:pt x="299" y="288"/>
                              <a:pt x="299" y="288"/>
                            </a:cubicBezTo>
                            <a:cubicBezTo>
                              <a:pt x="272" y="306"/>
                              <a:pt x="272" y="306"/>
                              <a:pt x="272" y="306"/>
                            </a:cubicBezTo>
                            <a:cubicBezTo>
                              <a:pt x="259" y="320"/>
                              <a:pt x="259" y="320"/>
                              <a:pt x="259" y="320"/>
                            </a:cubicBezTo>
                            <a:cubicBezTo>
                              <a:pt x="261" y="347"/>
                              <a:pt x="261" y="347"/>
                              <a:pt x="261" y="347"/>
                            </a:cubicBezTo>
                            <a:cubicBezTo>
                              <a:pt x="242" y="338"/>
                              <a:pt x="242" y="338"/>
                              <a:pt x="242" y="338"/>
                            </a:cubicBezTo>
                            <a:cubicBezTo>
                              <a:pt x="242" y="322"/>
                              <a:pt x="242" y="322"/>
                              <a:pt x="242" y="322"/>
                            </a:cubicBezTo>
                            <a:cubicBezTo>
                              <a:pt x="190" y="322"/>
                              <a:pt x="190" y="322"/>
                              <a:pt x="190" y="322"/>
                            </a:cubicBezTo>
                            <a:cubicBezTo>
                              <a:pt x="163" y="336"/>
                              <a:pt x="163" y="336"/>
                              <a:pt x="163" y="336"/>
                            </a:cubicBezTo>
                            <a:cubicBezTo>
                              <a:pt x="152" y="357"/>
                              <a:pt x="152" y="357"/>
                              <a:pt x="152" y="357"/>
                            </a:cubicBezTo>
                            <a:cubicBezTo>
                              <a:pt x="147" y="374"/>
                              <a:pt x="147" y="374"/>
                              <a:pt x="147" y="374"/>
                            </a:cubicBezTo>
                            <a:cubicBezTo>
                              <a:pt x="155" y="391"/>
                              <a:pt x="155" y="391"/>
                              <a:pt x="155" y="391"/>
                            </a:cubicBezTo>
                            <a:cubicBezTo>
                              <a:pt x="176" y="393"/>
                              <a:pt x="176" y="393"/>
                              <a:pt x="176" y="393"/>
                            </a:cubicBezTo>
                            <a:cubicBezTo>
                              <a:pt x="209" y="371"/>
                              <a:pt x="209" y="371"/>
                              <a:pt x="209" y="371"/>
                            </a:cubicBezTo>
                            <a:cubicBezTo>
                              <a:pt x="212" y="382"/>
                              <a:pt x="212" y="382"/>
                              <a:pt x="212" y="382"/>
                            </a:cubicBezTo>
                            <a:cubicBezTo>
                              <a:pt x="202" y="401"/>
                              <a:pt x="202" y="401"/>
                              <a:pt x="202" y="401"/>
                            </a:cubicBezTo>
                            <a:cubicBezTo>
                              <a:pt x="228" y="406"/>
                              <a:pt x="228" y="406"/>
                              <a:pt x="228" y="406"/>
                            </a:cubicBezTo>
                            <a:cubicBezTo>
                              <a:pt x="230" y="445"/>
                              <a:pt x="230" y="445"/>
                              <a:pt x="230" y="445"/>
                            </a:cubicBezTo>
                            <a:cubicBezTo>
                              <a:pt x="265" y="451"/>
                              <a:pt x="265" y="451"/>
                              <a:pt x="265" y="451"/>
                            </a:cubicBezTo>
                            <a:cubicBezTo>
                              <a:pt x="287" y="425"/>
                              <a:pt x="287" y="425"/>
                              <a:pt x="287" y="425"/>
                            </a:cubicBezTo>
                            <a:cubicBezTo>
                              <a:pt x="314" y="431"/>
                              <a:pt x="314" y="431"/>
                              <a:pt x="314" y="431"/>
                            </a:cubicBezTo>
                            <a:cubicBezTo>
                              <a:pt x="324" y="444"/>
                              <a:pt x="324" y="444"/>
                              <a:pt x="324" y="444"/>
                            </a:cubicBezTo>
                            <a:cubicBezTo>
                              <a:pt x="350" y="442"/>
                              <a:pt x="350" y="442"/>
                              <a:pt x="350" y="442"/>
                            </a:cubicBezTo>
                            <a:cubicBezTo>
                              <a:pt x="351" y="435"/>
                              <a:pt x="351" y="435"/>
                              <a:pt x="351" y="435"/>
                            </a:cubicBezTo>
                            <a:cubicBezTo>
                              <a:pt x="365" y="442"/>
                              <a:pt x="365" y="442"/>
                              <a:pt x="365" y="442"/>
                            </a:cubicBezTo>
                            <a:cubicBezTo>
                              <a:pt x="381" y="467"/>
                              <a:pt x="381" y="467"/>
                              <a:pt x="381" y="467"/>
                            </a:cubicBezTo>
                            <a:cubicBezTo>
                              <a:pt x="409" y="467"/>
                              <a:pt x="409" y="467"/>
                              <a:pt x="409" y="467"/>
                            </a:cubicBezTo>
                            <a:cubicBezTo>
                              <a:pt x="419" y="485"/>
                              <a:pt x="419" y="485"/>
                              <a:pt x="419" y="485"/>
                            </a:cubicBezTo>
                            <a:cubicBezTo>
                              <a:pt x="420" y="507"/>
                              <a:pt x="420" y="507"/>
                              <a:pt x="420" y="507"/>
                            </a:cubicBezTo>
                            <a:cubicBezTo>
                              <a:pt x="440" y="514"/>
                              <a:pt x="440" y="514"/>
                              <a:pt x="440" y="514"/>
                            </a:cubicBezTo>
                            <a:cubicBezTo>
                              <a:pt x="451" y="519"/>
                              <a:pt x="451" y="519"/>
                              <a:pt x="451" y="519"/>
                            </a:cubicBezTo>
                            <a:cubicBezTo>
                              <a:pt x="489" y="519"/>
                              <a:pt x="489" y="519"/>
                              <a:pt x="489" y="519"/>
                            </a:cubicBezTo>
                            <a:cubicBezTo>
                              <a:pt x="501" y="538"/>
                              <a:pt x="501" y="538"/>
                              <a:pt x="501" y="538"/>
                            </a:cubicBezTo>
                            <a:cubicBezTo>
                              <a:pt x="518" y="543"/>
                              <a:pt x="518" y="543"/>
                              <a:pt x="518" y="543"/>
                            </a:cubicBezTo>
                            <a:cubicBezTo>
                              <a:pt x="515" y="558"/>
                              <a:pt x="515" y="558"/>
                              <a:pt x="515" y="558"/>
                            </a:cubicBezTo>
                            <a:cubicBezTo>
                              <a:pt x="496" y="582"/>
                              <a:pt x="496" y="582"/>
                              <a:pt x="496" y="582"/>
                            </a:cubicBezTo>
                            <a:cubicBezTo>
                              <a:pt x="490" y="635"/>
                              <a:pt x="490" y="635"/>
                              <a:pt x="490" y="635"/>
                            </a:cubicBezTo>
                            <a:cubicBezTo>
                              <a:pt x="473" y="648"/>
                              <a:pt x="473" y="648"/>
                              <a:pt x="473" y="648"/>
                            </a:cubicBezTo>
                            <a:cubicBezTo>
                              <a:pt x="448" y="648"/>
                              <a:pt x="448" y="648"/>
                              <a:pt x="448" y="648"/>
                            </a:cubicBezTo>
                            <a:cubicBezTo>
                              <a:pt x="440" y="662"/>
                              <a:pt x="440" y="662"/>
                              <a:pt x="440" y="662"/>
                            </a:cubicBezTo>
                            <a:cubicBezTo>
                              <a:pt x="440" y="662"/>
                              <a:pt x="440" y="662"/>
                              <a:pt x="440" y="662"/>
                            </a:cubicBezTo>
                            <a:cubicBezTo>
                              <a:pt x="446" y="690"/>
                              <a:pt x="446" y="690"/>
                              <a:pt x="446" y="690"/>
                            </a:cubicBezTo>
                            <a:cubicBezTo>
                              <a:pt x="440" y="698"/>
                              <a:pt x="440" y="698"/>
                              <a:pt x="440" y="698"/>
                            </a:cubicBezTo>
                            <a:cubicBezTo>
                              <a:pt x="419" y="725"/>
                              <a:pt x="419" y="725"/>
                              <a:pt x="419" y="725"/>
                            </a:cubicBezTo>
                            <a:cubicBezTo>
                              <a:pt x="410" y="741"/>
                              <a:pt x="410" y="741"/>
                              <a:pt x="410" y="741"/>
                            </a:cubicBezTo>
                            <a:cubicBezTo>
                              <a:pt x="384" y="753"/>
                              <a:pt x="384" y="753"/>
                              <a:pt x="384" y="753"/>
                            </a:cubicBezTo>
                            <a:cubicBezTo>
                              <a:pt x="367" y="756"/>
                              <a:pt x="367" y="756"/>
                              <a:pt x="367" y="756"/>
                            </a:cubicBezTo>
                            <a:cubicBezTo>
                              <a:pt x="366" y="763"/>
                              <a:pt x="366" y="763"/>
                              <a:pt x="366" y="763"/>
                            </a:cubicBezTo>
                            <a:cubicBezTo>
                              <a:pt x="378" y="767"/>
                              <a:pt x="378" y="767"/>
                              <a:pt x="378" y="767"/>
                            </a:cubicBezTo>
                            <a:cubicBezTo>
                              <a:pt x="377" y="774"/>
                              <a:pt x="377" y="774"/>
                              <a:pt x="377" y="774"/>
                            </a:cubicBezTo>
                            <a:cubicBezTo>
                              <a:pt x="366" y="785"/>
                              <a:pt x="366" y="785"/>
                              <a:pt x="366" y="785"/>
                            </a:cubicBezTo>
                            <a:cubicBezTo>
                              <a:pt x="372" y="793"/>
                              <a:pt x="372" y="793"/>
                              <a:pt x="372" y="793"/>
                            </a:cubicBezTo>
                            <a:cubicBezTo>
                              <a:pt x="385" y="793"/>
                              <a:pt x="385" y="793"/>
                              <a:pt x="385" y="793"/>
                            </a:cubicBezTo>
                            <a:cubicBezTo>
                              <a:pt x="385" y="803"/>
                              <a:pt x="385" y="803"/>
                              <a:pt x="385" y="803"/>
                            </a:cubicBezTo>
                            <a:cubicBezTo>
                              <a:pt x="381" y="813"/>
                              <a:pt x="381" y="813"/>
                              <a:pt x="381" y="813"/>
                            </a:cubicBezTo>
                            <a:cubicBezTo>
                              <a:pt x="380" y="821"/>
                              <a:pt x="380" y="821"/>
                              <a:pt x="380" y="821"/>
                            </a:cubicBezTo>
                            <a:cubicBezTo>
                              <a:pt x="399" y="837"/>
                              <a:pt x="399" y="837"/>
                              <a:pt x="399" y="837"/>
                            </a:cubicBezTo>
                            <a:cubicBezTo>
                              <a:pt x="397" y="846"/>
                              <a:pt x="397" y="846"/>
                              <a:pt x="397" y="846"/>
                            </a:cubicBezTo>
                            <a:cubicBezTo>
                              <a:pt x="371" y="845"/>
                              <a:pt x="371" y="845"/>
                              <a:pt x="371" y="845"/>
                            </a:cubicBezTo>
                            <a:cubicBezTo>
                              <a:pt x="345" y="823"/>
                              <a:pt x="345" y="823"/>
                              <a:pt x="345" y="823"/>
                            </a:cubicBezTo>
                            <a:cubicBezTo>
                              <a:pt x="324" y="787"/>
                              <a:pt x="324" y="787"/>
                              <a:pt x="324" y="787"/>
                            </a:cubicBezTo>
                            <a:cubicBezTo>
                              <a:pt x="327" y="753"/>
                              <a:pt x="327" y="753"/>
                              <a:pt x="327" y="753"/>
                            </a:cubicBezTo>
                            <a:cubicBezTo>
                              <a:pt x="312" y="732"/>
                              <a:pt x="312" y="732"/>
                              <a:pt x="312" y="732"/>
                            </a:cubicBezTo>
                            <a:cubicBezTo>
                              <a:pt x="318" y="698"/>
                              <a:pt x="318" y="698"/>
                              <a:pt x="318" y="698"/>
                            </a:cubicBezTo>
                            <a:cubicBezTo>
                              <a:pt x="309" y="695"/>
                              <a:pt x="309" y="695"/>
                              <a:pt x="309" y="695"/>
                            </a:cubicBezTo>
                            <a:cubicBezTo>
                              <a:pt x="309" y="620"/>
                              <a:pt x="309" y="620"/>
                              <a:pt x="309" y="620"/>
                            </a:cubicBezTo>
                            <a:cubicBezTo>
                              <a:pt x="309" y="620"/>
                              <a:pt x="283" y="601"/>
                              <a:pt x="282" y="601"/>
                            </a:cubicBezTo>
                            <a:cubicBezTo>
                              <a:pt x="281" y="601"/>
                              <a:pt x="269" y="597"/>
                              <a:pt x="269" y="597"/>
                            </a:cubicBezTo>
                            <a:cubicBezTo>
                              <a:pt x="266" y="583"/>
                              <a:pt x="266" y="583"/>
                              <a:pt x="266" y="583"/>
                            </a:cubicBezTo>
                            <a:cubicBezTo>
                              <a:pt x="233" y="542"/>
                              <a:pt x="233" y="542"/>
                              <a:pt x="233" y="542"/>
                            </a:cubicBezTo>
                            <a:cubicBezTo>
                              <a:pt x="236" y="527"/>
                              <a:pt x="236" y="527"/>
                              <a:pt x="236" y="527"/>
                            </a:cubicBezTo>
                            <a:cubicBezTo>
                              <a:pt x="237" y="502"/>
                              <a:pt x="237" y="502"/>
                              <a:pt x="237" y="502"/>
                            </a:cubicBezTo>
                            <a:cubicBezTo>
                              <a:pt x="260" y="486"/>
                              <a:pt x="260" y="486"/>
                              <a:pt x="260" y="486"/>
                            </a:cubicBezTo>
                            <a:cubicBezTo>
                              <a:pt x="257" y="459"/>
                              <a:pt x="257" y="459"/>
                              <a:pt x="257" y="459"/>
                            </a:cubicBezTo>
                            <a:cubicBezTo>
                              <a:pt x="223" y="456"/>
                              <a:pt x="223" y="456"/>
                              <a:pt x="223" y="456"/>
                            </a:cubicBezTo>
                            <a:cubicBezTo>
                              <a:pt x="197" y="426"/>
                              <a:pt x="197" y="426"/>
                              <a:pt x="197" y="426"/>
                            </a:cubicBezTo>
                            <a:cubicBezTo>
                              <a:pt x="178" y="421"/>
                              <a:pt x="178" y="421"/>
                              <a:pt x="178" y="421"/>
                            </a:cubicBezTo>
                            <a:cubicBezTo>
                              <a:pt x="166" y="419"/>
                              <a:pt x="166" y="419"/>
                              <a:pt x="166" y="419"/>
                            </a:cubicBezTo>
                            <a:cubicBezTo>
                              <a:pt x="168" y="408"/>
                              <a:pt x="168" y="408"/>
                              <a:pt x="168" y="408"/>
                            </a:cubicBezTo>
                            <a:cubicBezTo>
                              <a:pt x="153" y="406"/>
                              <a:pt x="153" y="406"/>
                              <a:pt x="153" y="406"/>
                            </a:cubicBezTo>
                            <a:cubicBezTo>
                              <a:pt x="153" y="412"/>
                              <a:pt x="153" y="412"/>
                              <a:pt x="153" y="412"/>
                            </a:cubicBezTo>
                            <a:cubicBezTo>
                              <a:pt x="114" y="403"/>
                              <a:pt x="114" y="403"/>
                              <a:pt x="114" y="403"/>
                            </a:cubicBezTo>
                            <a:cubicBezTo>
                              <a:pt x="99" y="379"/>
                              <a:pt x="99" y="379"/>
                              <a:pt x="99" y="379"/>
                            </a:cubicBezTo>
                            <a:cubicBezTo>
                              <a:pt x="105" y="368"/>
                              <a:pt x="105" y="368"/>
                              <a:pt x="105" y="368"/>
                            </a:cubicBezTo>
                            <a:cubicBezTo>
                              <a:pt x="81" y="332"/>
                              <a:pt x="81" y="332"/>
                              <a:pt x="81" y="332"/>
                            </a:cubicBezTo>
                            <a:cubicBezTo>
                              <a:pt x="77" y="306"/>
                              <a:pt x="77" y="306"/>
                              <a:pt x="77" y="306"/>
                            </a:cubicBezTo>
                            <a:cubicBezTo>
                              <a:pt x="67" y="306"/>
                              <a:pt x="67" y="306"/>
                              <a:pt x="67" y="306"/>
                            </a:cubicBezTo>
                            <a:cubicBezTo>
                              <a:pt x="70" y="332"/>
                              <a:pt x="70" y="332"/>
                              <a:pt x="70" y="332"/>
                            </a:cubicBezTo>
                            <a:cubicBezTo>
                              <a:pt x="87" y="357"/>
                              <a:pt x="87" y="357"/>
                              <a:pt x="87" y="357"/>
                            </a:cubicBezTo>
                            <a:cubicBezTo>
                              <a:pt x="85" y="368"/>
                              <a:pt x="85" y="368"/>
                              <a:pt x="85" y="368"/>
                            </a:cubicBezTo>
                            <a:cubicBezTo>
                              <a:pt x="71" y="366"/>
                              <a:pt x="71" y="366"/>
                              <a:pt x="71" y="366"/>
                            </a:cubicBezTo>
                            <a:cubicBezTo>
                              <a:pt x="53" y="336"/>
                              <a:pt x="53" y="336"/>
                              <a:pt x="53" y="336"/>
                            </a:cubicBezTo>
                            <a:cubicBezTo>
                              <a:pt x="53" y="301"/>
                              <a:pt x="53" y="301"/>
                              <a:pt x="53" y="301"/>
                            </a:cubicBezTo>
                            <a:cubicBezTo>
                              <a:pt x="35" y="292"/>
                              <a:pt x="35" y="292"/>
                              <a:pt x="35" y="292"/>
                            </a:cubicBezTo>
                            <a:cubicBezTo>
                              <a:pt x="35" y="267"/>
                              <a:pt x="35" y="267"/>
                              <a:pt x="35" y="267"/>
                            </a:cubicBezTo>
                            <a:cubicBezTo>
                              <a:pt x="13" y="320"/>
                              <a:pt x="0" y="378"/>
                              <a:pt x="0" y="439"/>
                            </a:cubicBezTo>
                            <a:cubicBezTo>
                              <a:pt x="0" y="681"/>
                              <a:pt x="197" y="878"/>
                              <a:pt x="439" y="878"/>
                            </a:cubicBezTo>
                            <a:cubicBezTo>
                              <a:pt x="440" y="878"/>
                              <a:pt x="440" y="878"/>
                              <a:pt x="440" y="878"/>
                            </a:cubicBezTo>
                            <a:cubicBezTo>
                              <a:pt x="577" y="877"/>
                              <a:pt x="699" y="814"/>
                              <a:pt x="779" y="716"/>
                            </a:cubicBezTo>
                            <a:cubicBezTo>
                              <a:pt x="765" y="716"/>
                              <a:pt x="765" y="716"/>
                              <a:pt x="765" y="716"/>
                            </a:cubicBezTo>
                            <a:cubicBezTo>
                              <a:pt x="765" y="686"/>
                              <a:pt x="765" y="686"/>
                              <a:pt x="765" y="686"/>
                            </a:cubicBezTo>
                            <a:cubicBezTo>
                              <a:pt x="748" y="664"/>
                              <a:pt x="748" y="664"/>
                              <a:pt x="748" y="664"/>
                            </a:cubicBezTo>
                            <a:cubicBezTo>
                              <a:pt x="748" y="629"/>
                              <a:pt x="748" y="629"/>
                              <a:pt x="748" y="629"/>
                            </a:cubicBezTo>
                            <a:cubicBezTo>
                              <a:pt x="735" y="616"/>
                              <a:pt x="735" y="616"/>
                              <a:pt x="735" y="616"/>
                            </a:cubicBezTo>
                            <a:cubicBezTo>
                              <a:pt x="734" y="601"/>
                              <a:pt x="734" y="601"/>
                              <a:pt x="734" y="601"/>
                            </a:cubicBezTo>
                            <a:cubicBezTo>
                              <a:pt x="750" y="570"/>
                              <a:pt x="750" y="570"/>
                              <a:pt x="750" y="570"/>
                            </a:cubicBezTo>
                            <a:cubicBezTo>
                              <a:pt x="720" y="516"/>
                              <a:pt x="720" y="516"/>
                              <a:pt x="720" y="516"/>
                            </a:cubicBezTo>
                            <a:cubicBezTo>
                              <a:pt x="723" y="479"/>
                              <a:pt x="723" y="479"/>
                              <a:pt x="723" y="479"/>
                            </a:cubicBezTo>
                            <a:cubicBezTo>
                              <a:pt x="696" y="476"/>
                              <a:pt x="696" y="476"/>
                              <a:pt x="696" y="476"/>
                            </a:cubicBezTo>
                            <a:cubicBezTo>
                              <a:pt x="685" y="466"/>
                              <a:pt x="685" y="466"/>
                              <a:pt x="685" y="466"/>
                            </a:cubicBezTo>
                            <a:cubicBezTo>
                              <a:pt x="667" y="466"/>
                              <a:pt x="667" y="466"/>
                              <a:pt x="667" y="466"/>
                            </a:cubicBezTo>
                            <a:cubicBezTo>
                              <a:pt x="657" y="475"/>
                              <a:pt x="657" y="475"/>
                              <a:pt x="657" y="475"/>
                            </a:cubicBezTo>
                            <a:cubicBezTo>
                              <a:pt x="624" y="475"/>
                              <a:pt x="624" y="475"/>
                              <a:pt x="624" y="475"/>
                            </a:cubicBezTo>
                            <a:cubicBezTo>
                              <a:pt x="623" y="478"/>
                              <a:pt x="623" y="478"/>
                              <a:pt x="623" y="478"/>
                            </a:cubicBezTo>
                            <a:cubicBezTo>
                              <a:pt x="605" y="478"/>
                              <a:pt x="605" y="478"/>
                              <a:pt x="605" y="478"/>
                            </a:cubicBezTo>
                            <a:cubicBezTo>
                              <a:pt x="563" y="430"/>
                              <a:pt x="563" y="430"/>
                              <a:pt x="563" y="430"/>
                            </a:cubicBezTo>
                            <a:cubicBezTo>
                              <a:pt x="564" y="393"/>
                              <a:pt x="564" y="393"/>
                              <a:pt x="564" y="393"/>
                            </a:cubicBezTo>
                            <a:cubicBezTo>
                              <a:pt x="570" y="390"/>
                              <a:pt x="570" y="390"/>
                              <a:pt x="570" y="390"/>
                            </a:cubicBezTo>
                            <a:cubicBezTo>
                              <a:pt x="573" y="376"/>
                              <a:pt x="573" y="376"/>
                              <a:pt x="573" y="376"/>
                            </a:cubicBezTo>
                            <a:cubicBezTo>
                              <a:pt x="563" y="376"/>
                              <a:pt x="563" y="376"/>
                              <a:pt x="563" y="376"/>
                            </a:cubicBezTo>
                            <a:cubicBezTo>
                              <a:pt x="559" y="361"/>
                              <a:pt x="559" y="361"/>
                              <a:pt x="559" y="361"/>
                            </a:cubicBezTo>
                            <a:cubicBezTo>
                              <a:pt x="608" y="326"/>
                              <a:pt x="608" y="326"/>
                              <a:pt x="608" y="326"/>
                            </a:cubicBezTo>
                            <a:cubicBezTo>
                              <a:pt x="608" y="301"/>
                              <a:pt x="608" y="301"/>
                              <a:pt x="608" y="301"/>
                            </a:cubicBezTo>
                            <a:cubicBezTo>
                              <a:pt x="631" y="288"/>
                              <a:pt x="631" y="288"/>
                              <a:pt x="631" y="288"/>
                            </a:cubicBezTo>
                            <a:cubicBezTo>
                              <a:pt x="641" y="289"/>
                              <a:pt x="641" y="289"/>
                              <a:pt x="641" y="289"/>
                            </a:cubicBezTo>
                            <a:cubicBezTo>
                              <a:pt x="661" y="289"/>
                              <a:pt x="661" y="289"/>
                              <a:pt x="661" y="289"/>
                            </a:cubicBezTo>
                            <a:cubicBezTo>
                              <a:pt x="676" y="281"/>
                              <a:pt x="676" y="281"/>
                              <a:pt x="676" y="281"/>
                            </a:cubicBezTo>
                            <a:cubicBezTo>
                              <a:pt x="725" y="277"/>
                              <a:pt x="725" y="277"/>
                              <a:pt x="725" y="277"/>
                            </a:cubicBezTo>
                            <a:cubicBezTo>
                              <a:pt x="725" y="302"/>
                              <a:pt x="725" y="302"/>
                              <a:pt x="725" y="302"/>
                            </a:cubicBezTo>
                            <a:cubicBezTo>
                              <a:pt x="764" y="312"/>
                              <a:pt x="764" y="312"/>
                              <a:pt x="764" y="312"/>
                            </a:cubicBezTo>
                            <a:cubicBezTo>
                              <a:pt x="772" y="318"/>
                              <a:pt x="772" y="318"/>
                              <a:pt x="772" y="318"/>
                            </a:cubicBezTo>
                            <a:cubicBezTo>
                              <a:pt x="779" y="318"/>
                              <a:pt x="779" y="318"/>
                              <a:pt x="779" y="318"/>
                            </a:cubicBezTo>
                            <a:cubicBezTo>
                              <a:pt x="779" y="304"/>
                              <a:pt x="779" y="304"/>
                              <a:pt x="779" y="304"/>
                            </a:cubicBezTo>
                            <a:cubicBezTo>
                              <a:pt x="801" y="302"/>
                              <a:pt x="801" y="302"/>
                              <a:pt x="801" y="302"/>
                            </a:cubicBezTo>
                            <a:cubicBezTo>
                              <a:pt x="822" y="318"/>
                              <a:pt x="822" y="318"/>
                              <a:pt x="822" y="318"/>
                            </a:cubicBezTo>
                            <a:cubicBezTo>
                              <a:pt x="857" y="318"/>
                              <a:pt x="857" y="318"/>
                              <a:pt x="857" y="318"/>
                            </a:cubicBezTo>
                            <a:cubicBezTo>
                              <a:pt x="860" y="315"/>
                              <a:pt x="860" y="315"/>
                              <a:pt x="860" y="315"/>
                            </a:cubicBezTo>
                            <a:cubicBezTo>
                              <a:pt x="856" y="303"/>
                              <a:pt x="852" y="292"/>
                              <a:pt x="848" y="281"/>
                            </a:cubicBezTo>
                            <a:cubicBezTo>
                              <a:pt x="825" y="281"/>
                              <a:pt x="825" y="281"/>
                              <a:pt x="825" y="281"/>
                            </a:cubicBezTo>
                            <a:cubicBezTo>
                              <a:pt x="814" y="268"/>
                              <a:pt x="814" y="268"/>
                              <a:pt x="814" y="268"/>
                            </a:cubicBezTo>
                            <a:cubicBezTo>
                              <a:pt x="811" y="248"/>
                              <a:pt x="811" y="248"/>
                              <a:pt x="811" y="248"/>
                            </a:cubicBezTo>
                            <a:cubicBezTo>
                              <a:pt x="800" y="254"/>
                              <a:pt x="800" y="254"/>
                              <a:pt x="800" y="254"/>
                            </a:cubicBezTo>
                            <a:cubicBezTo>
                              <a:pt x="793" y="279"/>
                              <a:pt x="793" y="279"/>
                              <a:pt x="793" y="279"/>
                            </a:cubicBezTo>
                            <a:cubicBezTo>
                              <a:pt x="776" y="261"/>
                              <a:pt x="776" y="261"/>
                              <a:pt x="776" y="261"/>
                            </a:cubicBezTo>
                            <a:cubicBezTo>
                              <a:pt x="776" y="244"/>
                              <a:pt x="776" y="244"/>
                              <a:pt x="776" y="244"/>
                            </a:cubicBezTo>
                            <a:cubicBezTo>
                              <a:pt x="759" y="230"/>
                              <a:pt x="759" y="230"/>
                              <a:pt x="759" y="230"/>
                            </a:cubicBezTo>
                            <a:cubicBezTo>
                              <a:pt x="753" y="224"/>
                              <a:pt x="753" y="224"/>
                              <a:pt x="753" y="224"/>
                            </a:cubicBezTo>
                            <a:cubicBezTo>
                              <a:pt x="734" y="224"/>
                              <a:pt x="734" y="224"/>
                              <a:pt x="734" y="224"/>
                            </a:cubicBezTo>
                            <a:cubicBezTo>
                              <a:pt x="740" y="241"/>
                              <a:pt x="740" y="241"/>
                              <a:pt x="740" y="241"/>
                            </a:cubicBezTo>
                            <a:cubicBezTo>
                              <a:pt x="763" y="254"/>
                              <a:pt x="763" y="254"/>
                              <a:pt x="763" y="254"/>
                            </a:cubicBezTo>
                            <a:cubicBezTo>
                              <a:pt x="767" y="258"/>
                              <a:pt x="767" y="258"/>
                              <a:pt x="767" y="258"/>
                            </a:cubicBezTo>
                            <a:cubicBezTo>
                              <a:pt x="762" y="260"/>
                              <a:pt x="762" y="260"/>
                              <a:pt x="762" y="260"/>
                            </a:cubicBezTo>
                            <a:cubicBezTo>
                              <a:pt x="762" y="274"/>
                              <a:pt x="762" y="274"/>
                              <a:pt x="762" y="274"/>
                            </a:cubicBezTo>
                            <a:cubicBezTo>
                              <a:pt x="751" y="278"/>
                              <a:pt x="751" y="278"/>
                              <a:pt x="751" y="278"/>
                            </a:cubicBezTo>
                            <a:cubicBezTo>
                              <a:pt x="742" y="276"/>
                              <a:pt x="742" y="276"/>
                              <a:pt x="742" y="276"/>
                            </a:cubicBezTo>
                            <a:cubicBezTo>
                              <a:pt x="736" y="268"/>
                              <a:pt x="736" y="268"/>
                              <a:pt x="736" y="268"/>
                            </a:cubicBezTo>
                            <a:cubicBezTo>
                              <a:pt x="751" y="269"/>
                              <a:pt x="751" y="269"/>
                              <a:pt x="751" y="269"/>
                            </a:cubicBezTo>
                            <a:cubicBezTo>
                              <a:pt x="756" y="263"/>
                              <a:pt x="756" y="263"/>
                              <a:pt x="756" y="263"/>
                            </a:cubicBezTo>
                            <a:cubicBezTo>
                              <a:pt x="721" y="240"/>
                              <a:pt x="721" y="240"/>
                              <a:pt x="721" y="240"/>
                            </a:cubicBezTo>
                            <a:cubicBezTo>
                              <a:pt x="719" y="230"/>
                              <a:pt x="719" y="230"/>
                              <a:pt x="719" y="230"/>
                            </a:cubicBezTo>
                            <a:cubicBezTo>
                              <a:pt x="705" y="243"/>
                              <a:pt x="705" y="243"/>
                              <a:pt x="705" y="243"/>
                            </a:cubicBezTo>
                            <a:cubicBezTo>
                              <a:pt x="691" y="240"/>
                              <a:pt x="691" y="240"/>
                              <a:pt x="691" y="240"/>
                            </a:cubicBezTo>
                            <a:cubicBezTo>
                              <a:pt x="669" y="268"/>
                              <a:pt x="669" y="268"/>
                              <a:pt x="669" y="268"/>
                            </a:cubicBezTo>
                            <a:cubicBezTo>
                              <a:pt x="665" y="279"/>
                              <a:pt x="665" y="279"/>
                              <a:pt x="665" y="279"/>
                            </a:cubicBezTo>
                            <a:cubicBezTo>
                              <a:pt x="651" y="280"/>
                              <a:pt x="651" y="280"/>
                              <a:pt x="651" y="280"/>
                            </a:cubicBezTo>
                            <a:cubicBezTo>
                              <a:pt x="631" y="280"/>
                              <a:pt x="631" y="280"/>
                              <a:pt x="631" y="280"/>
                            </a:cubicBezTo>
                            <a:cubicBezTo>
                              <a:pt x="619" y="274"/>
                              <a:pt x="619" y="274"/>
                              <a:pt x="619" y="274"/>
                            </a:cubicBezTo>
                            <a:cubicBezTo>
                              <a:pt x="615" y="250"/>
                              <a:pt x="615" y="250"/>
                              <a:pt x="615" y="250"/>
                            </a:cubicBezTo>
                            <a:cubicBezTo>
                              <a:pt x="619" y="239"/>
                              <a:pt x="619" y="239"/>
                              <a:pt x="619" y="239"/>
                            </a:cubicBezTo>
                            <a:cubicBezTo>
                              <a:pt x="640" y="234"/>
                              <a:pt x="640" y="234"/>
                              <a:pt x="640" y="234"/>
                            </a:cubicBezTo>
                            <a:cubicBezTo>
                              <a:pt x="663" y="239"/>
                              <a:pt x="663" y="239"/>
                              <a:pt x="663" y="239"/>
                            </a:cubicBezTo>
                            <a:cubicBezTo>
                              <a:pt x="665" y="226"/>
                              <a:pt x="665" y="226"/>
                              <a:pt x="665" y="226"/>
                            </a:cubicBezTo>
                            <a:cubicBezTo>
                              <a:pt x="656" y="224"/>
                              <a:pt x="656" y="224"/>
                              <a:pt x="656" y="224"/>
                            </a:cubicBezTo>
                            <a:cubicBezTo>
                              <a:pt x="659" y="205"/>
                              <a:pt x="659" y="205"/>
                              <a:pt x="659" y="205"/>
                            </a:cubicBezTo>
                            <a:cubicBezTo>
                              <a:pt x="682" y="201"/>
                              <a:pt x="682" y="201"/>
                              <a:pt x="682" y="201"/>
                            </a:cubicBezTo>
                            <a:cubicBezTo>
                              <a:pt x="698" y="179"/>
                              <a:pt x="698" y="179"/>
                              <a:pt x="698" y="179"/>
                            </a:cubicBezTo>
                            <a:cubicBezTo>
                              <a:pt x="714" y="176"/>
                              <a:pt x="714" y="176"/>
                              <a:pt x="714" y="176"/>
                            </a:cubicBezTo>
                            <a:cubicBezTo>
                              <a:pt x="729" y="178"/>
                              <a:pt x="729" y="178"/>
                              <a:pt x="729" y="178"/>
                            </a:cubicBezTo>
                            <a:cubicBezTo>
                              <a:pt x="734" y="178"/>
                              <a:pt x="734" y="178"/>
                              <a:pt x="734" y="178"/>
                            </a:cubicBezTo>
                            <a:cubicBezTo>
                              <a:pt x="731" y="157"/>
                              <a:pt x="731" y="157"/>
                              <a:pt x="731" y="157"/>
                            </a:cubicBezTo>
                            <a:cubicBezTo>
                              <a:pt x="713" y="164"/>
                              <a:pt x="713" y="164"/>
                              <a:pt x="713" y="164"/>
                            </a:cubicBezTo>
                            <a:cubicBezTo>
                              <a:pt x="707" y="149"/>
                              <a:pt x="707" y="149"/>
                              <a:pt x="707" y="149"/>
                            </a:cubicBezTo>
                            <a:cubicBezTo>
                              <a:pt x="697" y="147"/>
                              <a:pt x="697" y="147"/>
                              <a:pt x="697" y="147"/>
                            </a:cubicBezTo>
                            <a:cubicBezTo>
                              <a:pt x="695" y="136"/>
                              <a:pt x="695" y="136"/>
                              <a:pt x="695" y="136"/>
                            </a:cubicBezTo>
                            <a:cubicBezTo>
                              <a:pt x="703" y="127"/>
                              <a:pt x="703" y="127"/>
                              <a:pt x="703" y="127"/>
                            </a:cubicBezTo>
                            <a:cubicBezTo>
                              <a:pt x="723" y="119"/>
                              <a:pt x="723" y="119"/>
                              <a:pt x="723" y="119"/>
                            </a:cubicBezTo>
                            <a:cubicBezTo>
                              <a:pt x="729" y="110"/>
                              <a:pt x="729" y="110"/>
                              <a:pt x="729" y="110"/>
                            </a:cubicBezTo>
                            <a:cubicBezTo>
                              <a:pt x="652" y="42"/>
                              <a:pt x="550" y="0"/>
                              <a:pt x="440" y="0"/>
                            </a:cubicBezTo>
                            <a:cubicBezTo>
                              <a:pt x="439" y="0"/>
                              <a:pt x="439" y="0"/>
                              <a:pt x="439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6" name="Freeform 160">
                        <a:extLst>
                          <a:ext uri="{FF2B5EF4-FFF2-40B4-BE49-F238E27FC236}">
                            <a16:creationId xmlns:a16="http://schemas.microsoft.com/office/drawing/2014/main" id="{0007A67E-1434-421F-AB62-81273C2091B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47" y="1580"/>
                        <a:ext cx="19" cy="26"/>
                      </a:xfrm>
                      <a:custGeom>
                        <a:avLst/>
                        <a:gdLst>
                          <a:gd name="T0" fmla="*/ 19 w 19"/>
                          <a:gd name="T1" fmla="*/ 0 h 26"/>
                          <a:gd name="T2" fmla="*/ 0 w 19"/>
                          <a:gd name="T3" fmla="*/ 7 h 26"/>
                          <a:gd name="T4" fmla="*/ 3 w 19"/>
                          <a:gd name="T5" fmla="*/ 19 h 26"/>
                          <a:gd name="T6" fmla="*/ 19 w 19"/>
                          <a:gd name="T7" fmla="*/ 26 h 26"/>
                          <a:gd name="T8" fmla="*/ 19 w 19"/>
                          <a:gd name="T9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26">
                            <a:moveTo>
                              <a:pt x="19" y="0"/>
                            </a:moveTo>
                            <a:lnTo>
                              <a:pt x="0" y="7"/>
                            </a:lnTo>
                            <a:lnTo>
                              <a:pt x="3" y="19"/>
                            </a:lnTo>
                            <a:lnTo>
                              <a:pt x="19" y="26"/>
                            </a:ln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7" name="Freeform 161">
                        <a:extLst>
                          <a:ext uri="{FF2B5EF4-FFF2-40B4-BE49-F238E27FC236}">
                            <a16:creationId xmlns:a16="http://schemas.microsoft.com/office/drawing/2014/main" id="{765C58DD-D0C9-4C74-B8D6-F344A40016E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47" y="1580"/>
                        <a:ext cx="19" cy="26"/>
                      </a:xfrm>
                      <a:custGeom>
                        <a:avLst/>
                        <a:gdLst>
                          <a:gd name="T0" fmla="*/ 19 w 19"/>
                          <a:gd name="T1" fmla="*/ 0 h 26"/>
                          <a:gd name="T2" fmla="*/ 0 w 19"/>
                          <a:gd name="T3" fmla="*/ 7 h 26"/>
                          <a:gd name="T4" fmla="*/ 3 w 19"/>
                          <a:gd name="T5" fmla="*/ 19 h 26"/>
                          <a:gd name="T6" fmla="*/ 19 w 19"/>
                          <a:gd name="T7" fmla="*/ 26 h 26"/>
                          <a:gd name="T8" fmla="*/ 19 w 19"/>
                          <a:gd name="T9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26">
                            <a:moveTo>
                              <a:pt x="19" y="0"/>
                            </a:moveTo>
                            <a:lnTo>
                              <a:pt x="0" y="7"/>
                            </a:lnTo>
                            <a:lnTo>
                              <a:pt x="3" y="19"/>
                            </a:lnTo>
                            <a:lnTo>
                              <a:pt x="19" y="26"/>
                            </a:lnTo>
                            <a:lnTo>
                              <a:pt x="19" y="0"/>
                            </a:ln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8" name="Freeform 162">
                        <a:extLst>
                          <a:ext uri="{FF2B5EF4-FFF2-40B4-BE49-F238E27FC236}">
                            <a16:creationId xmlns:a16="http://schemas.microsoft.com/office/drawing/2014/main" id="{1AEA3BA3-7C97-4472-A173-E58AD264E498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719" y="1035"/>
                        <a:ext cx="2246" cy="2243"/>
                      </a:xfrm>
                      <a:custGeom>
                        <a:avLst/>
                        <a:gdLst>
                          <a:gd name="T0" fmla="*/ 450 w 948"/>
                          <a:gd name="T1" fmla="*/ 947 h 947"/>
                          <a:gd name="T2" fmla="*/ 545 w 948"/>
                          <a:gd name="T3" fmla="*/ 938 h 947"/>
                          <a:gd name="T4" fmla="*/ 546 w 948"/>
                          <a:gd name="T5" fmla="*/ 942 h 947"/>
                          <a:gd name="T6" fmla="*/ 310 w 948"/>
                          <a:gd name="T7" fmla="*/ 918 h 947"/>
                          <a:gd name="T8" fmla="*/ 357 w 948"/>
                          <a:gd name="T9" fmla="*/ 929 h 947"/>
                          <a:gd name="T10" fmla="*/ 592 w 948"/>
                          <a:gd name="T11" fmla="*/ 929 h 947"/>
                          <a:gd name="T12" fmla="*/ 637 w 948"/>
                          <a:gd name="T13" fmla="*/ 914 h 947"/>
                          <a:gd name="T14" fmla="*/ 266 w 948"/>
                          <a:gd name="T15" fmla="*/ 899 h 947"/>
                          <a:gd name="T16" fmla="*/ 723 w 948"/>
                          <a:gd name="T17" fmla="*/ 872 h 947"/>
                          <a:gd name="T18" fmla="*/ 725 w 948"/>
                          <a:gd name="T19" fmla="*/ 876 h 947"/>
                          <a:gd name="T20" fmla="*/ 148 w 948"/>
                          <a:gd name="T21" fmla="*/ 817 h 947"/>
                          <a:gd name="T22" fmla="*/ 151 w 948"/>
                          <a:gd name="T23" fmla="*/ 815 h 947"/>
                          <a:gd name="T24" fmla="*/ 764 w 948"/>
                          <a:gd name="T25" fmla="*/ 848 h 947"/>
                          <a:gd name="T26" fmla="*/ 89 w 948"/>
                          <a:gd name="T27" fmla="*/ 743 h 947"/>
                          <a:gd name="T28" fmla="*/ 118 w 948"/>
                          <a:gd name="T29" fmla="*/ 780 h 947"/>
                          <a:gd name="T30" fmla="*/ 860 w 948"/>
                          <a:gd name="T31" fmla="*/ 742 h 947"/>
                          <a:gd name="T32" fmla="*/ 863 w 948"/>
                          <a:gd name="T33" fmla="*/ 744 h 947"/>
                          <a:gd name="T34" fmla="*/ 39 w 948"/>
                          <a:gd name="T35" fmla="*/ 661 h 947"/>
                          <a:gd name="T36" fmla="*/ 43 w 948"/>
                          <a:gd name="T37" fmla="*/ 660 h 947"/>
                          <a:gd name="T38" fmla="*/ 888 w 948"/>
                          <a:gd name="T39" fmla="*/ 704 h 947"/>
                          <a:gd name="T40" fmla="*/ 14 w 948"/>
                          <a:gd name="T41" fmla="*/ 569 h 947"/>
                          <a:gd name="T42" fmla="*/ 26 w 948"/>
                          <a:gd name="T43" fmla="*/ 615 h 947"/>
                          <a:gd name="T44" fmla="*/ 922 w 948"/>
                          <a:gd name="T45" fmla="*/ 615 h 947"/>
                          <a:gd name="T46" fmla="*/ 934 w 948"/>
                          <a:gd name="T47" fmla="*/ 568 h 947"/>
                          <a:gd name="T48" fmla="*/ 3 w 948"/>
                          <a:gd name="T49" fmla="*/ 522 h 947"/>
                          <a:gd name="T50" fmla="*/ 948 w 948"/>
                          <a:gd name="T51" fmla="*/ 473 h 947"/>
                          <a:gd name="T52" fmla="*/ 941 w 948"/>
                          <a:gd name="T53" fmla="*/ 521 h 947"/>
                          <a:gd name="T54" fmla="*/ 948 w 948"/>
                          <a:gd name="T55" fmla="*/ 473 h 947"/>
                          <a:gd name="T56" fmla="*/ 7 w 948"/>
                          <a:gd name="T57" fmla="*/ 427 h 947"/>
                          <a:gd name="T58" fmla="*/ 938 w 948"/>
                          <a:gd name="T59" fmla="*/ 378 h 947"/>
                          <a:gd name="T60" fmla="*/ 941 w 948"/>
                          <a:gd name="T61" fmla="*/ 425 h 947"/>
                          <a:gd name="T62" fmla="*/ 38 w 948"/>
                          <a:gd name="T63" fmla="*/ 288 h 947"/>
                          <a:gd name="T64" fmla="*/ 42 w 948"/>
                          <a:gd name="T65" fmla="*/ 289 h 947"/>
                          <a:gd name="T66" fmla="*/ 905 w 948"/>
                          <a:gd name="T67" fmla="*/ 288 h 947"/>
                          <a:gd name="T68" fmla="*/ 909 w 948"/>
                          <a:gd name="T69" fmla="*/ 286 h 947"/>
                          <a:gd name="T70" fmla="*/ 63 w 948"/>
                          <a:gd name="T71" fmla="*/ 247 h 947"/>
                          <a:gd name="T72" fmla="*/ 862 w 948"/>
                          <a:gd name="T73" fmla="*/ 203 h 947"/>
                          <a:gd name="T74" fmla="*/ 888 w 948"/>
                          <a:gd name="T75" fmla="*/ 243 h 947"/>
                          <a:gd name="T76" fmla="*/ 114 w 948"/>
                          <a:gd name="T77" fmla="*/ 166 h 947"/>
                          <a:gd name="T78" fmla="*/ 147 w 948"/>
                          <a:gd name="T79" fmla="*/ 131 h 947"/>
                          <a:gd name="T80" fmla="*/ 830 w 948"/>
                          <a:gd name="T81" fmla="*/ 167 h 947"/>
                          <a:gd name="T82" fmla="*/ 223 w 948"/>
                          <a:gd name="T83" fmla="*/ 72 h 947"/>
                          <a:gd name="T84" fmla="*/ 225 w 948"/>
                          <a:gd name="T85" fmla="*/ 76 h 947"/>
                          <a:gd name="T86" fmla="*/ 722 w 948"/>
                          <a:gd name="T87" fmla="*/ 75 h 947"/>
                          <a:gd name="T88" fmla="*/ 724 w 948"/>
                          <a:gd name="T89" fmla="*/ 72 h 947"/>
                          <a:gd name="T90" fmla="*/ 267 w 948"/>
                          <a:gd name="T91" fmla="*/ 53 h 947"/>
                          <a:gd name="T92" fmla="*/ 638 w 948"/>
                          <a:gd name="T93" fmla="*/ 29 h 947"/>
                          <a:gd name="T94" fmla="*/ 682 w 948"/>
                          <a:gd name="T95" fmla="*/ 48 h 947"/>
                          <a:gd name="T96" fmla="*/ 355 w 948"/>
                          <a:gd name="T97" fmla="*/ 16 h 947"/>
                          <a:gd name="T98" fmla="*/ 402 w 948"/>
                          <a:gd name="T99" fmla="*/ 6 h 947"/>
                          <a:gd name="T100" fmla="*/ 591 w 948"/>
                          <a:gd name="T101" fmla="*/ 19 h 947"/>
                          <a:gd name="T102" fmla="*/ 474 w 948"/>
                          <a:gd name="T103" fmla="*/ 0 h 947"/>
                          <a:gd name="T104" fmla="*/ 449 w 948"/>
                          <a:gd name="T105" fmla="*/ 5 h 947"/>
                          <a:gd name="T106" fmla="*/ 474 w 948"/>
                          <a:gd name="T107" fmla="*/ 4 h 947"/>
                          <a:gd name="T108" fmla="*/ 474 w 948"/>
                          <a:gd name="T109" fmla="*/ 0 h 9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</a:cxnLst>
                        <a:rect l="0" t="0" r="r" b="b"/>
                        <a:pathLst>
                          <a:path w="948" h="947">
                            <a:moveTo>
                              <a:pt x="403" y="938"/>
                            </a:moveTo>
                            <a:cubicBezTo>
                              <a:pt x="403" y="942"/>
                              <a:pt x="403" y="942"/>
                              <a:pt x="403" y="942"/>
                            </a:cubicBezTo>
                            <a:cubicBezTo>
                              <a:pt x="418" y="945"/>
                              <a:pt x="434" y="946"/>
                              <a:pt x="450" y="947"/>
                            </a:cubicBezTo>
                            <a:cubicBezTo>
                              <a:pt x="450" y="943"/>
                              <a:pt x="450" y="943"/>
                              <a:pt x="450" y="943"/>
                            </a:cubicBezTo>
                            <a:cubicBezTo>
                              <a:pt x="434" y="942"/>
                              <a:pt x="419" y="941"/>
                              <a:pt x="403" y="938"/>
                            </a:cubicBezTo>
                            <a:moveTo>
                              <a:pt x="545" y="938"/>
                            </a:moveTo>
                            <a:cubicBezTo>
                              <a:pt x="530" y="941"/>
                              <a:pt x="514" y="942"/>
                              <a:pt x="498" y="943"/>
                            </a:cubicBezTo>
                            <a:cubicBezTo>
                              <a:pt x="498" y="947"/>
                              <a:pt x="498" y="947"/>
                              <a:pt x="498" y="947"/>
                            </a:cubicBezTo>
                            <a:cubicBezTo>
                              <a:pt x="514" y="946"/>
                              <a:pt x="530" y="945"/>
                              <a:pt x="546" y="942"/>
                            </a:cubicBezTo>
                            <a:cubicBezTo>
                              <a:pt x="545" y="938"/>
                              <a:pt x="545" y="938"/>
                              <a:pt x="545" y="938"/>
                            </a:cubicBezTo>
                            <a:moveTo>
                              <a:pt x="311" y="915"/>
                            </a:moveTo>
                            <a:cubicBezTo>
                              <a:pt x="310" y="918"/>
                              <a:pt x="310" y="918"/>
                              <a:pt x="310" y="918"/>
                            </a:cubicBezTo>
                            <a:cubicBezTo>
                              <a:pt x="325" y="924"/>
                              <a:pt x="340" y="929"/>
                              <a:pt x="356" y="933"/>
                            </a:cubicBezTo>
                            <a:cubicBezTo>
                              <a:pt x="357" y="929"/>
                              <a:pt x="357" y="929"/>
                              <a:pt x="357" y="929"/>
                            </a:cubicBezTo>
                            <a:cubicBezTo>
                              <a:pt x="357" y="929"/>
                              <a:pt x="357" y="929"/>
                              <a:pt x="357" y="929"/>
                            </a:cubicBezTo>
                            <a:cubicBezTo>
                              <a:pt x="341" y="925"/>
                              <a:pt x="326" y="920"/>
                              <a:pt x="311" y="915"/>
                            </a:cubicBezTo>
                            <a:moveTo>
                              <a:pt x="637" y="914"/>
                            </a:moveTo>
                            <a:cubicBezTo>
                              <a:pt x="623" y="920"/>
                              <a:pt x="607" y="925"/>
                              <a:pt x="592" y="929"/>
                            </a:cubicBezTo>
                            <a:cubicBezTo>
                              <a:pt x="593" y="932"/>
                              <a:pt x="593" y="932"/>
                              <a:pt x="593" y="932"/>
                            </a:cubicBezTo>
                            <a:cubicBezTo>
                              <a:pt x="609" y="928"/>
                              <a:pt x="624" y="924"/>
                              <a:pt x="639" y="918"/>
                            </a:cubicBezTo>
                            <a:cubicBezTo>
                              <a:pt x="637" y="914"/>
                              <a:pt x="637" y="914"/>
                              <a:pt x="637" y="914"/>
                            </a:cubicBezTo>
                            <a:moveTo>
                              <a:pt x="226" y="873"/>
                            </a:moveTo>
                            <a:cubicBezTo>
                              <a:pt x="224" y="876"/>
                              <a:pt x="224" y="876"/>
                              <a:pt x="224" y="876"/>
                            </a:cubicBezTo>
                            <a:cubicBezTo>
                              <a:pt x="237" y="885"/>
                              <a:pt x="251" y="892"/>
                              <a:pt x="266" y="899"/>
                            </a:cubicBezTo>
                            <a:cubicBezTo>
                              <a:pt x="267" y="896"/>
                              <a:pt x="267" y="896"/>
                              <a:pt x="267" y="896"/>
                            </a:cubicBezTo>
                            <a:cubicBezTo>
                              <a:pt x="253" y="889"/>
                              <a:pt x="239" y="881"/>
                              <a:pt x="226" y="873"/>
                            </a:cubicBezTo>
                            <a:moveTo>
                              <a:pt x="723" y="872"/>
                            </a:moveTo>
                            <a:cubicBezTo>
                              <a:pt x="709" y="881"/>
                              <a:pt x="695" y="889"/>
                              <a:pt x="681" y="896"/>
                            </a:cubicBezTo>
                            <a:cubicBezTo>
                              <a:pt x="683" y="899"/>
                              <a:pt x="683" y="899"/>
                              <a:pt x="683" y="899"/>
                            </a:cubicBezTo>
                            <a:cubicBezTo>
                              <a:pt x="697" y="892"/>
                              <a:pt x="711" y="884"/>
                              <a:pt x="725" y="876"/>
                            </a:cubicBezTo>
                            <a:cubicBezTo>
                              <a:pt x="723" y="872"/>
                              <a:pt x="723" y="872"/>
                              <a:pt x="723" y="872"/>
                            </a:cubicBezTo>
                            <a:moveTo>
                              <a:pt x="151" y="815"/>
                            </a:moveTo>
                            <a:cubicBezTo>
                              <a:pt x="148" y="817"/>
                              <a:pt x="148" y="817"/>
                              <a:pt x="148" y="817"/>
                            </a:cubicBezTo>
                            <a:cubicBezTo>
                              <a:pt x="160" y="828"/>
                              <a:pt x="172" y="839"/>
                              <a:pt x="184" y="849"/>
                            </a:cubicBezTo>
                            <a:cubicBezTo>
                              <a:pt x="187" y="846"/>
                              <a:pt x="187" y="846"/>
                              <a:pt x="187" y="846"/>
                            </a:cubicBezTo>
                            <a:cubicBezTo>
                              <a:pt x="174" y="836"/>
                              <a:pt x="162" y="825"/>
                              <a:pt x="151" y="815"/>
                            </a:cubicBezTo>
                            <a:moveTo>
                              <a:pt x="798" y="814"/>
                            </a:moveTo>
                            <a:cubicBezTo>
                              <a:pt x="786" y="825"/>
                              <a:pt x="774" y="836"/>
                              <a:pt x="762" y="845"/>
                            </a:cubicBezTo>
                            <a:cubicBezTo>
                              <a:pt x="764" y="848"/>
                              <a:pt x="764" y="848"/>
                              <a:pt x="764" y="848"/>
                            </a:cubicBezTo>
                            <a:cubicBezTo>
                              <a:pt x="777" y="839"/>
                              <a:pt x="789" y="828"/>
                              <a:pt x="800" y="817"/>
                            </a:cubicBezTo>
                            <a:cubicBezTo>
                              <a:pt x="798" y="814"/>
                              <a:pt x="798" y="814"/>
                              <a:pt x="798" y="814"/>
                            </a:cubicBezTo>
                            <a:moveTo>
                              <a:pt x="89" y="743"/>
                            </a:moveTo>
                            <a:cubicBezTo>
                              <a:pt x="85" y="745"/>
                              <a:pt x="85" y="745"/>
                              <a:pt x="85" y="745"/>
                            </a:cubicBezTo>
                            <a:cubicBezTo>
                              <a:pt x="95" y="758"/>
                              <a:pt x="104" y="771"/>
                              <a:pt x="115" y="783"/>
                            </a:cubicBezTo>
                            <a:cubicBezTo>
                              <a:pt x="118" y="780"/>
                              <a:pt x="118" y="780"/>
                              <a:pt x="118" y="780"/>
                            </a:cubicBezTo>
                            <a:cubicBezTo>
                              <a:pt x="108" y="768"/>
                              <a:pt x="98" y="756"/>
                              <a:pt x="89" y="743"/>
                            </a:cubicBezTo>
                            <a:moveTo>
                              <a:pt x="860" y="742"/>
                            </a:moveTo>
                            <a:cubicBezTo>
                              <a:pt x="860" y="742"/>
                              <a:pt x="860" y="742"/>
                              <a:pt x="860" y="742"/>
                            </a:cubicBezTo>
                            <a:cubicBezTo>
                              <a:pt x="850" y="755"/>
                              <a:pt x="841" y="768"/>
                              <a:pt x="830" y="780"/>
                            </a:cubicBezTo>
                            <a:cubicBezTo>
                              <a:pt x="833" y="782"/>
                              <a:pt x="833" y="782"/>
                              <a:pt x="833" y="782"/>
                            </a:cubicBezTo>
                            <a:cubicBezTo>
                              <a:pt x="844" y="770"/>
                              <a:pt x="854" y="758"/>
                              <a:pt x="863" y="744"/>
                            </a:cubicBezTo>
                            <a:cubicBezTo>
                              <a:pt x="860" y="742"/>
                              <a:pt x="860" y="742"/>
                              <a:pt x="860" y="742"/>
                            </a:cubicBezTo>
                            <a:moveTo>
                              <a:pt x="43" y="660"/>
                            </a:moveTo>
                            <a:cubicBezTo>
                              <a:pt x="39" y="661"/>
                              <a:pt x="39" y="661"/>
                              <a:pt x="39" y="661"/>
                            </a:cubicBezTo>
                            <a:cubicBezTo>
                              <a:pt x="45" y="676"/>
                              <a:pt x="52" y="690"/>
                              <a:pt x="60" y="704"/>
                            </a:cubicBezTo>
                            <a:cubicBezTo>
                              <a:pt x="64" y="702"/>
                              <a:pt x="64" y="702"/>
                              <a:pt x="64" y="702"/>
                            </a:cubicBezTo>
                            <a:cubicBezTo>
                              <a:pt x="56" y="688"/>
                              <a:pt x="49" y="674"/>
                              <a:pt x="43" y="660"/>
                            </a:cubicBezTo>
                            <a:moveTo>
                              <a:pt x="906" y="659"/>
                            </a:moveTo>
                            <a:cubicBezTo>
                              <a:pt x="899" y="674"/>
                              <a:pt x="892" y="688"/>
                              <a:pt x="885" y="702"/>
                            </a:cubicBezTo>
                            <a:cubicBezTo>
                              <a:pt x="888" y="704"/>
                              <a:pt x="888" y="704"/>
                              <a:pt x="888" y="704"/>
                            </a:cubicBezTo>
                            <a:cubicBezTo>
                              <a:pt x="896" y="690"/>
                              <a:pt x="903" y="675"/>
                              <a:pt x="909" y="661"/>
                            </a:cubicBezTo>
                            <a:cubicBezTo>
                              <a:pt x="906" y="659"/>
                              <a:pt x="906" y="659"/>
                              <a:pt x="906" y="659"/>
                            </a:cubicBezTo>
                            <a:moveTo>
                              <a:pt x="14" y="569"/>
                            </a:moveTo>
                            <a:cubicBezTo>
                              <a:pt x="10" y="570"/>
                              <a:pt x="10" y="570"/>
                              <a:pt x="10" y="570"/>
                            </a:cubicBezTo>
                            <a:cubicBezTo>
                              <a:pt x="13" y="586"/>
                              <a:pt x="17" y="601"/>
                              <a:pt x="22" y="616"/>
                            </a:cubicBezTo>
                            <a:cubicBezTo>
                              <a:pt x="26" y="615"/>
                              <a:pt x="26" y="615"/>
                              <a:pt x="26" y="615"/>
                            </a:cubicBezTo>
                            <a:cubicBezTo>
                              <a:pt x="21" y="600"/>
                              <a:pt x="17" y="585"/>
                              <a:pt x="14" y="569"/>
                            </a:cubicBezTo>
                            <a:moveTo>
                              <a:pt x="934" y="568"/>
                            </a:moveTo>
                            <a:cubicBezTo>
                              <a:pt x="931" y="584"/>
                              <a:pt x="927" y="599"/>
                              <a:pt x="922" y="615"/>
                            </a:cubicBezTo>
                            <a:cubicBezTo>
                              <a:pt x="926" y="616"/>
                              <a:pt x="926" y="616"/>
                              <a:pt x="926" y="616"/>
                            </a:cubicBezTo>
                            <a:cubicBezTo>
                              <a:pt x="931" y="601"/>
                              <a:pt x="935" y="585"/>
                              <a:pt x="938" y="569"/>
                            </a:cubicBezTo>
                            <a:cubicBezTo>
                              <a:pt x="934" y="568"/>
                              <a:pt x="934" y="568"/>
                              <a:pt x="934" y="568"/>
                            </a:cubicBezTo>
                            <a:moveTo>
                              <a:pt x="4" y="474"/>
                            </a:moveTo>
                            <a:cubicBezTo>
                              <a:pt x="0" y="474"/>
                              <a:pt x="0" y="474"/>
                              <a:pt x="0" y="474"/>
                            </a:cubicBezTo>
                            <a:cubicBezTo>
                              <a:pt x="0" y="491"/>
                              <a:pt x="1" y="507"/>
                              <a:pt x="3" y="522"/>
                            </a:cubicBezTo>
                            <a:cubicBezTo>
                              <a:pt x="7" y="522"/>
                              <a:pt x="7" y="522"/>
                              <a:pt x="7" y="522"/>
                            </a:cubicBezTo>
                            <a:cubicBezTo>
                              <a:pt x="5" y="506"/>
                              <a:pt x="4" y="491"/>
                              <a:pt x="4" y="474"/>
                            </a:cubicBezTo>
                            <a:moveTo>
                              <a:pt x="948" y="473"/>
                            </a:moveTo>
                            <a:cubicBezTo>
                              <a:pt x="944" y="473"/>
                              <a:pt x="944" y="473"/>
                              <a:pt x="944" y="473"/>
                            </a:cubicBezTo>
                            <a:cubicBezTo>
                              <a:pt x="944" y="474"/>
                              <a:pt x="944" y="474"/>
                              <a:pt x="944" y="474"/>
                            </a:cubicBezTo>
                            <a:cubicBezTo>
                              <a:pt x="944" y="490"/>
                              <a:pt x="943" y="506"/>
                              <a:pt x="941" y="521"/>
                            </a:cubicBezTo>
                            <a:cubicBezTo>
                              <a:pt x="945" y="522"/>
                              <a:pt x="945" y="522"/>
                              <a:pt x="945" y="522"/>
                            </a:cubicBezTo>
                            <a:cubicBezTo>
                              <a:pt x="947" y="506"/>
                              <a:pt x="948" y="490"/>
                              <a:pt x="948" y="474"/>
                            </a:cubicBezTo>
                            <a:cubicBezTo>
                              <a:pt x="948" y="473"/>
                              <a:pt x="948" y="473"/>
                              <a:pt x="948" y="473"/>
                            </a:cubicBezTo>
                            <a:moveTo>
                              <a:pt x="10" y="379"/>
                            </a:moveTo>
                            <a:cubicBezTo>
                              <a:pt x="7" y="395"/>
                              <a:pt x="4" y="411"/>
                              <a:pt x="3" y="427"/>
                            </a:cubicBezTo>
                            <a:cubicBezTo>
                              <a:pt x="7" y="427"/>
                              <a:pt x="7" y="427"/>
                              <a:pt x="7" y="427"/>
                            </a:cubicBezTo>
                            <a:cubicBezTo>
                              <a:pt x="8" y="411"/>
                              <a:pt x="11" y="395"/>
                              <a:pt x="14" y="380"/>
                            </a:cubicBezTo>
                            <a:cubicBezTo>
                              <a:pt x="10" y="379"/>
                              <a:pt x="10" y="379"/>
                              <a:pt x="10" y="379"/>
                            </a:cubicBezTo>
                            <a:moveTo>
                              <a:pt x="938" y="378"/>
                            </a:moveTo>
                            <a:cubicBezTo>
                              <a:pt x="934" y="378"/>
                              <a:pt x="934" y="378"/>
                              <a:pt x="934" y="378"/>
                            </a:cubicBezTo>
                            <a:cubicBezTo>
                              <a:pt x="934" y="378"/>
                              <a:pt x="934" y="378"/>
                              <a:pt x="934" y="378"/>
                            </a:cubicBezTo>
                            <a:cubicBezTo>
                              <a:pt x="937" y="394"/>
                              <a:pt x="939" y="410"/>
                              <a:pt x="941" y="425"/>
                            </a:cubicBezTo>
                            <a:cubicBezTo>
                              <a:pt x="945" y="425"/>
                              <a:pt x="945" y="425"/>
                              <a:pt x="945" y="425"/>
                            </a:cubicBezTo>
                            <a:cubicBezTo>
                              <a:pt x="943" y="409"/>
                              <a:pt x="941" y="393"/>
                              <a:pt x="938" y="378"/>
                            </a:cubicBezTo>
                            <a:moveTo>
                              <a:pt x="38" y="288"/>
                            </a:moveTo>
                            <a:cubicBezTo>
                              <a:pt x="32" y="302"/>
                              <a:pt x="27" y="317"/>
                              <a:pt x="22" y="333"/>
                            </a:cubicBezTo>
                            <a:cubicBezTo>
                              <a:pt x="26" y="334"/>
                              <a:pt x="26" y="334"/>
                              <a:pt x="26" y="334"/>
                            </a:cubicBezTo>
                            <a:cubicBezTo>
                              <a:pt x="30" y="319"/>
                              <a:pt x="36" y="304"/>
                              <a:pt x="42" y="289"/>
                            </a:cubicBezTo>
                            <a:cubicBezTo>
                              <a:pt x="38" y="288"/>
                              <a:pt x="38" y="288"/>
                              <a:pt x="38" y="288"/>
                            </a:cubicBezTo>
                            <a:moveTo>
                              <a:pt x="909" y="286"/>
                            </a:moveTo>
                            <a:cubicBezTo>
                              <a:pt x="905" y="288"/>
                              <a:pt x="905" y="288"/>
                              <a:pt x="905" y="288"/>
                            </a:cubicBezTo>
                            <a:cubicBezTo>
                              <a:pt x="912" y="302"/>
                              <a:pt x="917" y="317"/>
                              <a:pt x="922" y="332"/>
                            </a:cubicBezTo>
                            <a:cubicBezTo>
                              <a:pt x="926" y="331"/>
                              <a:pt x="926" y="331"/>
                              <a:pt x="926" y="331"/>
                            </a:cubicBezTo>
                            <a:cubicBezTo>
                              <a:pt x="921" y="316"/>
                              <a:pt x="915" y="301"/>
                              <a:pt x="909" y="286"/>
                            </a:cubicBezTo>
                            <a:moveTo>
                              <a:pt x="85" y="204"/>
                            </a:moveTo>
                            <a:cubicBezTo>
                              <a:pt x="76" y="217"/>
                              <a:pt x="67" y="231"/>
                              <a:pt x="60" y="245"/>
                            </a:cubicBezTo>
                            <a:cubicBezTo>
                              <a:pt x="63" y="247"/>
                              <a:pt x="63" y="247"/>
                              <a:pt x="63" y="247"/>
                            </a:cubicBezTo>
                            <a:cubicBezTo>
                              <a:pt x="71" y="233"/>
                              <a:pt x="79" y="219"/>
                              <a:pt x="88" y="206"/>
                            </a:cubicBezTo>
                            <a:cubicBezTo>
                              <a:pt x="85" y="204"/>
                              <a:pt x="85" y="204"/>
                              <a:pt x="85" y="204"/>
                            </a:cubicBezTo>
                            <a:moveTo>
                              <a:pt x="862" y="203"/>
                            </a:moveTo>
                            <a:cubicBezTo>
                              <a:pt x="859" y="205"/>
                              <a:pt x="859" y="205"/>
                              <a:pt x="859" y="205"/>
                            </a:cubicBezTo>
                            <a:cubicBezTo>
                              <a:pt x="868" y="218"/>
                              <a:pt x="876" y="231"/>
                              <a:pt x="884" y="245"/>
                            </a:cubicBezTo>
                            <a:cubicBezTo>
                              <a:pt x="888" y="243"/>
                              <a:pt x="888" y="243"/>
                              <a:pt x="888" y="243"/>
                            </a:cubicBezTo>
                            <a:cubicBezTo>
                              <a:pt x="880" y="229"/>
                              <a:pt x="871" y="216"/>
                              <a:pt x="862" y="203"/>
                            </a:cubicBezTo>
                            <a:moveTo>
                              <a:pt x="147" y="131"/>
                            </a:moveTo>
                            <a:cubicBezTo>
                              <a:pt x="136" y="142"/>
                              <a:pt x="125" y="154"/>
                              <a:pt x="114" y="166"/>
                            </a:cubicBezTo>
                            <a:cubicBezTo>
                              <a:pt x="117" y="169"/>
                              <a:pt x="117" y="169"/>
                              <a:pt x="117" y="169"/>
                            </a:cubicBezTo>
                            <a:cubicBezTo>
                              <a:pt x="128" y="157"/>
                              <a:pt x="139" y="145"/>
                              <a:pt x="150" y="134"/>
                            </a:cubicBezTo>
                            <a:cubicBezTo>
                              <a:pt x="147" y="131"/>
                              <a:pt x="147" y="131"/>
                              <a:pt x="147" y="131"/>
                            </a:cubicBezTo>
                            <a:moveTo>
                              <a:pt x="800" y="130"/>
                            </a:moveTo>
                            <a:cubicBezTo>
                              <a:pt x="797" y="133"/>
                              <a:pt x="797" y="133"/>
                              <a:pt x="797" y="133"/>
                            </a:cubicBezTo>
                            <a:cubicBezTo>
                              <a:pt x="808" y="144"/>
                              <a:pt x="819" y="155"/>
                              <a:pt x="830" y="167"/>
                            </a:cubicBezTo>
                            <a:cubicBezTo>
                              <a:pt x="833" y="165"/>
                              <a:pt x="833" y="165"/>
                              <a:pt x="833" y="165"/>
                            </a:cubicBezTo>
                            <a:cubicBezTo>
                              <a:pt x="822" y="153"/>
                              <a:pt x="811" y="141"/>
                              <a:pt x="800" y="130"/>
                            </a:cubicBezTo>
                            <a:moveTo>
                              <a:pt x="223" y="72"/>
                            </a:moveTo>
                            <a:cubicBezTo>
                              <a:pt x="209" y="81"/>
                              <a:pt x="196" y="90"/>
                              <a:pt x="184" y="100"/>
                            </a:cubicBezTo>
                            <a:cubicBezTo>
                              <a:pt x="186" y="103"/>
                              <a:pt x="186" y="103"/>
                              <a:pt x="186" y="103"/>
                            </a:cubicBezTo>
                            <a:cubicBezTo>
                              <a:pt x="199" y="93"/>
                              <a:pt x="212" y="84"/>
                              <a:pt x="225" y="76"/>
                            </a:cubicBezTo>
                            <a:cubicBezTo>
                              <a:pt x="223" y="72"/>
                              <a:pt x="223" y="72"/>
                              <a:pt x="223" y="72"/>
                            </a:cubicBezTo>
                            <a:moveTo>
                              <a:pt x="724" y="72"/>
                            </a:moveTo>
                            <a:cubicBezTo>
                              <a:pt x="722" y="75"/>
                              <a:pt x="722" y="75"/>
                              <a:pt x="722" y="75"/>
                            </a:cubicBezTo>
                            <a:cubicBezTo>
                              <a:pt x="735" y="83"/>
                              <a:pt x="748" y="92"/>
                              <a:pt x="761" y="102"/>
                            </a:cubicBezTo>
                            <a:cubicBezTo>
                              <a:pt x="763" y="99"/>
                              <a:pt x="763" y="99"/>
                              <a:pt x="763" y="99"/>
                            </a:cubicBezTo>
                            <a:cubicBezTo>
                              <a:pt x="751" y="89"/>
                              <a:pt x="737" y="80"/>
                              <a:pt x="724" y="72"/>
                            </a:cubicBezTo>
                            <a:moveTo>
                              <a:pt x="309" y="30"/>
                            </a:moveTo>
                            <a:cubicBezTo>
                              <a:pt x="294" y="36"/>
                              <a:pt x="279" y="42"/>
                              <a:pt x="265" y="49"/>
                            </a:cubicBezTo>
                            <a:cubicBezTo>
                              <a:pt x="267" y="53"/>
                              <a:pt x="267" y="53"/>
                              <a:pt x="267" y="53"/>
                            </a:cubicBezTo>
                            <a:cubicBezTo>
                              <a:pt x="281" y="46"/>
                              <a:pt x="295" y="39"/>
                              <a:pt x="310" y="34"/>
                            </a:cubicBezTo>
                            <a:cubicBezTo>
                              <a:pt x="309" y="30"/>
                              <a:pt x="309" y="30"/>
                              <a:pt x="309" y="30"/>
                            </a:cubicBezTo>
                            <a:moveTo>
                              <a:pt x="638" y="29"/>
                            </a:moveTo>
                            <a:cubicBezTo>
                              <a:pt x="636" y="33"/>
                              <a:pt x="636" y="33"/>
                              <a:pt x="636" y="33"/>
                            </a:cubicBezTo>
                            <a:cubicBezTo>
                              <a:pt x="651" y="39"/>
                              <a:pt x="666" y="45"/>
                              <a:pt x="680" y="52"/>
                            </a:cubicBezTo>
                            <a:cubicBezTo>
                              <a:pt x="682" y="48"/>
                              <a:pt x="682" y="48"/>
                              <a:pt x="682" y="48"/>
                            </a:cubicBezTo>
                            <a:cubicBezTo>
                              <a:pt x="668" y="41"/>
                              <a:pt x="653" y="35"/>
                              <a:pt x="638" y="29"/>
                            </a:cubicBezTo>
                            <a:moveTo>
                              <a:pt x="402" y="6"/>
                            </a:moveTo>
                            <a:cubicBezTo>
                              <a:pt x="386" y="8"/>
                              <a:pt x="370" y="12"/>
                              <a:pt x="355" y="16"/>
                            </a:cubicBezTo>
                            <a:cubicBezTo>
                              <a:pt x="356" y="19"/>
                              <a:pt x="356" y="19"/>
                              <a:pt x="356" y="19"/>
                            </a:cubicBezTo>
                            <a:cubicBezTo>
                              <a:pt x="371" y="15"/>
                              <a:pt x="386" y="12"/>
                              <a:pt x="402" y="10"/>
                            </a:cubicBezTo>
                            <a:cubicBezTo>
                              <a:pt x="402" y="6"/>
                              <a:pt x="402" y="6"/>
                              <a:pt x="402" y="6"/>
                            </a:cubicBezTo>
                            <a:moveTo>
                              <a:pt x="545" y="6"/>
                            </a:moveTo>
                            <a:cubicBezTo>
                              <a:pt x="544" y="10"/>
                              <a:pt x="544" y="10"/>
                              <a:pt x="544" y="10"/>
                            </a:cubicBezTo>
                            <a:cubicBezTo>
                              <a:pt x="560" y="12"/>
                              <a:pt x="576" y="15"/>
                              <a:pt x="591" y="19"/>
                            </a:cubicBezTo>
                            <a:cubicBezTo>
                              <a:pt x="592" y="15"/>
                              <a:pt x="592" y="15"/>
                              <a:pt x="592" y="15"/>
                            </a:cubicBezTo>
                            <a:cubicBezTo>
                              <a:pt x="577" y="11"/>
                              <a:pt x="561" y="8"/>
                              <a:pt x="545" y="6"/>
                            </a:cubicBezTo>
                            <a:moveTo>
                              <a:pt x="474" y="0"/>
                            </a:moveTo>
                            <a:cubicBezTo>
                              <a:pt x="474" y="0"/>
                              <a:pt x="474" y="0"/>
                              <a:pt x="474" y="0"/>
                            </a:cubicBezTo>
                            <a:cubicBezTo>
                              <a:pt x="466" y="0"/>
                              <a:pt x="457" y="1"/>
                              <a:pt x="449" y="1"/>
                            </a:cubicBezTo>
                            <a:cubicBezTo>
                              <a:pt x="449" y="5"/>
                              <a:pt x="449" y="5"/>
                              <a:pt x="449" y="5"/>
                            </a:cubicBezTo>
                            <a:cubicBezTo>
                              <a:pt x="449" y="5"/>
                              <a:pt x="449" y="5"/>
                              <a:pt x="449" y="5"/>
                            </a:cubicBezTo>
                            <a:cubicBezTo>
                              <a:pt x="458" y="5"/>
                              <a:pt x="466" y="4"/>
                              <a:pt x="474" y="4"/>
                            </a:cubicBezTo>
                            <a:cubicBezTo>
                              <a:pt x="474" y="4"/>
                              <a:pt x="474" y="4"/>
                              <a:pt x="474" y="4"/>
                            </a:cubicBezTo>
                            <a:cubicBezTo>
                              <a:pt x="482" y="4"/>
                              <a:pt x="489" y="5"/>
                              <a:pt x="497" y="5"/>
                            </a:cubicBezTo>
                            <a:cubicBezTo>
                              <a:pt x="497" y="1"/>
                              <a:pt x="497" y="1"/>
                              <a:pt x="497" y="1"/>
                            </a:cubicBezTo>
                            <a:cubicBezTo>
                              <a:pt x="490" y="1"/>
                              <a:pt x="482" y="0"/>
                              <a:pt x="474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9" name="Freeform 163">
                        <a:extLst>
                          <a:ext uri="{FF2B5EF4-FFF2-40B4-BE49-F238E27FC236}">
                            <a16:creationId xmlns:a16="http://schemas.microsoft.com/office/drawing/2014/main" id="{1D9AC810-5B76-4A9F-BCBE-3BC6CABB0A78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563" y="878"/>
                        <a:ext cx="2559" cy="2559"/>
                      </a:xfrm>
                      <a:custGeom>
                        <a:avLst/>
                        <a:gdLst>
                          <a:gd name="T0" fmla="*/ 1080 w 1080"/>
                          <a:gd name="T1" fmla="*/ 540 h 1080"/>
                          <a:gd name="T2" fmla="*/ 1080 w 1080"/>
                          <a:gd name="T3" fmla="*/ 540 h 1080"/>
                          <a:gd name="T4" fmla="*/ 1080 w 1080"/>
                          <a:gd name="T5" fmla="*/ 540 h 1080"/>
                          <a:gd name="T6" fmla="*/ 540 w 1080"/>
                          <a:gd name="T7" fmla="*/ 0 h 1080"/>
                          <a:gd name="T8" fmla="*/ 0 w 1080"/>
                          <a:gd name="T9" fmla="*/ 540 h 1080"/>
                          <a:gd name="T10" fmla="*/ 540 w 1080"/>
                          <a:gd name="T11" fmla="*/ 1080 h 1080"/>
                          <a:gd name="T12" fmla="*/ 1080 w 1080"/>
                          <a:gd name="T13" fmla="*/ 540 h 1080"/>
                          <a:gd name="T14" fmla="*/ 1078 w 1080"/>
                          <a:gd name="T15" fmla="*/ 540 h 1080"/>
                          <a:gd name="T16" fmla="*/ 1076 w 1080"/>
                          <a:gd name="T17" fmla="*/ 540 h 1080"/>
                          <a:gd name="T18" fmla="*/ 919 w 1080"/>
                          <a:gd name="T19" fmla="*/ 919 h 1080"/>
                          <a:gd name="T20" fmla="*/ 540 w 1080"/>
                          <a:gd name="T21" fmla="*/ 1076 h 1080"/>
                          <a:gd name="T22" fmla="*/ 161 w 1080"/>
                          <a:gd name="T23" fmla="*/ 919 h 1080"/>
                          <a:gd name="T24" fmla="*/ 4 w 1080"/>
                          <a:gd name="T25" fmla="*/ 540 h 1080"/>
                          <a:gd name="T26" fmla="*/ 161 w 1080"/>
                          <a:gd name="T27" fmla="*/ 161 h 1080"/>
                          <a:gd name="T28" fmla="*/ 540 w 1080"/>
                          <a:gd name="T29" fmla="*/ 4 h 1080"/>
                          <a:gd name="T30" fmla="*/ 919 w 1080"/>
                          <a:gd name="T31" fmla="*/ 161 h 1080"/>
                          <a:gd name="T32" fmla="*/ 1076 w 1080"/>
                          <a:gd name="T33" fmla="*/ 540 h 1080"/>
                          <a:gd name="T34" fmla="*/ 1078 w 1080"/>
                          <a:gd name="T35" fmla="*/ 540 h 1080"/>
                          <a:gd name="T36" fmla="*/ 1080 w 1080"/>
                          <a:gd name="T37" fmla="*/ 540 h 1080"/>
                          <a:gd name="T38" fmla="*/ 1080 w 1080"/>
                          <a:gd name="T39" fmla="*/ 540 h 1080"/>
                          <a:gd name="T40" fmla="*/ 540 w 1080"/>
                          <a:gd name="T41" fmla="*/ 0 h 10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080" h="1080">
                            <a:moveTo>
                              <a:pt x="1080" y="540"/>
                            </a:move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moveTo>
                              <a:pt x="540" y="0"/>
                            </a:moveTo>
                            <a:cubicBezTo>
                              <a:pt x="242" y="0"/>
                              <a:pt x="0" y="242"/>
                              <a:pt x="0" y="540"/>
                            </a:cubicBezTo>
                            <a:cubicBezTo>
                              <a:pt x="0" y="838"/>
                              <a:pt x="242" y="1080"/>
                              <a:pt x="540" y="1080"/>
                            </a:cubicBezTo>
                            <a:cubicBezTo>
                              <a:pt x="838" y="1080"/>
                              <a:pt x="1080" y="838"/>
                              <a:pt x="1080" y="540"/>
                            </a:cubicBezTo>
                            <a:cubicBezTo>
                              <a:pt x="1078" y="540"/>
                              <a:pt x="1078" y="540"/>
                              <a:pt x="1078" y="540"/>
                            </a:cubicBezTo>
                            <a:cubicBezTo>
                              <a:pt x="1076" y="540"/>
                              <a:pt x="1076" y="540"/>
                              <a:pt x="1076" y="540"/>
                            </a:cubicBezTo>
                            <a:cubicBezTo>
                              <a:pt x="1076" y="688"/>
                              <a:pt x="1016" y="822"/>
                              <a:pt x="919" y="919"/>
                            </a:cubicBezTo>
                            <a:cubicBezTo>
                              <a:pt x="822" y="1016"/>
                              <a:pt x="688" y="1076"/>
                              <a:pt x="540" y="1076"/>
                            </a:cubicBezTo>
                            <a:cubicBezTo>
                              <a:pt x="392" y="1076"/>
                              <a:pt x="258" y="1016"/>
                              <a:pt x="161" y="919"/>
                            </a:cubicBezTo>
                            <a:cubicBezTo>
                              <a:pt x="64" y="822"/>
                              <a:pt x="4" y="688"/>
                              <a:pt x="4" y="540"/>
                            </a:cubicBezTo>
                            <a:cubicBezTo>
                              <a:pt x="4" y="392"/>
                              <a:pt x="64" y="258"/>
                              <a:pt x="161" y="161"/>
                            </a:cubicBezTo>
                            <a:cubicBezTo>
                              <a:pt x="258" y="64"/>
                              <a:pt x="392" y="4"/>
                              <a:pt x="540" y="4"/>
                            </a:cubicBezTo>
                            <a:cubicBezTo>
                              <a:pt x="688" y="4"/>
                              <a:pt x="822" y="64"/>
                              <a:pt x="919" y="161"/>
                            </a:cubicBezTo>
                            <a:cubicBezTo>
                              <a:pt x="1016" y="258"/>
                              <a:pt x="1076" y="392"/>
                              <a:pt x="1076" y="540"/>
                            </a:cubicBezTo>
                            <a:cubicBezTo>
                              <a:pt x="1078" y="540"/>
                              <a:pt x="1078" y="540"/>
                              <a:pt x="1078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540"/>
                              <a:pt x="1080" y="540"/>
                              <a:pt x="1080" y="540"/>
                            </a:cubicBezTo>
                            <a:cubicBezTo>
                              <a:pt x="1080" y="242"/>
                              <a:pt x="838" y="0"/>
                              <a:pt x="540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0" name="Freeform 164">
                        <a:extLst>
                          <a:ext uri="{FF2B5EF4-FFF2-40B4-BE49-F238E27FC236}">
                            <a16:creationId xmlns:a16="http://schemas.microsoft.com/office/drawing/2014/main" id="{6DE7167E-35C6-4DF3-98DB-3192A8EB16D1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449" y="765"/>
                        <a:ext cx="2786" cy="2786"/>
                      </a:xfrm>
                      <a:custGeom>
                        <a:avLst/>
                        <a:gdLst>
                          <a:gd name="T0" fmla="*/ 1176 w 1176"/>
                          <a:gd name="T1" fmla="*/ 588 h 1176"/>
                          <a:gd name="T2" fmla="*/ 1176 w 1176"/>
                          <a:gd name="T3" fmla="*/ 588 h 1176"/>
                          <a:gd name="T4" fmla="*/ 1176 w 1176"/>
                          <a:gd name="T5" fmla="*/ 588 h 1176"/>
                          <a:gd name="T6" fmla="*/ 588 w 1176"/>
                          <a:gd name="T7" fmla="*/ 0 h 1176"/>
                          <a:gd name="T8" fmla="*/ 0 w 1176"/>
                          <a:gd name="T9" fmla="*/ 588 h 1176"/>
                          <a:gd name="T10" fmla="*/ 588 w 1176"/>
                          <a:gd name="T11" fmla="*/ 1176 h 1176"/>
                          <a:gd name="T12" fmla="*/ 1176 w 1176"/>
                          <a:gd name="T13" fmla="*/ 588 h 1176"/>
                          <a:gd name="T14" fmla="*/ 1174 w 1176"/>
                          <a:gd name="T15" fmla="*/ 588 h 1176"/>
                          <a:gd name="T16" fmla="*/ 1172 w 1176"/>
                          <a:gd name="T17" fmla="*/ 588 h 1176"/>
                          <a:gd name="T18" fmla="*/ 1001 w 1176"/>
                          <a:gd name="T19" fmla="*/ 1001 h 1176"/>
                          <a:gd name="T20" fmla="*/ 588 w 1176"/>
                          <a:gd name="T21" fmla="*/ 1172 h 1176"/>
                          <a:gd name="T22" fmla="*/ 175 w 1176"/>
                          <a:gd name="T23" fmla="*/ 1001 h 1176"/>
                          <a:gd name="T24" fmla="*/ 4 w 1176"/>
                          <a:gd name="T25" fmla="*/ 588 h 1176"/>
                          <a:gd name="T26" fmla="*/ 175 w 1176"/>
                          <a:gd name="T27" fmla="*/ 175 h 1176"/>
                          <a:gd name="T28" fmla="*/ 588 w 1176"/>
                          <a:gd name="T29" fmla="*/ 4 h 1176"/>
                          <a:gd name="T30" fmla="*/ 1001 w 1176"/>
                          <a:gd name="T31" fmla="*/ 175 h 1176"/>
                          <a:gd name="T32" fmla="*/ 1172 w 1176"/>
                          <a:gd name="T33" fmla="*/ 588 h 1176"/>
                          <a:gd name="T34" fmla="*/ 1174 w 1176"/>
                          <a:gd name="T35" fmla="*/ 588 h 1176"/>
                          <a:gd name="T36" fmla="*/ 1176 w 1176"/>
                          <a:gd name="T37" fmla="*/ 588 h 1176"/>
                          <a:gd name="T38" fmla="*/ 1176 w 1176"/>
                          <a:gd name="T39" fmla="*/ 588 h 1176"/>
                          <a:gd name="T40" fmla="*/ 588 w 1176"/>
                          <a:gd name="T41" fmla="*/ 0 h 117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176" h="1176">
                            <a:moveTo>
                              <a:pt x="1176" y="588"/>
                            </a:move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moveTo>
                              <a:pt x="588" y="0"/>
                            </a:moveTo>
                            <a:cubicBezTo>
                              <a:pt x="263" y="0"/>
                              <a:pt x="0" y="263"/>
                              <a:pt x="0" y="588"/>
                            </a:cubicBezTo>
                            <a:cubicBezTo>
                              <a:pt x="0" y="912"/>
                              <a:pt x="263" y="1176"/>
                              <a:pt x="588" y="1176"/>
                            </a:cubicBezTo>
                            <a:cubicBezTo>
                              <a:pt x="913" y="1176"/>
                              <a:pt x="1176" y="912"/>
                              <a:pt x="1176" y="588"/>
                            </a:cubicBezTo>
                            <a:cubicBezTo>
                              <a:pt x="1174" y="588"/>
                              <a:pt x="1174" y="588"/>
                              <a:pt x="1174" y="588"/>
                            </a:cubicBezTo>
                            <a:cubicBezTo>
                              <a:pt x="1172" y="588"/>
                              <a:pt x="1172" y="588"/>
                              <a:pt x="1172" y="588"/>
                            </a:cubicBezTo>
                            <a:cubicBezTo>
                              <a:pt x="1172" y="749"/>
                              <a:pt x="1106" y="895"/>
                              <a:pt x="1001" y="1001"/>
                            </a:cubicBezTo>
                            <a:cubicBezTo>
                              <a:pt x="895" y="1106"/>
                              <a:pt x="749" y="1172"/>
                              <a:pt x="588" y="1172"/>
                            </a:cubicBezTo>
                            <a:cubicBezTo>
                              <a:pt x="427" y="1172"/>
                              <a:pt x="281" y="1106"/>
                              <a:pt x="175" y="1001"/>
                            </a:cubicBezTo>
                            <a:cubicBezTo>
                              <a:pt x="70" y="895"/>
                              <a:pt x="4" y="749"/>
                              <a:pt x="4" y="588"/>
                            </a:cubicBezTo>
                            <a:cubicBezTo>
                              <a:pt x="4" y="427"/>
                              <a:pt x="70" y="281"/>
                              <a:pt x="175" y="175"/>
                            </a:cubicBezTo>
                            <a:cubicBezTo>
                              <a:pt x="281" y="70"/>
                              <a:pt x="427" y="4"/>
                              <a:pt x="588" y="4"/>
                            </a:cubicBezTo>
                            <a:cubicBezTo>
                              <a:pt x="749" y="4"/>
                              <a:pt x="895" y="70"/>
                              <a:pt x="1001" y="175"/>
                            </a:cubicBezTo>
                            <a:cubicBezTo>
                              <a:pt x="1106" y="281"/>
                              <a:pt x="1172" y="427"/>
                              <a:pt x="1172" y="588"/>
                            </a:cubicBezTo>
                            <a:cubicBezTo>
                              <a:pt x="1174" y="588"/>
                              <a:pt x="1174" y="588"/>
                              <a:pt x="1174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588"/>
                              <a:pt x="1176" y="588"/>
                              <a:pt x="1176" y="588"/>
                            </a:cubicBezTo>
                            <a:cubicBezTo>
                              <a:pt x="1176" y="263"/>
                              <a:pt x="913" y="0"/>
                              <a:pt x="588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ato Ligh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48" name="Freeform 11">
                      <a:extLst>
                        <a:ext uri="{FF2B5EF4-FFF2-40B4-BE49-F238E27FC236}">
                          <a16:creationId xmlns:a16="http://schemas.microsoft.com/office/drawing/2014/main" id="{DB929A50-C98C-4D57-9503-0B2355A2C8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60271" y="2623676"/>
                      <a:ext cx="202209" cy="202209"/>
                    </a:xfrm>
                    <a:custGeom>
                      <a:avLst/>
                      <a:gdLst>
                        <a:gd name="T0" fmla="*/ 32 w 64"/>
                        <a:gd name="T1" fmla="*/ 0 h 64"/>
                        <a:gd name="T2" fmla="*/ 1 w 64"/>
                        <a:gd name="T3" fmla="*/ 25 h 64"/>
                        <a:gd name="T4" fmla="*/ 0 w 64"/>
                        <a:gd name="T5" fmla="*/ 29 h 64"/>
                        <a:gd name="T6" fmla="*/ 0 w 64"/>
                        <a:gd name="T7" fmla="*/ 32 h 64"/>
                        <a:gd name="T8" fmla="*/ 32 w 64"/>
                        <a:gd name="T9" fmla="*/ 64 h 64"/>
                        <a:gd name="T10" fmla="*/ 62 w 64"/>
                        <a:gd name="T11" fmla="*/ 44 h 64"/>
                        <a:gd name="T12" fmla="*/ 63 w 64"/>
                        <a:gd name="T13" fmla="*/ 40 h 64"/>
                        <a:gd name="T14" fmla="*/ 64 w 64"/>
                        <a:gd name="T15" fmla="*/ 32 h 64"/>
                        <a:gd name="T16" fmla="*/ 32 w 64"/>
                        <a:gd name="T17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32" y="0"/>
                          </a:moveTo>
                          <a:cubicBezTo>
                            <a:pt x="17" y="0"/>
                            <a:pt x="4" y="11"/>
                            <a:pt x="1" y="25"/>
                          </a:cubicBezTo>
                          <a:cubicBezTo>
                            <a:pt x="0" y="26"/>
                            <a:pt x="0" y="28"/>
                            <a:pt x="0" y="29"/>
                          </a:cubicBezTo>
                          <a:cubicBezTo>
                            <a:pt x="0" y="30"/>
                            <a:pt x="0" y="31"/>
                            <a:pt x="0" y="32"/>
                          </a:cubicBezTo>
                          <a:cubicBezTo>
                            <a:pt x="0" y="50"/>
                            <a:pt x="14" y="64"/>
                            <a:pt x="32" y="64"/>
                          </a:cubicBezTo>
                          <a:cubicBezTo>
                            <a:pt x="45" y="64"/>
                            <a:pt x="57" y="56"/>
                            <a:pt x="62" y="44"/>
                          </a:cubicBezTo>
                          <a:cubicBezTo>
                            <a:pt x="62" y="43"/>
                            <a:pt x="63" y="42"/>
                            <a:pt x="63" y="40"/>
                          </a:cubicBezTo>
                          <a:cubicBezTo>
                            <a:pt x="64" y="38"/>
                            <a:pt x="64" y="35"/>
                            <a:pt x="64" y="32"/>
                          </a:cubicBezTo>
                          <a:cubicBezTo>
                            <a:pt x="64" y="14"/>
                            <a:pt x="50" y="0"/>
                            <a:pt x="32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9" name="Freeform 12">
                      <a:extLst>
                        <a:ext uri="{FF2B5EF4-FFF2-40B4-BE49-F238E27FC236}">
                          <a16:creationId xmlns:a16="http://schemas.microsoft.com/office/drawing/2014/main" id="{FD291682-6CA1-470F-AFE5-44FAE861AC2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49543" y="4889217"/>
                      <a:ext cx="113078" cy="113078"/>
                    </a:xfrm>
                    <a:custGeom>
                      <a:avLst/>
                      <a:gdLst>
                        <a:gd name="T0" fmla="*/ 18 w 36"/>
                        <a:gd name="T1" fmla="*/ 0 h 36"/>
                        <a:gd name="T2" fmla="*/ 0 w 36"/>
                        <a:gd name="T3" fmla="*/ 18 h 36"/>
                        <a:gd name="T4" fmla="*/ 18 w 36"/>
                        <a:gd name="T5" fmla="*/ 36 h 36"/>
                        <a:gd name="T6" fmla="*/ 30 w 36"/>
                        <a:gd name="T7" fmla="*/ 31 h 36"/>
                        <a:gd name="T8" fmla="*/ 33 w 36"/>
                        <a:gd name="T9" fmla="*/ 28 h 36"/>
                        <a:gd name="T10" fmla="*/ 36 w 36"/>
                        <a:gd name="T11" fmla="*/ 18 h 36"/>
                        <a:gd name="T12" fmla="*/ 18 w 36"/>
                        <a:gd name="T13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6" h="36">
                          <a:moveTo>
                            <a:pt x="18" y="0"/>
                          </a:moveTo>
                          <a:cubicBezTo>
                            <a:pt x="8" y="0"/>
                            <a:pt x="0" y="8"/>
                            <a:pt x="0" y="18"/>
                          </a:cubicBezTo>
                          <a:cubicBezTo>
                            <a:pt x="0" y="28"/>
                            <a:pt x="8" y="36"/>
                            <a:pt x="18" y="36"/>
                          </a:cubicBezTo>
                          <a:cubicBezTo>
                            <a:pt x="23" y="36"/>
                            <a:pt x="27" y="34"/>
                            <a:pt x="30" y="31"/>
                          </a:cubicBezTo>
                          <a:cubicBezTo>
                            <a:pt x="31" y="30"/>
                            <a:pt x="32" y="29"/>
                            <a:pt x="33" y="28"/>
                          </a:cubicBezTo>
                          <a:cubicBezTo>
                            <a:pt x="35" y="25"/>
                            <a:pt x="36" y="22"/>
                            <a:pt x="36" y="18"/>
                          </a:cubicBezTo>
                          <a:cubicBezTo>
                            <a:pt x="36" y="8"/>
                            <a:pt x="28" y="0"/>
                            <a:pt x="18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0" name="Freeform 13">
                      <a:extLst>
                        <a:ext uri="{FF2B5EF4-FFF2-40B4-BE49-F238E27FC236}">
                          <a16:creationId xmlns:a16="http://schemas.microsoft.com/office/drawing/2014/main" id="{A1385372-2ABC-4742-8CC0-101AB065801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54425" y="4943760"/>
                      <a:ext cx="200879" cy="200879"/>
                    </a:xfrm>
                    <a:custGeom>
                      <a:avLst/>
                      <a:gdLst>
                        <a:gd name="T0" fmla="*/ 32 w 64"/>
                        <a:gd name="T1" fmla="*/ 0 h 64"/>
                        <a:gd name="T2" fmla="*/ 6 w 64"/>
                        <a:gd name="T3" fmla="*/ 13 h 64"/>
                        <a:gd name="T4" fmla="*/ 4 w 64"/>
                        <a:gd name="T5" fmla="*/ 16 h 64"/>
                        <a:gd name="T6" fmla="*/ 0 w 64"/>
                        <a:gd name="T7" fmla="*/ 32 h 64"/>
                        <a:gd name="T8" fmla="*/ 14 w 64"/>
                        <a:gd name="T9" fmla="*/ 58 h 64"/>
                        <a:gd name="T10" fmla="*/ 17 w 64"/>
                        <a:gd name="T11" fmla="*/ 61 h 64"/>
                        <a:gd name="T12" fmla="*/ 32 w 64"/>
                        <a:gd name="T13" fmla="*/ 64 h 64"/>
                        <a:gd name="T14" fmla="*/ 51 w 64"/>
                        <a:gd name="T15" fmla="*/ 58 h 64"/>
                        <a:gd name="T16" fmla="*/ 54 w 64"/>
                        <a:gd name="T17" fmla="*/ 56 h 64"/>
                        <a:gd name="T18" fmla="*/ 64 w 64"/>
                        <a:gd name="T19" fmla="*/ 32 h 64"/>
                        <a:gd name="T20" fmla="*/ 57 w 64"/>
                        <a:gd name="T21" fmla="*/ 12 h 64"/>
                        <a:gd name="T22" fmla="*/ 54 w 64"/>
                        <a:gd name="T23" fmla="*/ 9 h 64"/>
                        <a:gd name="T24" fmla="*/ 32 w 64"/>
                        <a:gd name="T25" fmla="*/ 0 h 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64" h="64">
                          <a:moveTo>
                            <a:pt x="32" y="0"/>
                          </a:moveTo>
                          <a:cubicBezTo>
                            <a:pt x="21" y="0"/>
                            <a:pt x="12" y="5"/>
                            <a:pt x="6" y="13"/>
                          </a:cubicBezTo>
                          <a:cubicBezTo>
                            <a:pt x="5" y="14"/>
                            <a:pt x="5" y="15"/>
                            <a:pt x="4" y="16"/>
                          </a:cubicBezTo>
                          <a:cubicBezTo>
                            <a:pt x="1" y="21"/>
                            <a:pt x="0" y="26"/>
                            <a:pt x="0" y="32"/>
                          </a:cubicBezTo>
                          <a:cubicBezTo>
                            <a:pt x="0" y="43"/>
                            <a:pt x="5" y="53"/>
                            <a:pt x="14" y="58"/>
                          </a:cubicBezTo>
                          <a:cubicBezTo>
                            <a:pt x="15" y="59"/>
                            <a:pt x="16" y="60"/>
                            <a:pt x="17" y="61"/>
                          </a:cubicBezTo>
                          <a:cubicBezTo>
                            <a:pt x="21" y="63"/>
                            <a:pt x="27" y="64"/>
                            <a:pt x="32" y="64"/>
                          </a:cubicBezTo>
                          <a:cubicBezTo>
                            <a:pt x="39" y="64"/>
                            <a:pt x="46" y="62"/>
                            <a:pt x="51" y="58"/>
                          </a:cubicBezTo>
                          <a:cubicBezTo>
                            <a:pt x="52" y="57"/>
                            <a:pt x="53" y="57"/>
                            <a:pt x="54" y="56"/>
                          </a:cubicBezTo>
                          <a:cubicBezTo>
                            <a:pt x="60" y="50"/>
                            <a:pt x="64" y="41"/>
                            <a:pt x="64" y="32"/>
                          </a:cubicBezTo>
                          <a:cubicBezTo>
                            <a:pt x="64" y="24"/>
                            <a:pt x="61" y="17"/>
                            <a:pt x="57" y="12"/>
                          </a:cubicBezTo>
                          <a:cubicBezTo>
                            <a:pt x="56" y="11"/>
                            <a:pt x="55" y="10"/>
                            <a:pt x="54" y="9"/>
                          </a:cubicBezTo>
                          <a:cubicBezTo>
                            <a:pt x="48" y="3"/>
                            <a:pt x="40" y="0"/>
                            <a:pt x="32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" name="Freeform 14">
                      <a:extLst>
                        <a:ext uri="{FF2B5EF4-FFF2-40B4-BE49-F238E27FC236}">
                          <a16:creationId xmlns:a16="http://schemas.microsoft.com/office/drawing/2014/main" id="{0BC504B3-E136-4C71-945A-DBE8B9D960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31305" y="2904373"/>
                      <a:ext cx="166291" cy="166291"/>
                    </a:xfrm>
                    <a:custGeom>
                      <a:avLst/>
                      <a:gdLst>
                        <a:gd name="T0" fmla="*/ 27 w 53"/>
                        <a:gd name="T1" fmla="*/ 0 h 53"/>
                        <a:gd name="T2" fmla="*/ 0 w 53"/>
                        <a:gd name="T3" fmla="*/ 27 h 53"/>
                        <a:gd name="T4" fmla="*/ 1 w 53"/>
                        <a:gd name="T5" fmla="*/ 30 h 53"/>
                        <a:gd name="T6" fmla="*/ 1 w 53"/>
                        <a:gd name="T7" fmla="*/ 34 h 53"/>
                        <a:gd name="T8" fmla="*/ 27 w 53"/>
                        <a:gd name="T9" fmla="*/ 53 h 53"/>
                        <a:gd name="T10" fmla="*/ 53 w 53"/>
                        <a:gd name="T11" fmla="*/ 27 h 53"/>
                        <a:gd name="T12" fmla="*/ 27 w 53"/>
                        <a:gd name="T13" fmla="*/ 0 h 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3" h="53">
                          <a:moveTo>
                            <a:pt x="27" y="0"/>
                          </a:moveTo>
                          <a:cubicBezTo>
                            <a:pt x="12" y="0"/>
                            <a:pt x="0" y="12"/>
                            <a:pt x="0" y="27"/>
                          </a:cubicBezTo>
                          <a:cubicBezTo>
                            <a:pt x="0" y="28"/>
                            <a:pt x="1" y="29"/>
                            <a:pt x="1" y="30"/>
                          </a:cubicBezTo>
                          <a:cubicBezTo>
                            <a:pt x="1" y="31"/>
                            <a:pt x="1" y="32"/>
                            <a:pt x="1" y="34"/>
                          </a:cubicBezTo>
                          <a:cubicBezTo>
                            <a:pt x="4" y="45"/>
                            <a:pt x="15" y="53"/>
                            <a:pt x="27" y="53"/>
                          </a:cubicBezTo>
                          <a:cubicBezTo>
                            <a:pt x="42" y="53"/>
                            <a:pt x="53" y="41"/>
                            <a:pt x="53" y="27"/>
                          </a:cubicBezTo>
                          <a:cubicBezTo>
                            <a:pt x="53" y="12"/>
                            <a:pt x="42" y="0"/>
                            <a:pt x="27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2" name="Freeform 16">
                      <a:extLst>
                        <a:ext uri="{FF2B5EF4-FFF2-40B4-BE49-F238E27FC236}">
                          <a16:creationId xmlns:a16="http://schemas.microsoft.com/office/drawing/2014/main" id="{BD62EBFB-D80D-417D-8EE3-0A948BEA80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24467" y="2007735"/>
                      <a:ext cx="163630" cy="163630"/>
                    </a:xfrm>
                    <a:custGeom>
                      <a:avLst/>
                      <a:gdLst>
                        <a:gd name="T0" fmla="*/ 26 w 52"/>
                        <a:gd name="T1" fmla="*/ 0 h 52"/>
                        <a:gd name="T2" fmla="*/ 19 w 52"/>
                        <a:gd name="T3" fmla="*/ 1 h 52"/>
                        <a:gd name="T4" fmla="*/ 15 w 52"/>
                        <a:gd name="T5" fmla="*/ 2 h 52"/>
                        <a:gd name="T6" fmla="*/ 0 w 52"/>
                        <a:gd name="T7" fmla="*/ 26 h 52"/>
                        <a:gd name="T8" fmla="*/ 26 w 52"/>
                        <a:gd name="T9" fmla="*/ 52 h 52"/>
                        <a:gd name="T10" fmla="*/ 52 w 52"/>
                        <a:gd name="T11" fmla="*/ 26 h 52"/>
                        <a:gd name="T12" fmla="*/ 26 w 52"/>
                        <a:gd name="T13" fmla="*/ 0 h 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2" h="52">
                          <a:moveTo>
                            <a:pt x="26" y="0"/>
                          </a:moveTo>
                          <a:cubicBezTo>
                            <a:pt x="23" y="0"/>
                            <a:pt x="21" y="0"/>
                            <a:pt x="19" y="1"/>
                          </a:cubicBezTo>
                          <a:cubicBezTo>
                            <a:pt x="18" y="1"/>
                            <a:pt x="16" y="1"/>
                            <a:pt x="15" y="2"/>
                          </a:cubicBezTo>
                          <a:cubicBezTo>
                            <a:pt x="6" y="6"/>
                            <a:pt x="0" y="15"/>
                            <a:pt x="0" y="26"/>
                          </a:cubicBezTo>
                          <a:cubicBezTo>
                            <a:pt x="0" y="40"/>
                            <a:pt x="11" y="52"/>
                            <a:pt x="26" y="52"/>
                          </a:cubicBezTo>
                          <a:cubicBezTo>
                            <a:pt x="40" y="52"/>
                            <a:pt x="52" y="40"/>
                            <a:pt x="52" y="26"/>
                          </a:cubicBezTo>
                          <a:cubicBezTo>
                            <a:pt x="52" y="11"/>
                            <a:pt x="40" y="0"/>
                            <a:pt x="26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41" name="Freeform 17">
                    <a:extLst>
                      <a:ext uri="{FF2B5EF4-FFF2-40B4-BE49-F238E27FC236}">
                        <a16:creationId xmlns:a16="http://schemas.microsoft.com/office/drawing/2014/main" id="{05D0F1BD-01D5-48BC-A962-3FE629A55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751" y="3293822"/>
                    <a:ext cx="126381" cy="126381"/>
                  </a:xfrm>
                  <a:custGeom>
                    <a:avLst/>
                    <a:gdLst>
                      <a:gd name="T0" fmla="*/ 20 w 40"/>
                      <a:gd name="T1" fmla="*/ 0 h 40"/>
                      <a:gd name="T2" fmla="*/ 0 w 40"/>
                      <a:gd name="T3" fmla="*/ 20 h 40"/>
                      <a:gd name="T4" fmla="*/ 20 w 40"/>
                      <a:gd name="T5" fmla="*/ 40 h 40"/>
                      <a:gd name="T6" fmla="*/ 40 w 40"/>
                      <a:gd name="T7" fmla="*/ 20 h 40"/>
                      <a:gd name="T8" fmla="*/ 39 w 40"/>
                      <a:gd name="T9" fmla="*/ 16 h 40"/>
                      <a:gd name="T10" fmla="*/ 38 w 40"/>
                      <a:gd name="T11" fmla="*/ 12 h 40"/>
                      <a:gd name="T12" fmla="*/ 20 w 40"/>
                      <a:gd name="T13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" h="40">
                        <a:moveTo>
                          <a:pt x="20" y="0"/>
                        </a:moveTo>
                        <a:cubicBezTo>
                          <a:pt x="9" y="0"/>
                          <a:pt x="0" y="9"/>
                          <a:pt x="0" y="20"/>
                        </a:cubicBezTo>
                        <a:cubicBezTo>
                          <a:pt x="0" y="31"/>
                          <a:pt x="9" y="40"/>
                          <a:pt x="20" y="40"/>
                        </a:cubicBezTo>
                        <a:cubicBezTo>
                          <a:pt x="31" y="40"/>
                          <a:pt x="40" y="31"/>
                          <a:pt x="40" y="20"/>
                        </a:cubicBezTo>
                        <a:cubicBezTo>
                          <a:pt x="40" y="19"/>
                          <a:pt x="40" y="17"/>
                          <a:pt x="39" y="16"/>
                        </a:cubicBezTo>
                        <a:cubicBezTo>
                          <a:pt x="39" y="14"/>
                          <a:pt x="39" y="13"/>
                          <a:pt x="38" y="12"/>
                        </a:cubicBezTo>
                        <a:cubicBezTo>
                          <a:pt x="35" y="5"/>
                          <a:pt x="28" y="0"/>
                          <a:pt x="20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Freeform 126">
                    <a:extLst>
                      <a:ext uri="{FF2B5EF4-FFF2-40B4-BE49-F238E27FC236}">
                        <a16:creationId xmlns:a16="http://schemas.microsoft.com/office/drawing/2014/main" id="{65B863DF-6470-4469-A0BB-385C381DD0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5533" y="2371907"/>
                    <a:ext cx="396436" cy="232807"/>
                  </a:xfrm>
                  <a:custGeom>
                    <a:avLst/>
                    <a:gdLst>
                      <a:gd name="T0" fmla="*/ 298 w 298"/>
                      <a:gd name="T1" fmla="*/ 41 h 175"/>
                      <a:gd name="T2" fmla="*/ 272 w 298"/>
                      <a:gd name="T3" fmla="*/ 0 h 175"/>
                      <a:gd name="T4" fmla="*/ 106 w 298"/>
                      <a:gd name="T5" fmla="*/ 114 h 175"/>
                      <a:gd name="T6" fmla="*/ 36 w 298"/>
                      <a:gd name="T7" fmla="*/ 38 h 175"/>
                      <a:gd name="T8" fmla="*/ 0 w 298"/>
                      <a:gd name="T9" fmla="*/ 71 h 175"/>
                      <a:gd name="T10" fmla="*/ 102 w 298"/>
                      <a:gd name="T11" fmla="*/ 175 h 175"/>
                      <a:gd name="T12" fmla="*/ 102 w 298"/>
                      <a:gd name="T13" fmla="*/ 175 h 175"/>
                      <a:gd name="T14" fmla="*/ 102 w 298"/>
                      <a:gd name="T15" fmla="*/ 175 h 175"/>
                      <a:gd name="T16" fmla="*/ 298 w 298"/>
                      <a:gd name="T17" fmla="*/ 41 h 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98" h="175">
                        <a:moveTo>
                          <a:pt x="298" y="41"/>
                        </a:moveTo>
                        <a:lnTo>
                          <a:pt x="272" y="0"/>
                        </a:lnTo>
                        <a:lnTo>
                          <a:pt x="106" y="114"/>
                        </a:lnTo>
                        <a:lnTo>
                          <a:pt x="36" y="38"/>
                        </a:lnTo>
                        <a:lnTo>
                          <a:pt x="0" y="71"/>
                        </a:lnTo>
                        <a:lnTo>
                          <a:pt x="102" y="175"/>
                        </a:lnTo>
                        <a:lnTo>
                          <a:pt x="102" y="175"/>
                        </a:lnTo>
                        <a:lnTo>
                          <a:pt x="102" y="175"/>
                        </a:lnTo>
                        <a:lnTo>
                          <a:pt x="298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3" name="Freeform 18">
                    <a:extLst>
                      <a:ext uri="{FF2B5EF4-FFF2-40B4-BE49-F238E27FC236}">
                        <a16:creationId xmlns:a16="http://schemas.microsoft.com/office/drawing/2014/main" id="{E33784F5-EDD2-413C-9AB2-17E61D1CA4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04873" y="3782051"/>
                    <a:ext cx="71837" cy="71837"/>
                  </a:xfrm>
                  <a:custGeom>
                    <a:avLst/>
                    <a:gdLst>
                      <a:gd name="T0" fmla="*/ 12 w 23"/>
                      <a:gd name="T1" fmla="*/ 0 h 23"/>
                      <a:gd name="T2" fmla="*/ 0 w 23"/>
                      <a:gd name="T3" fmla="*/ 12 h 23"/>
                      <a:gd name="T4" fmla="*/ 0 w 23"/>
                      <a:gd name="T5" fmla="*/ 14 h 23"/>
                      <a:gd name="T6" fmla="*/ 2 w 23"/>
                      <a:gd name="T7" fmla="*/ 18 h 23"/>
                      <a:gd name="T8" fmla="*/ 12 w 23"/>
                      <a:gd name="T9" fmla="*/ 23 h 23"/>
                      <a:gd name="T10" fmla="*/ 23 w 23"/>
                      <a:gd name="T11" fmla="*/ 12 h 23"/>
                      <a:gd name="T12" fmla="*/ 23 w 23"/>
                      <a:gd name="T13" fmla="*/ 10 h 23"/>
                      <a:gd name="T14" fmla="*/ 23 w 23"/>
                      <a:gd name="T15" fmla="*/ 10 h 23"/>
                      <a:gd name="T16" fmla="*/ 12 w 23"/>
                      <a:gd name="T1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23">
                        <a:moveTo>
                          <a:pt x="12" y="0"/>
                        </a:moveTo>
                        <a:cubicBezTo>
                          <a:pt x="5" y="0"/>
                          <a:pt x="0" y="5"/>
                          <a:pt x="0" y="12"/>
                        </a:cubicBezTo>
                        <a:cubicBezTo>
                          <a:pt x="0" y="12"/>
                          <a:pt x="0" y="13"/>
                          <a:pt x="0" y="14"/>
                        </a:cubicBezTo>
                        <a:cubicBezTo>
                          <a:pt x="1" y="15"/>
                          <a:pt x="1" y="16"/>
                          <a:pt x="2" y="18"/>
                        </a:cubicBezTo>
                        <a:cubicBezTo>
                          <a:pt x="4" y="21"/>
                          <a:pt x="7" y="23"/>
                          <a:pt x="12" y="23"/>
                        </a:cubicBezTo>
                        <a:cubicBezTo>
                          <a:pt x="18" y="23"/>
                          <a:pt x="23" y="18"/>
                          <a:pt x="23" y="12"/>
                        </a:cubicBezTo>
                        <a:cubicBezTo>
                          <a:pt x="23" y="11"/>
                          <a:pt x="23" y="11"/>
                          <a:pt x="23" y="10"/>
                        </a:cubicBezTo>
                        <a:cubicBezTo>
                          <a:pt x="23" y="10"/>
                          <a:pt x="23" y="10"/>
                          <a:pt x="23" y="10"/>
                        </a:cubicBezTo>
                        <a:cubicBezTo>
                          <a:pt x="22" y="4"/>
                          <a:pt x="17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8FA3DC1D-E8A5-4335-AA31-92B70BAD75B5}"/>
                      </a:ext>
                    </a:extLst>
                  </p:cNvPr>
                  <p:cNvGrpSpPr/>
                  <p:nvPr/>
                </p:nvGrpSpPr>
                <p:grpSpPr>
                  <a:xfrm>
                    <a:off x="7318531" y="4065410"/>
                    <a:ext cx="591994" cy="274047"/>
                    <a:chOff x="6883400" y="3962400"/>
                    <a:chExt cx="706438" cy="327025"/>
                  </a:xfrm>
                  <a:grpFill/>
                </p:grpSpPr>
                <p:sp>
                  <p:nvSpPr>
                    <p:cNvPr id="145" name="Freeform 135">
                      <a:extLst>
                        <a:ext uri="{FF2B5EF4-FFF2-40B4-BE49-F238E27FC236}">
                          <a16:creationId xmlns:a16="http://schemas.microsoft.com/office/drawing/2014/main" id="{9E8F99B2-9DD0-42E7-AABE-7806A22C4D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16800" y="4070350"/>
                      <a:ext cx="46038" cy="41275"/>
                    </a:xfrm>
                    <a:custGeom>
                      <a:avLst/>
                      <a:gdLst>
                        <a:gd name="T0" fmla="*/ 6 w 12"/>
                        <a:gd name="T1" fmla="*/ 0 h 11"/>
                        <a:gd name="T2" fmla="*/ 0 w 12"/>
                        <a:gd name="T3" fmla="*/ 6 h 11"/>
                        <a:gd name="T4" fmla="*/ 0 w 12"/>
                        <a:gd name="T5" fmla="*/ 11 h 11"/>
                        <a:gd name="T6" fmla="*/ 12 w 12"/>
                        <a:gd name="T7" fmla="*/ 11 h 11"/>
                        <a:gd name="T8" fmla="*/ 12 w 12"/>
                        <a:gd name="T9" fmla="*/ 6 h 11"/>
                        <a:gd name="T10" fmla="*/ 6 w 12"/>
                        <a:gd name="T11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" h="11">
                          <a:moveTo>
                            <a:pt x="6" y="0"/>
                          </a:moveTo>
                          <a:cubicBezTo>
                            <a:pt x="3" y="0"/>
                            <a:pt x="0" y="2"/>
                            <a:pt x="0" y="6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12" y="11"/>
                            <a:pt x="12" y="11"/>
                            <a:pt x="12" y="11"/>
                          </a:cubicBezTo>
                          <a:cubicBezTo>
                            <a:pt x="12" y="6"/>
                            <a:pt x="12" y="6"/>
                            <a:pt x="12" y="6"/>
                          </a:cubicBezTo>
                          <a:cubicBezTo>
                            <a:pt x="12" y="2"/>
                            <a:pt x="10" y="0"/>
                            <a:pt x="6" y="0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6" name="Freeform 136">
                      <a:extLst>
                        <a:ext uri="{FF2B5EF4-FFF2-40B4-BE49-F238E27FC236}">
                          <a16:creationId xmlns:a16="http://schemas.microsoft.com/office/drawing/2014/main" id="{5C21DCBB-6BA6-474C-BE3D-A5D99B1338E9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883400" y="3962400"/>
                      <a:ext cx="706438" cy="327025"/>
                    </a:xfrm>
                    <a:custGeom>
                      <a:avLst/>
                      <a:gdLst>
                        <a:gd name="T0" fmla="*/ 23 w 188"/>
                        <a:gd name="T1" fmla="*/ 0 h 87"/>
                        <a:gd name="T2" fmla="*/ 0 w 188"/>
                        <a:gd name="T3" fmla="*/ 64 h 87"/>
                        <a:gd name="T4" fmla="*/ 165 w 188"/>
                        <a:gd name="T5" fmla="*/ 87 h 87"/>
                        <a:gd name="T6" fmla="*/ 188 w 188"/>
                        <a:gd name="T7" fmla="*/ 23 h 87"/>
                        <a:gd name="T8" fmla="*/ 51 w 188"/>
                        <a:gd name="T9" fmla="*/ 50 h 87"/>
                        <a:gd name="T10" fmla="*/ 46 w 188"/>
                        <a:gd name="T11" fmla="*/ 63 h 87"/>
                        <a:gd name="T12" fmla="*/ 40 w 188"/>
                        <a:gd name="T13" fmla="*/ 50 h 87"/>
                        <a:gd name="T14" fmla="*/ 33 w 188"/>
                        <a:gd name="T15" fmla="*/ 63 h 87"/>
                        <a:gd name="T16" fmla="*/ 29 w 188"/>
                        <a:gd name="T17" fmla="*/ 50 h 87"/>
                        <a:gd name="T18" fmla="*/ 28 w 188"/>
                        <a:gd name="T19" fmla="*/ 45 h 87"/>
                        <a:gd name="T20" fmla="*/ 23 w 188"/>
                        <a:gd name="T21" fmla="*/ 32 h 87"/>
                        <a:gd name="T22" fmla="*/ 36 w 188"/>
                        <a:gd name="T23" fmla="*/ 39 h 87"/>
                        <a:gd name="T24" fmla="*/ 34 w 188"/>
                        <a:gd name="T25" fmla="*/ 24 h 87"/>
                        <a:gd name="T26" fmla="*/ 45 w 188"/>
                        <a:gd name="T27" fmla="*/ 32 h 87"/>
                        <a:gd name="T28" fmla="*/ 46 w 188"/>
                        <a:gd name="T29" fmla="*/ 37 h 87"/>
                        <a:gd name="T30" fmla="*/ 57 w 188"/>
                        <a:gd name="T31" fmla="*/ 32 h 87"/>
                        <a:gd name="T32" fmla="*/ 52 w 188"/>
                        <a:gd name="T33" fmla="*/ 45 h 87"/>
                        <a:gd name="T34" fmla="*/ 51 w 188"/>
                        <a:gd name="T35" fmla="*/ 50 h 87"/>
                        <a:gd name="T36" fmla="*/ 110 w 188"/>
                        <a:gd name="T37" fmla="*/ 56 h 87"/>
                        <a:gd name="T38" fmla="*/ 97 w 188"/>
                        <a:gd name="T39" fmla="*/ 56 h 87"/>
                        <a:gd name="T40" fmla="*/ 91 w 188"/>
                        <a:gd name="T41" fmla="*/ 56 h 87"/>
                        <a:gd name="T42" fmla="*/ 77 w 188"/>
                        <a:gd name="T43" fmla="*/ 56 h 87"/>
                        <a:gd name="T44" fmla="*/ 88 w 188"/>
                        <a:gd name="T45" fmla="*/ 46 h 87"/>
                        <a:gd name="T46" fmla="*/ 74 w 188"/>
                        <a:gd name="T47" fmla="*/ 43 h 87"/>
                        <a:gd name="T48" fmla="*/ 85 w 188"/>
                        <a:gd name="T49" fmla="*/ 36 h 87"/>
                        <a:gd name="T50" fmla="*/ 89 w 188"/>
                        <a:gd name="T51" fmla="*/ 32 h 87"/>
                        <a:gd name="T52" fmla="*/ 100 w 188"/>
                        <a:gd name="T53" fmla="*/ 24 h 87"/>
                        <a:gd name="T54" fmla="*/ 98 w 188"/>
                        <a:gd name="T55" fmla="*/ 39 h 87"/>
                        <a:gd name="T56" fmla="*/ 104 w 188"/>
                        <a:gd name="T57" fmla="*/ 36 h 87"/>
                        <a:gd name="T58" fmla="*/ 115 w 188"/>
                        <a:gd name="T59" fmla="*/ 43 h 87"/>
                        <a:gd name="T60" fmla="*/ 100 w 188"/>
                        <a:gd name="T61" fmla="*/ 46 h 87"/>
                        <a:gd name="T62" fmla="*/ 165 w 188"/>
                        <a:gd name="T63" fmla="*/ 60 h 87"/>
                        <a:gd name="T64" fmla="*/ 136 w 188"/>
                        <a:gd name="T65" fmla="*/ 65 h 87"/>
                        <a:gd name="T66" fmla="*/ 131 w 188"/>
                        <a:gd name="T67" fmla="*/ 45 h 87"/>
                        <a:gd name="T68" fmla="*/ 136 w 188"/>
                        <a:gd name="T69" fmla="*/ 40 h 87"/>
                        <a:gd name="T70" fmla="*/ 148 w 188"/>
                        <a:gd name="T71" fmla="*/ 23 h 87"/>
                        <a:gd name="T72" fmla="*/ 160 w 188"/>
                        <a:gd name="T73" fmla="*/ 40 h 87"/>
                        <a:gd name="T74" fmla="*/ 165 w 188"/>
                        <a:gd name="T75" fmla="*/ 45 h 8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188" h="87">
                          <a:moveTo>
                            <a:pt x="165" y="0"/>
                          </a:moveTo>
                          <a:cubicBezTo>
                            <a:pt x="23" y="0"/>
                            <a:pt x="23" y="0"/>
                            <a:pt x="23" y="0"/>
                          </a:cubicBezTo>
                          <a:cubicBezTo>
                            <a:pt x="11" y="0"/>
                            <a:pt x="0" y="11"/>
                            <a:pt x="0" y="23"/>
                          </a:cubicBezTo>
                          <a:cubicBezTo>
                            <a:pt x="0" y="64"/>
                            <a:pt x="0" y="64"/>
                            <a:pt x="0" y="64"/>
                          </a:cubicBezTo>
                          <a:cubicBezTo>
                            <a:pt x="0" y="77"/>
                            <a:pt x="11" y="87"/>
                            <a:pt x="23" y="87"/>
                          </a:cubicBezTo>
                          <a:cubicBezTo>
                            <a:pt x="165" y="87"/>
                            <a:pt x="165" y="87"/>
                            <a:pt x="165" y="87"/>
                          </a:cubicBezTo>
                          <a:cubicBezTo>
                            <a:pt x="178" y="87"/>
                            <a:pt x="188" y="77"/>
                            <a:pt x="188" y="64"/>
                          </a:cubicBezTo>
                          <a:cubicBezTo>
                            <a:pt x="188" y="23"/>
                            <a:pt x="188" y="23"/>
                            <a:pt x="188" y="23"/>
                          </a:cubicBezTo>
                          <a:cubicBezTo>
                            <a:pt x="188" y="11"/>
                            <a:pt x="178" y="0"/>
                            <a:pt x="165" y="0"/>
                          </a:cubicBezTo>
                          <a:close/>
                          <a:moveTo>
                            <a:pt x="51" y="50"/>
                          </a:moveTo>
                          <a:cubicBezTo>
                            <a:pt x="56" y="56"/>
                            <a:pt x="56" y="56"/>
                            <a:pt x="56" y="56"/>
                          </a:cubicBezTo>
                          <a:cubicBezTo>
                            <a:pt x="46" y="63"/>
                            <a:pt x="46" y="63"/>
                            <a:pt x="46" y="63"/>
                          </a:cubicBezTo>
                          <a:cubicBezTo>
                            <a:pt x="43" y="56"/>
                            <a:pt x="43" y="56"/>
                            <a:pt x="43" y="56"/>
                          </a:cubicBezTo>
                          <a:cubicBezTo>
                            <a:pt x="42" y="55"/>
                            <a:pt x="41" y="53"/>
                            <a:pt x="40" y="50"/>
                          </a:cubicBezTo>
                          <a:cubicBezTo>
                            <a:pt x="38" y="53"/>
                            <a:pt x="37" y="55"/>
                            <a:pt x="37" y="56"/>
                          </a:cubicBezTo>
                          <a:cubicBezTo>
                            <a:pt x="33" y="63"/>
                            <a:pt x="33" y="63"/>
                            <a:pt x="33" y="63"/>
                          </a:cubicBezTo>
                          <a:cubicBezTo>
                            <a:pt x="23" y="56"/>
                            <a:pt x="23" y="56"/>
                            <a:pt x="23" y="56"/>
                          </a:cubicBezTo>
                          <a:cubicBezTo>
                            <a:pt x="29" y="50"/>
                            <a:pt x="29" y="50"/>
                            <a:pt x="29" y="50"/>
                          </a:cubicBezTo>
                          <a:cubicBezTo>
                            <a:pt x="31" y="48"/>
                            <a:pt x="32" y="47"/>
                            <a:pt x="34" y="46"/>
                          </a:cubicBezTo>
                          <a:cubicBezTo>
                            <a:pt x="32" y="46"/>
                            <a:pt x="30" y="45"/>
                            <a:pt x="28" y="45"/>
                          </a:cubicBezTo>
                          <a:cubicBezTo>
                            <a:pt x="19" y="43"/>
                            <a:pt x="19" y="43"/>
                            <a:pt x="19" y="43"/>
                          </a:cubicBezTo>
                          <a:cubicBezTo>
                            <a:pt x="23" y="32"/>
                            <a:pt x="23" y="32"/>
                            <a:pt x="23" y="32"/>
                          </a:cubicBezTo>
                          <a:cubicBezTo>
                            <a:pt x="31" y="36"/>
                            <a:pt x="31" y="36"/>
                            <a:pt x="31" y="36"/>
                          </a:cubicBezTo>
                          <a:cubicBezTo>
                            <a:pt x="31" y="36"/>
                            <a:pt x="33" y="37"/>
                            <a:pt x="36" y="39"/>
                          </a:cubicBezTo>
                          <a:cubicBezTo>
                            <a:pt x="36" y="36"/>
                            <a:pt x="35" y="34"/>
                            <a:pt x="35" y="32"/>
                          </a:cubicBezTo>
                          <a:cubicBezTo>
                            <a:pt x="34" y="24"/>
                            <a:pt x="34" y="24"/>
                            <a:pt x="34" y="24"/>
                          </a:cubicBezTo>
                          <a:cubicBezTo>
                            <a:pt x="46" y="24"/>
                            <a:pt x="46" y="24"/>
                            <a:pt x="46" y="24"/>
                          </a:cubicBezTo>
                          <a:cubicBezTo>
                            <a:pt x="45" y="32"/>
                            <a:pt x="45" y="32"/>
                            <a:pt x="45" y="32"/>
                          </a:cubicBezTo>
                          <a:cubicBezTo>
                            <a:pt x="45" y="34"/>
                            <a:pt x="44" y="36"/>
                            <a:pt x="44" y="39"/>
                          </a:cubicBezTo>
                          <a:cubicBezTo>
                            <a:pt x="45" y="38"/>
                            <a:pt x="46" y="38"/>
                            <a:pt x="46" y="37"/>
                          </a:cubicBezTo>
                          <a:cubicBezTo>
                            <a:pt x="48" y="37"/>
                            <a:pt x="49" y="36"/>
                            <a:pt x="50" y="36"/>
                          </a:cubicBezTo>
                          <a:cubicBezTo>
                            <a:pt x="57" y="32"/>
                            <a:pt x="57" y="32"/>
                            <a:pt x="57" y="32"/>
                          </a:cubicBezTo>
                          <a:cubicBezTo>
                            <a:pt x="61" y="43"/>
                            <a:pt x="61" y="43"/>
                            <a:pt x="61" y="43"/>
                          </a:cubicBezTo>
                          <a:cubicBezTo>
                            <a:pt x="52" y="45"/>
                            <a:pt x="52" y="45"/>
                            <a:pt x="52" y="45"/>
                          </a:cubicBezTo>
                          <a:cubicBezTo>
                            <a:pt x="51" y="45"/>
                            <a:pt x="49" y="46"/>
                            <a:pt x="46" y="46"/>
                          </a:cubicBezTo>
                          <a:cubicBezTo>
                            <a:pt x="48" y="47"/>
                            <a:pt x="49" y="49"/>
                            <a:pt x="51" y="50"/>
                          </a:cubicBezTo>
                          <a:close/>
                          <a:moveTo>
                            <a:pt x="105" y="50"/>
                          </a:moveTo>
                          <a:cubicBezTo>
                            <a:pt x="110" y="56"/>
                            <a:pt x="110" y="56"/>
                            <a:pt x="110" y="56"/>
                          </a:cubicBezTo>
                          <a:cubicBezTo>
                            <a:pt x="101" y="63"/>
                            <a:pt x="101" y="63"/>
                            <a:pt x="101" y="63"/>
                          </a:cubicBezTo>
                          <a:cubicBezTo>
                            <a:pt x="97" y="56"/>
                            <a:pt x="97" y="56"/>
                            <a:pt x="97" y="56"/>
                          </a:cubicBezTo>
                          <a:cubicBezTo>
                            <a:pt x="96" y="55"/>
                            <a:pt x="95" y="53"/>
                            <a:pt x="94" y="50"/>
                          </a:cubicBezTo>
                          <a:cubicBezTo>
                            <a:pt x="93" y="53"/>
                            <a:pt x="92" y="55"/>
                            <a:pt x="91" y="56"/>
                          </a:cubicBezTo>
                          <a:cubicBezTo>
                            <a:pt x="87" y="63"/>
                            <a:pt x="87" y="63"/>
                            <a:pt x="87" y="63"/>
                          </a:cubicBezTo>
                          <a:cubicBezTo>
                            <a:pt x="77" y="56"/>
                            <a:pt x="77" y="56"/>
                            <a:pt x="77" y="56"/>
                          </a:cubicBezTo>
                          <a:cubicBezTo>
                            <a:pt x="83" y="50"/>
                            <a:pt x="83" y="50"/>
                            <a:pt x="83" y="50"/>
                          </a:cubicBezTo>
                          <a:cubicBezTo>
                            <a:pt x="85" y="48"/>
                            <a:pt x="87" y="47"/>
                            <a:pt x="88" y="46"/>
                          </a:cubicBezTo>
                          <a:cubicBezTo>
                            <a:pt x="87" y="46"/>
                            <a:pt x="84" y="45"/>
                            <a:pt x="82" y="45"/>
                          </a:cubicBezTo>
                          <a:cubicBezTo>
                            <a:pt x="74" y="43"/>
                            <a:pt x="74" y="43"/>
                            <a:pt x="74" y="43"/>
                          </a:cubicBezTo>
                          <a:cubicBezTo>
                            <a:pt x="77" y="32"/>
                            <a:pt x="77" y="32"/>
                            <a:pt x="77" y="32"/>
                          </a:cubicBezTo>
                          <a:cubicBezTo>
                            <a:pt x="85" y="36"/>
                            <a:pt x="85" y="36"/>
                            <a:pt x="85" y="36"/>
                          </a:cubicBezTo>
                          <a:cubicBezTo>
                            <a:pt x="86" y="36"/>
                            <a:pt x="88" y="37"/>
                            <a:pt x="91" y="39"/>
                          </a:cubicBezTo>
                          <a:cubicBezTo>
                            <a:pt x="90" y="36"/>
                            <a:pt x="90" y="34"/>
                            <a:pt x="89" y="32"/>
                          </a:cubicBezTo>
                          <a:cubicBezTo>
                            <a:pt x="88" y="24"/>
                            <a:pt x="88" y="24"/>
                            <a:pt x="88" y="24"/>
                          </a:cubicBezTo>
                          <a:cubicBezTo>
                            <a:pt x="100" y="24"/>
                            <a:pt x="100" y="24"/>
                            <a:pt x="100" y="24"/>
                          </a:cubicBezTo>
                          <a:cubicBezTo>
                            <a:pt x="99" y="32"/>
                            <a:pt x="99" y="32"/>
                            <a:pt x="99" y="32"/>
                          </a:cubicBezTo>
                          <a:cubicBezTo>
                            <a:pt x="99" y="34"/>
                            <a:pt x="98" y="36"/>
                            <a:pt x="98" y="39"/>
                          </a:cubicBezTo>
                          <a:cubicBezTo>
                            <a:pt x="99" y="38"/>
                            <a:pt x="100" y="38"/>
                            <a:pt x="100" y="37"/>
                          </a:cubicBezTo>
                          <a:cubicBezTo>
                            <a:pt x="102" y="37"/>
                            <a:pt x="103" y="36"/>
                            <a:pt x="104" y="36"/>
                          </a:cubicBezTo>
                          <a:cubicBezTo>
                            <a:pt x="111" y="32"/>
                            <a:pt x="111" y="32"/>
                            <a:pt x="111" y="32"/>
                          </a:cubicBezTo>
                          <a:cubicBezTo>
                            <a:pt x="115" y="43"/>
                            <a:pt x="115" y="43"/>
                            <a:pt x="115" y="43"/>
                          </a:cubicBezTo>
                          <a:cubicBezTo>
                            <a:pt x="107" y="45"/>
                            <a:pt x="107" y="45"/>
                            <a:pt x="107" y="45"/>
                          </a:cubicBezTo>
                          <a:cubicBezTo>
                            <a:pt x="105" y="45"/>
                            <a:pt x="103" y="46"/>
                            <a:pt x="100" y="46"/>
                          </a:cubicBezTo>
                          <a:cubicBezTo>
                            <a:pt x="102" y="47"/>
                            <a:pt x="104" y="49"/>
                            <a:pt x="105" y="50"/>
                          </a:cubicBezTo>
                          <a:close/>
                          <a:moveTo>
                            <a:pt x="165" y="60"/>
                          </a:moveTo>
                          <a:cubicBezTo>
                            <a:pt x="165" y="63"/>
                            <a:pt x="163" y="65"/>
                            <a:pt x="161" y="65"/>
                          </a:cubicBezTo>
                          <a:cubicBezTo>
                            <a:pt x="136" y="65"/>
                            <a:pt x="136" y="65"/>
                            <a:pt x="136" y="65"/>
                          </a:cubicBezTo>
                          <a:cubicBezTo>
                            <a:pt x="133" y="65"/>
                            <a:pt x="131" y="63"/>
                            <a:pt x="131" y="60"/>
                          </a:cubicBezTo>
                          <a:cubicBezTo>
                            <a:pt x="131" y="45"/>
                            <a:pt x="131" y="45"/>
                            <a:pt x="131" y="45"/>
                          </a:cubicBezTo>
                          <a:cubicBezTo>
                            <a:pt x="131" y="42"/>
                            <a:pt x="133" y="40"/>
                            <a:pt x="136" y="40"/>
                          </a:cubicBezTo>
                          <a:cubicBezTo>
                            <a:pt x="136" y="40"/>
                            <a:pt x="136" y="40"/>
                            <a:pt x="136" y="40"/>
                          </a:cubicBezTo>
                          <a:cubicBezTo>
                            <a:pt x="136" y="35"/>
                            <a:pt x="136" y="35"/>
                            <a:pt x="136" y="35"/>
                          </a:cubicBezTo>
                          <a:cubicBezTo>
                            <a:pt x="136" y="28"/>
                            <a:pt x="142" y="23"/>
                            <a:pt x="148" y="23"/>
                          </a:cubicBezTo>
                          <a:cubicBezTo>
                            <a:pt x="155" y="23"/>
                            <a:pt x="160" y="28"/>
                            <a:pt x="160" y="35"/>
                          </a:cubicBezTo>
                          <a:cubicBezTo>
                            <a:pt x="160" y="40"/>
                            <a:pt x="160" y="40"/>
                            <a:pt x="160" y="40"/>
                          </a:cubicBezTo>
                          <a:cubicBezTo>
                            <a:pt x="161" y="40"/>
                            <a:pt x="161" y="40"/>
                            <a:pt x="161" y="40"/>
                          </a:cubicBezTo>
                          <a:cubicBezTo>
                            <a:pt x="163" y="40"/>
                            <a:pt x="165" y="42"/>
                            <a:pt x="165" y="45"/>
                          </a:cubicBezTo>
                          <a:lnTo>
                            <a:pt x="165" y="6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ato Ligh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39" name="Freeform 139">
                  <a:extLst>
                    <a:ext uri="{FF2B5EF4-FFF2-40B4-BE49-F238E27FC236}">
                      <a16:creationId xmlns:a16="http://schemas.microsoft.com/office/drawing/2014/main" id="{D71D2742-15FB-4C91-B39A-5790AECCD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8516" y="3980269"/>
                  <a:ext cx="566718" cy="446990"/>
                </a:xfrm>
                <a:custGeom>
                  <a:avLst/>
                  <a:gdLst>
                    <a:gd name="connsiteX0" fmla="*/ 352426 w 676275"/>
                    <a:gd name="connsiteY0" fmla="*/ 428625 h 533401"/>
                    <a:gd name="connsiteX1" fmla="*/ 404814 w 676275"/>
                    <a:gd name="connsiteY1" fmla="*/ 481013 h 533401"/>
                    <a:gd name="connsiteX2" fmla="*/ 352426 w 676275"/>
                    <a:gd name="connsiteY2" fmla="*/ 533401 h 533401"/>
                    <a:gd name="connsiteX3" fmla="*/ 300038 w 676275"/>
                    <a:gd name="connsiteY3" fmla="*/ 481013 h 533401"/>
                    <a:gd name="connsiteX4" fmla="*/ 352426 w 676275"/>
                    <a:gd name="connsiteY4" fmla="*/ 428625 h 533401"/>
                    <a:gd name="connsiteX5" fmla="*/ 184151 w 676275"/>
                    <a:gd name="connsiteY5" fmla="*/ 428625 h 533401"/>
                    <a:gd name="connsiteX6" fmla="*/ 236539 w 676275"/>
                    <a:gd name="connsiteY6" fmla="*/ 481013 h 533401"/>
                    <a:gd name="connsiteX7" fmla="*/ 184151 w 676275"/>
                    <a:gd name="connsiteY7" fmla="*/ 533401 h 533401"/>
                    <a:gd name="connsiteX8" fmla="*/ 131763 w 676275"/>
                    <a:gd name="connsiteY8" fmla="*/ 481013 h 533401"/>
                    <a:gd name="connsiteX9" fmla="*/ 184151 w 676275"/>
                    <a:gd name="connsiteY9" fmla="*/ 428625 h 533401"/>
                    <a:gd name="connsiteX10" fmla="*/ 569913 w 676275"/>
                    <a:gd name="connsiteY10" fmla="*/ 0 h 533401"/>
                    <a:gd name="connsiteX11" fmla="*/ 676275 w 676275"/>
                    <a:gd name="connsiteY11" fmla="*/ 0 h 533401"/>
                    <a:gd name="connsiteX12" fmla="*/ 676275 w 676275"/>
                    <a:gd name="connsiteY12" fmla="*/ 38100 h 533401"/>
                    <a:gd name="connsiteX13" fmla="*/ 585788 w 676275"/>
                    <a:gd name="connsiteY13" fmla="*/ 38100 h 533401"/>
                    <a:gd name="connsiteX14" fmla="*/ 415925 w 676275"/>
                    <a:gd name="connsiteY14" fmla="*/ 379413 h 533401"/>
                    <a:gd name="connsiteX15" fmla="*/ 120650 w 676275"/>
                    <a:gd name="connsiteY15" fmla="*/ 379413 h 533401"/>
                    <a:gd name="connsiteX16" fmla="*/ 82550 w 676275"/>
                    <a:gd name="connsiteY16" fmla="*/ 296863 h 533401"/>
                    <a:gd name="connsiteX17" fmla="*/ 371475 w 676275"/>
                    <a:gd name="connsiteY17" fmla="*/ 296863 h 533401"/>
                    <a:gd name="connsiteX18" fmla="*/ 371475 w 676275"/>
                    <a:gd name="connsiteY18" fmla="*/ 258763 h 533401"/>
                    <a:gd name="connsiteX19" fmla="*/ 68263 w 676275"/>
                    <a:gd name="connsiteY19" fmla="*/ 258763 h 533401"/>
                    <a:gd name="connsiteX20" fmla="*/ 52388 w 676275"/>
                    <a:gd name="connsiteY20" fmla="*/ 228600 h 533401"/>
                    <a:gd name="connsiteX21" fmla="*/ 217488 w 676275"/>
                    <a:gd name="connsiteY21" fmla="*/ 228600 h 533401"/>
                    <a:gd name="connsiteX22" fmla="*/ 217488 w 676275"/>
                    <a:gd name="connsiteY22" fmla="*/ 195263 h 533401"/>
                    <a:gd name="connsiteX23" fmla="*/ 38100 w 676275"/>
                    <a:gd name="connsiteY23" fmla="*/ 195263 h 533401"/>
                    <a:gd name="connsiteX24" fmla="*/ 0 w 676275"/>
                    <a:gd name="connsiteY24" fmla="*/ 104775 h 533401"/>
                    <a:gd name="connsiteX25" fmla="*/ 514350 w 676275"/>
                    <a:gd name="connsiteY25" fmla="*/ 104775 h 533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676275" h="533401">
                      <a:moveTo>
                        <a:pt x="352426" y="428625"/>
                      </a:moveTo>
                      <a:cubicBezTo>
                        <a:pt x="381359" y="428625"/>
                        <a:pt x="404814" y="452080"/>
                        <a:pt x="404814" y="481013"/>
                      </a:cubicBezTo>
                      <a:cubicBezTo>
                        <a:pt x="404814" y="509946"/>
                        <a:pt x="381359" y="533401"/>
                        <a:pt x="352426" y="533401"/>
                      </a:cubicBezTo>
                      <a:cubicBezTo>
                        <a:pt x="323493" y="533401"/>
                        <a:pt x="300038" y="509946"/>
                        <a:pt x="300038" y="481013"/>
                      </a:cubicBezTo>
                      <a:cubicBezTo>
                        <a:pt x="300038" y="452080"/>
                        <a:pt x="323493" y="428625"/>
                        <a:pt x="352426" y="428625"/>
                      </a:cubicBezTo>
                      <a:close/>
                      <a:moveTo>
                        <a:pt x="184151" y="428625"/>
                      </a:moveTo>
                      <a:cubicBezTo>
                        <a:pt x="213084" y="428625"/>
                        <a:pt x="236539" y="452080"/>
                        <a:pt x="236539" y="481013"/>
                      </a:cubicBezTo>
                      <a:cubicBezTo>
                        <a:pt x="236539" y="509946"/>
                        <a:pt x="213084" y="533401"/>
                        <a:pt x="184151" y="533401"/>
                      </a:cubicBezTo>
                      <a:cubicBezTo>
                        <a:pt x="155218" y="533401"/>
                        <a:pt x="131763" y="509946"/>
                        <a:pt x="131763" y="481013"/>
                      </a:cubicBezTo>
                      <a:cubicBezTo>
                        <a:pt x="131763" y="452080"/>
                        <a:pt x="155218" y="428625"/>
                        <a:pt x="184151" y="428625"/>
                      </a:cubicBezTo>
                      <a:close/>
                      <a:moveTo>
                        <a:pt x="569913" y="0"/>
                      </a:moveTo>
                      <a:lnTo>
                        <a:pt x="676275" y="0"/>
                      </a:lnTo>
                      <a:lnTo>
                        <a:pt x="676275" y="38100"/>
                      </a:lnTo>
                      <a:lnTo>
                        <a:pt x="585788" y="38100"/>
                      </a:lnTo>
                      <a:lnTo>
                        <a:pt x="415925" y="379413"/>
                      </a:lnTo>
                      <a:lnTo>
                        <a:pt x="120650" y="379413"/>
                      </a:lnTo>
                      <a:lnTo>
                        <a:pt x="82550" y="296863"/>
                      </a:lnTo>
                      <a:lnTo>
                        <a:pt x="371475" y="296863"/>
                      </a:lnTo>
                      <a:lnTo>
                        <a:pt x="371475" y="258763"/>
                      </a:lnTo>
                      <a:lnTo>
                        <a:pt x="68263" y="258763"/>
                      </a:lnTo>
                      <a:lnTo>
                        <a:pt x="52388" y="228600"/>
                      </a:lnTo>
                      <a:lnTo>
                        <a:pt x="217488" y="228600"/>
                      </a:lnTo>
                      <a:lnTo>
                        <a:pt x="217488" y="195263"/>
                      </a:lnTo>
                      <a:lnTo>
                        <a:pt x="38100" y="195263"/>
                      </a:lnTo>
                      <a:lnTo>
                        <a:pt x="0" y="104775"/>
                      </a:lnTo>
                      <a:lnTo>
                        <a:pt x="514350" y="1047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Freeform 15">
                <a:extLst>
                  <a:ext uri="{FF2B5EF4-FFF2-40B4-BE49-F238E27FC236}">
                    <a16:creationId xmlns:a16="http://schemas.microsoft.com/office/drawing/2014/main" id="{1D9E6322-31F9-4533-B5EB-4F362FA22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5912" y="4300877"/>
                <a:ext cx="114408" cy="117068"/>
              </a:xfrm>
              <a:custGeom>
                <a:avLst/>
                <a:gdLst>
                  <a:gd name="T0" fmla="*/ 18 w 36"/>
                  <a:gd name="T1" fmla="*/ 0 h 37"/>
                  <a:gd name="T2" fmla="*/ 16 w 36"/>
                  <a:gd name="T3" fmla="*/ 0 h 37"/>
                  <a:gd name="T4" fmla="*/ 2 w 36"/>
                  <a:gd name="T5" fmla="*/ 10 h 37"/>
                  <a:gd name="T6" fmla="*/ 0 w 36"/>
                  <a:gd name="T7" fmla="*/ 14 h 37"/>
                  <a:gd name="T8" fmla="*/ 0 w 36"/>
                  <a:gd name="T9" fmla="*/ 18 h 37"/>
                  <a:gd name="T10" fmla="*/ 18 w 36"/>
                  <a:gd name="T11" fmla="*/ 37 h 37"/>
                  <a:gd name="T12" fmla="*/ 36 w 36"/>
                  <a:gd name="T13" fmla="*/ 18 h 37"/>
                  <a:gd name="T14" fmla="*/ 21 w 36"/>
                  <a:gd name="T15" fmla="*/ 0 h 37"/>
                  <a:gd name="T16" fmla="*/ 18 w 36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8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10" y="1"/>
                      <a:pt x="5" y="5"/>
                      <a:pt x="2" y="10"/>
                    </a:cubicBezTo>
                    <a:cubicBezTo>
                      <a:pt x="1" y="11"/>
                      <a:pt x="1" y="12"/>
                      <a:pt x="0" y="14"/>
                    </a:cubicBezTo>
                    <a:cubicBezTo>
                      <a:pt x="0" y="15"/>
                      <a:pt x="0" y="17"/>
                      <a:pt x="0" y="18"/>
                    </a:cubicBezTo>
                    <a:cubicBezTo>
                      <a:pt x="0" y="29"/>
                      <a:pt x="8" y="37"/>
                      <a:pt x="18" y="37"/>
                    </a:cubicBezTo>
                    <a:cubicBezTo>
                      <a:pt x="28" y="37"/>
                      <a:pt x="36" y="29"/>
                      <a:pt x="36" y="18"/>
                    </a:cubicBezTo>
                    <a:cubicBezTo>
                      <a:pt x="36" y="9"/>
                      <a:pt x="29" y="2"/>
                      <a:pt x="21" y="0"/>
                    </a:cubicBezTo>
                    <a:cubicBezTo>
                      <a:pt x="20" y="0"/>
                      <a:pt x="19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4BF0F5E8-0429-421F-8086-5CE9E9F44881}"/>
                </a:ext>
              </a:extLst>
            </p:cNvPr>
            <p:cNvGrpSpPr/>
            <p:nvPr/>
          </p:nvGrpSpPr>
          <p:grpSpPr>
            <a:xfrm>
              <a:off x="7401011" y="2526225"/>
              <a:ext cx="629243" cy="951182"/>
              <a:chOff x="7401011" y="2526225"/>
              <a:chExt cx="629243" cy="951182"/>
            </a:xfrm>
          </p:grpSpPr>
          <p:sp>
            <p:nvSpPr>
              <p:cNvPr id="162" name="Freeform 31">
                <a:extLst>
                  <a:ext uri="{FF2B5EF4-FFF2-40B4-BE49-F238E27FC236}">
                    <a16:creationId xmlns:a16="http://schemas.microsoft.com/office/drawing/2014/main" id="{6C51BB1D-F4E3-4EE6-BCFF-3714AB96A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967" y="2526225"/>
                <a:ext cx="315287" cy="951182"/>
              </a:xfrm>
              <a:custGeom>
                <a:avLst/>
                <a:gdLst>
                  <a:gd name="T0" fmla="*/ 53 w 100"/>
                  <a:gd name="T1" fmla="*/ 100 h 302"/>
                  <a:gd name="T2" fmla="*/ 0 w 100"/>
                  <a:gd name="T3" fmla="*/ 46 h 302"/>
                  <a:gd name="T4" fmla="*/ 0 w 100"/>
                  <a:gd name="T5" fmla="*/ 0 h 302"/>
                  <a:gd name="T6" fmla="*/ 100 w 100"/>
                  <a:gd name="T7" fmla="*/ 100 h 302"/>
                  <a:gd name="T8" fmla="*/ 0 w 100"/>
                  <a:gd name="T9" fmla="*/ 302 h 302"/>
                  <a:gd name="T10" fmla="*/ 0 w 100"/>
                  <a:gd name="T11" fmla="*/ 153 h 302"/>
                  <a:gd name="T12" fmla="*/ 53 w 100"/>
                  <a:gd name="T13" fmla="*/ 10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302">
                    <a:moveTo>
                      <a:pt x="53" y="100"/>
                    </a:moveTo>
                    <a:cubicBezTo>
                      <a:pt x="53" y="70"/>
                      <a:pt x="29" y="46"/>
                      <a:pt x="0" y="4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0" y="44"/>
                      <a:pt x="100" y="100"/>
                    </a:cubicBezTo>
                    <a:cubicBezTo>
                      <a:pt x="100" y="167"/>
                      <a:pt x="0" y="302"/>
                      <a:pt x="0" y="302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29" y="153"/>
                      <a:pt x="53" y="129"/>
                      <a:pt x="53" y="100"/>
                    </a:cubicBezTo>
                    <a:close/>
                  </a:path>
                </a:pathLst>
              </a:custGeom>
              <a:solidFill>
                <a:srgbClr val="F59B1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3" name="Freeform 32">
                <a:extLst>
                  <a:ext uri="{FF2B5EF4-FFF2-40B4-BE49-F238E27FC236}">
                    <a16:creationId xmlns:a16="http://schemas.microsoft.com/office/drawing/2014/main" id="{3A077B17-9F5C-4BD0-B7ED-AC369F42C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1011" y="2526225"/>
                <a:ext cx="313956" cy="951182"/>
              </a:xfrm>
              <a:custGeom>
                <a:avLst/>
                <a:gdLst>
                  <a:gd name="T0" fmla="*/ 0 w 100"/>
                  <a:gd name="T1" fmla="*/ 92 h 302"/>
                  <a:gd name="T2" fmla="*/ 100 w 100"/>
                  <a:gd name="T3" fmla="*/ 0 h 302"/>
                  <a:gd name="T4" fmla="*/ 100 w 100"/>
                  <a:gd name="T5" fmla="*/ 46 h 302"/>
                  <a:gd name="T6" fmla="*/ 48 w 100"/>
                  <a:gd name="T7" fmla="*/ 85 h 302"/>
                  <a:gd name="T8" fmla="*/ 46 w 100"/>
                  <a:gd name="T9" fmla="*/ 100 h 302"/>
                  <a:gd name="T10" fmla="*/ 50 w 100"/>
                  <a:gd name="T11" fmla="*/ 121 h 302"/>
                  <a:gd name="T12" fmla="*/ 100 w 100"/>
                  <a:gd name="T13" fmla="*/ 153 h 302"/>
                  <a:gd name="T14" fmla="*/ 100 w 100"/>
                  <a:gd name="T15" fmla="*/ 302 h 302"/>
                  <a:gd name="T16" fmla="*/ 0 w 100"/>
                  <a:gd name="T17" fmla="*/ 107 h 302"/>
                  <a:gd name="T18" fmla="*/ 0 w 100"/>
                  <a:gd name="T19" fmla="*/ 100 h 302"/>
                  <a:gd name="T20" fmla="*/ 0 w 100"/>
                  <a:gd name="T21" fmla="*/ 9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302">
                    <a:moveTo>
                      <a:pt x="0" y="92"/>
                    </a:moveTo>
                    <a:cubicBezTo>
                      <a:pt x="4" y="40"/>
                      <a:pt x="47" y="0"/>
                      <a:pt x="100" y="0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75" y="46"/>
                      <a:pt x="54" y="62"/>
                      <a:pt x="48" y="85"/>
                    </a:cubicBezTo>
                    <a:cubicBezTo>
                      <a:pt x="46" y="89"/>
                      <a:pt x="46" y="94"/>
                      <a:pt x="46" y="100"/>
                    </a:cubicBezTo>
                    <a:cubicBezTo>
                      <a:pt x="46" y="107"/>
                      <a:pt x="47" y="115"/>
                      <a:pt x="50" y="121"/>
                    </a:cubicBezTo>
                    <a:cubicBezTo>
                      <a:pt x="59" y="140"/>
                      <a:pt x="78" y="153"/>
                      <a:pt x="100" y="153"/>
                    </a:cubicBezTo>
                    <a:cubicBezTo>
                      <a:pt x="100" y="302"/>
                      <a:pt x="100" y="302"/>
                      <a:pt x="100" y="302"/>
                    </a:cubicBezTo>
                    <a:cubicBezTo>
                      <a:pt x="100" y="302"/>
                      <a:pt x="6" y="181"/>
                      <a:pt x="0" y="107"/>
                    </a:cubicBezTo>
                    <a:cubicBezTo>
                      <a:pt x="0" y="104"/>
                      <a:pt x="0" y="102"/>
                      <a:pt x="0" y="100"/>
                    </a:cubicBezTo>
                    <a:cubicBezTo>
                      <a:pt x="0" y="97"/>
                      <a:pt x="0" y="95"/>
                      <a:pt x="0" y="92"/>
                    </a:cubicBez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397628E0-FDD0-40D7-AD6E-2DE8ECB19EF7}"/>
                </a:ext>
              </a:extLst>
            </p:cNvPr>
            <p:cNvGrpSpPr/>
            <p:nvPr/>
          </p:nvGrpSpPr>
          <p:grpSpPr>
            <a:xfrm>
              <a:off x="8219160" y="3782051"/>
              <a:ext cx="943199" cy="1034992"/>
              <a:chOff x="8219160" y="3782051"/>
              <a:chExt cx="943199" cy="1034992"/>
            </a:xfrm>
          </p:grpSpPr>
          <p:sp>
            <p:nvSpPr>
              <p:cNvPr id="165" name="Freeform 33">
                <a:extLst>
                  <a:ext uri="{FF2B5EF4-FFF2-40B4-BE49-F238E27FC236}">
                    <a16:creationId xmlns:a16="http://schemas.microsoft.com/office/drawing/2014/main" id="{6B884DE7-03FA-42D9-82AF-6CA1AE089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8392" y="4042795"/>
                <a:ext cx="403088" cy="723696"/>
              </a:xfrm>
              <a:custGeom>
                <a:avLst/>
                <a:gdLst>
                  <a:gd name="T0" fmla="*/ 277 w 303"/>
                  <a:gd name="T1" fmla="*/ 544 h 544"/>
                  <a:gd name="T2" fmla="*/ 303 w 303"/>
                  <a:gd name="T3" fmla="*/ 530 h 544"/>
                  <a:gd name="T4" fmla="*/ 28 w 303"/>
                  <a:gd name="T5" fmla="*/ 0 h 544"/>
                  <a:gd name="T6" fmla="*/ 0 w 303"/>
                  <a:gd name="T7" fmla="*/ 14 h 544"/>
                  <a:gd name="T8" fmla="*/ 277 w 303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544">
                    <a:moveTo>
                      <a:pt x="277" y="544"/>
                    </a:moveTo>
                    <a:lnTo>
                      <a:pt x="303" y="530"/>
                    </a:lnTo>
                    <a:lnTo>
                      <a:pt x="28" y="0"/>
                    </a:lnTo>
                    <a:lnTo>
                      <a:pt x="0" y="14"/>
                    </a:lnTo>
                    <a:lnTo>
                      <a:pt x="277" y="544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6" name="Freeform 34">
                <a:extLst>
                  <a:ext uri="{FF2B5EF4-FFF2-40B4-BE49-F238E27FC236}">
                    <a16:creationId xmlns:a16="http://schemas.microsoft.com/office/drawing/2014/main" id="{BEB89587-98AF-4D45-8D3D-7E3D916AF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9024" y="4030821"/>
                <a:ext cx="339233" cy="94453"/>
              </a:xfrm>
              <a:custGeom>
                <a:avLst/>
                <a:gdLst>
                  <a:gd name="T0" fmla="*/ 250 w 255"/>
                  <a:gd name="T1" fmla="*/ 71 h 71"/>
                  <a:gd name="T2" fmla="*/ 255 w 255"/>
                  <a:gd name="T3" fmla="*/ 57 h 71"/>
                  <a:gd name="T4" fmla="*/ 2 w 255"/>
                  <a:gd name="T5" fmla="*/ 0 h 71"/>
                  <a:gd name="T6" fmla="*/ 0 w 255"/>
                  <a:gd name="T7" fmla="*/ 14 h 71"/>
                  <a:gd name="T8" fmla="*/ 250 w 255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71">
                    <a:moveTo>
                      <a:pt x="250" y="71"/>
                    </a:moveTo>
                    <a:lnTo>
                      <a:pt x="255" y="57"/>
                    </a:lnTo>
                    <a:lnTo>
                      <a:pt x="2" y="0"/>
                    </a:lnTo>
                    <a:lnTo>
                      <a:pt x="0" y="14"/>
                    </a:lnTo>
                    <a:lnTo>
                      <a:pt x="250" y="71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7" name="Freeform 35">
                <a:extLst>
                  <a:ext uri="{FF2B5EF4-FFF2-40B4-BE49-F238E27FC236}">
                    <a16:creationId xmlns:a16="http://schemas.microsoft.com/office/drawing/2014/main" id="{6376FC33-CE88-4216-A288-3C33D4B54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160" y="3977608"/>
                <a:ext cx="125050" cy="125050"/>
              </a:xfrm>
              <a:custGeom>
                <a:avLst/>
                <a:gdLst>
                  <a:gd name="T0" fmla="*/ 1 w 40"/>
                  <a:gd name="T1" fmla="*/ 21 h 40"/>
                  <a:gd name="T2" fmla="*/ 21 w 40"/>
                  <a:gd name="T3" fmla="*/ 39 h 40"/>
                  <a:gd name="T4" fmla="*/ 39 w 40"/>
                  <a:gd name="T5" fmla="*/ 18 h 40"/>
                  <a:gd name="T6" fmla="*/ 18 w 40"/>
                  <a:gd name="T7" fmla="*/ 1 h 40"/>
                  <a:gd name="T8" fmla="*/ 1 w 40"/>
                  <a:gd name="T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" y="21"/>
                    </a:moveTo>
                    <a:cubicBezTo>
                      <a:pt x="1" y="32"/>
                      <a:pt x="11" y="40"/>
                      <a:pt x="21" y="39"/>
                    </a:cubicBezTo>
                    <a:cubicBezTo>
                      <a:pt x="32" y="38"/>
                      <a:pt x="40" y="29"/>
                      <a:pt x="39" y="18"/>
                    </a:cubicBezTo>
                    <a:cubicBezTo>
                      <a:pt x="38" y="8"/>
                      <a:pt x="29" y="0"/>
                      <a:pt x="18" y="1"/>
                    </a:cubicBezTo>
                    <a:cubicBezTo>
                      <a:pt x="8" y="1"/>
                      <a:pt x="0" y="11"/>
                      <a:pt x="1" y="21"/>
                    </a:cubicBez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8" name="Freeform 36">
                <a:extLst>
                  <a:ext uri="{FF2B5EF4-FFF2-40B4-BE49-F238E27FC236}">
                    <a16:creationId xmlns:a16="http://schemas.microsoft.com/office/drawing/2014/main" id="{E2F0BFE0-735B-4F67-80F3-0DBA5E880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2012" y="3782051"/>
                <a:ext cx="333912" cy="361848"/>
              </a:xfrm>
              <a:custGeom>
                <a:avLst/>
                <a:gdLst>
                  <a:gd name="T0" fmla="*/ 0 w 106"/>
                  <a:gd name="T1" fmla="*/ 93 h 115"/>
                  <a:gd name="T2" fmla="*/ 22 w 106"/>
                  <a:gd name="T3" fmla="*/ 0 h 115"/>
                  <a:gd name="T4" fmla="*/ 96 w 106"/>
                  <a:gd name="T5" fmla="*/ 115 h 115"/>
                  <a:gd name="T6" fmla="*/ 0 w 106"/>
                  <a:gd name="T7" fmla="*/ 9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15">
                    <a:moveTo>
                      <a:pt x="0" y="93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73" y="12"/>
                      <a:pt x="106" y="63"/>
                      <a:pt x="96" y="115"/>
                    </a:cubicBez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FFA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69" name="Freeform 37">
                <a:extLst>
                  <a:ext uri="{FF2B5EF4-FFF2-40B4-BE49-F238E27FC236}">
                    <a16:creationId xmlns:a16="http://schemas.microsoft.com/office/drawing/2014/main" id="{90AB66CA-43CF-467F-BD03-73AFFB846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6826" y="4074722"/>
                <a:ext cx="367169" cy="327260"/>
              </a:xfrm>
              <a:custGeom>
                <a:avLst/>
                <a:gdLst>
                  <a:gd name="T0" fmla="*/ 21 w 117"/>
                  <a:gd name="T1" fmla="*/ 0 h 104"/>
                  <a:gd name="T2" fmla="*/ 0 w 117"/>
                  <a:gd name="T3" fmla="*/ 92 h 104"/>
                  <a:gd name="T4" fmla="*/ 117 w 117"/>
                  <a:gd name="T5" fmla="*/ 22 h 104"/>
                  <a:gd name="T6" fmla="*/ 21 w 11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04">
                    <a:moveTo>
                      <a:pt x="21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52" y="104"/>
                      <a:pt x="103" y="73"/>
                      <a:pt x="117" y="2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A9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0" name="Freeform 38">
                <a:extLst>
                  <a:ext uri="{FF2B5EF4-FFF2-40B4-BE49-F238E27FC236}">
                    <a16:creationId xmlns:a16="http://schemas.microsoft.com/office/drawing/2014/main" id="{78B78DCC-0A70-4948-B074-96D3F6E3E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2012" y="3782051"/>
                <a:ext cx="333912" cy="361848"/>
              </a:xfrm>
              <a:custGeom>
                <a:avLst/>
                <a:gdLst>
                  <a:gd name="T0" fmla="*/ 0 w 106"/>
                  <a:gd name="T1" fmla="*/ 93 h 115"/>
                  <a:gd name="T2" fmla="*/ 22 w 106"/>
                  <a:gd name="T3" fmla="*/ 0 h 115"/>
                  <a:gd name="T4" fmla="*/ 96 w 106"/>
                  <a:gd name="T5" fmla="*/ 115 h 115"/>
                  <a:gd name="T6" fmla="*/ 0 w 106"/>
                  <a:gd name="T7" fmla="*/ 9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15">
                    <a:moveTo>
                      <a:pt x="0" y="93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73" y="12"/>
                      <a:pt x="106" y="63"/>
                      <a:pt x="96" y="115"/>
                    </a:cubicBez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1" name="Freeform 39">
                <a:extLst>
                  <a:ext uri="{FF2B5EF4-FFF2-40B4-BE49-F238E27FC236}">
                    <a16:creationId xmlns:a16="http://schemas.microsoft.com/office/drawing/2014/main" id="{C0C30786-B186-4576-AABD-E421D0207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6826" y="4074722"/>
                <a:ext cx="367169" cy="327260"/>
              </a:xfrm>
              <a:custGeom>
                <a:avLst/>
                <a:gdLst>
                  <a:gd name="T0" fmla="*/ 21 w 117"/>
                  <a:gd name="T1" fmla="*/ 0 h 104"/>
                  <a:gd name="T2" fmla="*/ 0 w 117"/>
                  <a:gd name="T3" fmla="*/ 92 h 104"/>
                  <a:gd name="T4" fmla="*/ 117 w 117"/>
                  <a:gd name="T5" fmla="*/ 22 h 104"/>
                  <a:gd name="T6" fmla="*/ 21 w 11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04">
                    <a:moveTo>
                      <a:pt x="21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52" y="104"/>
                      <a:pt x="103" y="73"/>
                      <a:pt x="117" y="2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2" name="Freeform 40">
                <a:extLst>
                  <a:ext uri="{FF2B5EF4-FFF2-40B4-BE49-F238E27FC236}">
                    <a16:creationId xmlns:a16="http://schemas.microsoft.com/office/drawing/2014/main" id="{D79207EF-3340-4C8B-B2C5-C7E9B4DA7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6746" y="4701304"/>
                <a:ext cx="465613" cy="115739"/>
              </a:xfrm>
              <a:custGeom>
                <a:avLst/>
                <a:gdLst>
                  <a:gd name="T0" fmla="*/ 11 w 148"/>
                  <a:gd name="T1" fmla="*/ 37 h 37"/>
                  <a:gd name="T2" fmla="*/ 139 w 148"/>
                  <a:gd name="T3" fmla="*/ 28 h 37"/>
                  <a:gd name="T4" fmla="*/ 147 w 148"/>
                  <a:gd name="T5" fmla="*/ 18 h 37"/>
                  <a:gd name="T6" fmla="*/ 147 w 148"/>
                  <a:gd name="T7" fmla="*/ 9 h 37"/>
                  <a:gd name="T8" fmla="*/ 137 w 148"/>
                  <a:gd name="T9" fmla="*/ 0 h 37"/>
                  <a:gd name="T10" fmla="*/ 9 w 148"/>
                  <a:gd name="T11" fmla="*/ 10 h 37"/>
                  <a:gd name="T12" fmla="*/ 1 w 148"/>
                  <a:gd name="T13" fmla="*/ 20 h 37"/>
                  <a:gd name="T14" fmla="*/ 1 w 148"/>
                  <a:gd name="T15" fmla="*/ 29 h 37"/>
                  <a:gd name="T16" fmla="*/ 11 w 148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37">
                    <a:moveTo>
                      <a:pt x="11" y="37"/>
                    </a:moveTo>
                    <a:cubicBezTo>
                      <a:pt x="139" y="28"/>
                      <a:pt x="139" y="28"/>
                      <a:pt x="139" y="28"/>
                    </a:cubicBezTo>
                    <a:cubicBezTo>
                      <a:pt x="144" y="27"/>
                      <a:pt x="148" y="23"/>
                      <a:pt x="147" y="18"/>
                    </a:cubicBezTo>
                    <a:cubicBezTo>
                      <a:pt x="147" y="9"/>
                      <a:pt x="147" y="9"/>
                      <a:pt x="147" y="9"/>
                    </a:cubicBezTo>
                    <a:cubicBezTo>
                      <a:pt x="146" y="4"/>
                      <a:pt x="142" y="0"/>
                      <a:pt x="137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10"/>
                      <a:pt x="0" y="15"/>
                      <a:pt x="1" y="2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2" y="34"/>
                      <a:pt x="6" y="37"/>
                      <a:pt x="11" y="37"/>
                    </a:cubicBezTo>
                    <a:close/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DFC8C53A-10D7-44DA-B46E-2259D7C6F9F2}"/>
                </a:ext>
              </a:extLst>
            </p:cNvPr>
            <p:cNvGrpSpPr/>
            <p:nvPr/>
          </p:nvGrpSpPr>
          <p:grpSpPr>
            <a:xfrm>
              <a:off x="5176710" y="4326153"/>
              <a:ext cx="1855802" cy="686447"/>
              <a:chOff x="5176710" y="4326153"/>
              <a:chExt cx="1855802" cy="686447"/>
            </a:xfrm>
          </p:grpSpPr>
          <p:sp>
            <p:nvSpPr>
              <p:cNvPr id="174" name="Freeform 41">
                <a:extLst>
                  <a:ext uri="{FF2B5EF4-FFF2-40B4-BE49-F238E27FC236}">
                    <a16:creationId xmlns:a16="http://schemas.microsoft.com/office/drawing/2014/main" id="{A6519AA3-B79E-4F3C-AD7B-8F76DCE9A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710" y="4326153"/>
                <a:ext cx="1855802" cy="686447"/>
              </a:xfrm>
              <a:custGeom>
                <a:avLst/>
                <a:gdLst>
                  <a:gd name="T0" fmla="*/ 572 w 590"/>
                  <a:gd name="T1" fmla="*/ 218 h 218"/>
                  <a:gd name="T2" fmla="*/ 18 w 590"/>
                  <a:gd name="T3" fmla="*/ 218 h 218"/>
                  <a:gd name="T4" fmla="*/ 0 w 590"/>
                  <a:gd name="T5" fmla="*/ 201 h 218"/>
                  <a:gd name="T6" fmla="*/ 0 w 590"/>
                  <a:gd name="T7" fmla="*/ 17 h 218"/>
                  <a:gd name="T8" fmla="*/ 18 w 590"/>
                  <a:gd name="T9" fmla="*/ 0 h 218"/>
                  <a:gd name="T10" fmla="*/ 572 w 590"/>
                  <a:gd name="T11" fmla="*/ 0 h 218"/>
                  <a:gd name="T12" fmla="*/ 590 w 590"/>
                  <a:gd name="T13" fmla="*/ 17 h 218"/>
                  <a:gd name="T14" fmla="*/ 590 w 590"/>
                  <a:gd name="T15" fmla="*/ 201 h 218"/>
                  <a:gd name="T16" fmla="*/ 572 w 590"/>
                  <a:gd name="T1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0" h="218">
                    <a:moveTo>
                      <a:pt x="572" y="218"/>
                    </a:moveTo>
                    <a:cubicBezTo>
                      <a:pt x="18" y="218"/>
                      <a:pt x="18" y="218"/>
                      <a:pt x="18" y="218"/>
                    </a:cubicBezTo>
                    <a:cubicBezTo>
                      <a:pt x="8" y="218"/>
                      <a:pt x="0" y="210"/>
                      <a:pt x="0" y="20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72" y="0"/>
                      <a:pt x="572" y="0"/>
                      <a:pt x="572" y="0"/>
                    </a:cubicBezTo>
                    <a:cubicBezTo>
                      <a:pt x="582" y="0"/>
                      <a:pt x="590" y="8"/>
                      <a:pt x="590" y="17"/>
                    </a:cubicBezTo>
                    <a:cubicBezTo>
                      <a:pt x="590" y="201"/>
                      <a:pt x="590" y="201"/>
                      <a:pt x="590" y="201"/>
                    </a:cubicBezTo>
                    <a:cubicBezTo>
                      <a:pt x="590" y="210"/>
                      <a:pt x="582" y="218"/>
                      <a:pt x="572" y="218"/>
                    </a:cubicBez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5" name="Freeform 140">
                <a:extLst>
                  <a:ext uri="{FF2B5EF4-FFF2-40B4-BE49-F238E27FC236}">
                    <a16:creationId xmlns:a16="http://schemas.microsoft.com/office/drawing/2014/main" id="{7D6E4E44-9354-4F82-B36A-31D322817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9878" y="4363402"/>
                <a:ext cx="1710796" cy="585343"/>
              </a:xfrm>
              <a:custGeom>
                <a:avLst/>
                <a:gdLst>
                  <a:gd name="connsiteX0" fmla="*/ 1928812 w 2041525"/>
                  <a:gd name="connsiteY0" fmla="*/ 646113 h 698501"/>
                  <a:gd name="connsiteX1" fmla="*/ 2041525 w 2041525"/>
                  <a:gd name="connsiteY1" fmla="*/ 646113 h 698501"/>
                  <a:gd name="connsiteX2" fmla="*/ 2041525 w 2041525"/>
                  <a:gd name="connsiteY2" fmla="*/ 698501 h 698501"/>
                  <a:gd name="connsiteX3" fmla="*/ 1928812 w 2041525"/>
                  <a:gd name="connsiteY3" fmla="*/ 698501 h 698501"/>
                  <a:gd name="connsiteX4" fmla="*/ 1785937 w 2041525"/>
                  <a:gd name="connsiteY4" fmla="*/ 646113 h 698501"/>
                  <a:gd name="connsiteX5" fmla="*/ 1898650 w 2041525"/>
                  <a:gd name="connsiteY5" fmla="*/ 646113 h 698501"/>
                  <a:gd name="connsiteX6" fmla="*/ 1898650 w 2041525"/>
                  <a:gd name="connsiteY6" fmla="*/ 698501 h 698501"/>
                  <a:gd name="connsiteX7" fmla="*/ 1785937 w 2041525"/>
                  <a:gd name="connsiteY7" fmla="*/ 698501 h 698501"/>
                  <a:gd name="connsiteX8" fmla="*/ 1647825 w 2041525"/>
                  <a:gd name="connsiteY8" fmla="*/ 646113 h 698501"/>
                  <a:gd name="connsiteX9" fmla="*/ 1755775 w 2041525"/>
                  <a:gd name="connsiteY9" fmla="*/ 646113 h 698501"/>
                  <a:gd name="connsiteX10" fmla="*/ 1755775 w 2041525"/>
                  <a:gd name="connsiteY10" fmla="*/ 698501 h 698501"/>
                  <a:gd name="connsiteX11" fmla="*/ 1647825 w 2041525"/>
                  <a:gd name="connsiteY11" fmla="*/ 698501 h 698501"/>
                  <a:gd name="connsiteX12" fmla="*/ 1785937 w 2041525"/>
                  <a:gd name="connsiteY12" fmla="*/ 590550 h 698501"/>
                  <a:gd name="connsiteX13" fmla="*/ 1898650 w 2041525"/>
                  <a:gd name="connsiteY13" fmla="*/ 590550 h 698501"/>
                  <a:gd name="connsiteX14" fmla="*/ 1898650 w 2041525"/>
                  <a:gd name="connsiteY14" fmla="*/ 642938 h 698501"/>
                  <a:gd name="connsiteX15" fmla="*/ 1785937 w 2041525"/>
                  <a:gd name="connsiteY15" fmla="*/ 642938 h 698501"/>
                  <a:gd name="connsiteX16" fmla="*/ 1504950 w 2041525"/>
                  <a:gd name="connsiteY16" fmla="*/ 590550 h 698501"/>
                  <a:gd name="connsiteX17" fmla="*/ 1612900 w 2041525"/>
                  <a:gd name="connsiteY17" fmla="*/ 590550 h 698501"/>
                  <a:gd name="connsiteX18" fmla="*/ 1612900 w 2041525"/>
                  <a:gd name="connsiteY18" fmla="*/ 698500 h 698501"/>
                  <a:gd name="connsiteX19" fmla="*/ 1504950 w 2041525"/>
                  <a:gd name="connsiteY19" fmla="*/ 698500 h 698501"/>
                  <a:gd name="connsiteX20" fmla="*/ 1320800 w 2041525"/>
                  <a:gd name="connsiteY20" fmla="*/ 590550 h 698501"/>
                  <a:gd name="connsiteX21" fmla="*/ 1471613 w 2041525"/>
                  <a:gd name="connsiteY21" fmla="*/ 590550 h 698501"/>
                  <a:gd name="connsiteX22" fmla="*/ 1471613 w 2041525"/>
                  <a:gd name="connsiteY22" fmla="*/ 698500 h 698501"/>
                  <a:gd name="connsiteX23" fmla="*/ 1320800 w 2041525"/>
                  <a:gd name="connsiteY23" fmla="*/ 698500 h 698501"/>
                  <a:gd name="connsiteX24" fmla="*/ 608012 w 2041525"/>
                  <a:gd name="connsiteY24" fmla="*/ 590550 h 698501"/>
                  <a:gd name="connsiteX25" fmla="*/ 1287462 w 2041525"/>
                  <a:gd name="connsiteY25" fmla="*/ 590550 h 698501"/>
                  <a:gd name="connsiteX26" fmla="*/ 1287462 w 2041525"/>
                  <a:gd name="connsiteY26" fmla="*/ 698500 h 698501"/>
                  <a:gd name="connsiteX27" fmla="*/ 608012 w 2041525"/>
                  <a:gd name="connsiteY27" fmla="*/ 698500 h 698501"/>
                  <a:gd name="connsiteX28" fmla="*/ 423862 w 2041525"/>
                  <a:gd name="connsiteY28" fmla="*/ 585788 h 698501"/>
                  <a:gd name="connsiteX29" fmla="*/ 577850 w 2041525"/>
                  <a:gd name="connsiteY29" fmla="*/ 585788 h 698501"/>
                  <a:gd name="connsiteX30" fmla="*/ 577850 w 2041525"/>
                  <a:gd name="connsiteY30" fmla="*/ 695326 h 698501"/>
                  <a:gd name="connsiteX31" fmla="*/ 423862 w 2041525"/>
                  <a:gd name="connsiteY31" fmla="*/ 695326 h 698501"/>
                  <a:gd name="connsiteX32" fmla="*/ 285750 w 2041525"/>
                  <a:gd name="connsiteY32" fmla="*/ 585788 h 698501"/>
                  <a:gd name="connsiteX33" fmla="*/ 393700 w 2041525"/>
                  <a:gd name="connsiteY33" fmla="*/ 585788 h 698501"/>
                  <a:gd name="connsiteX34" fmla="*/ 393700 w 2041525"/>
                  <a:gd name="connsiteY34" fmla="*/ 695326 h 698501"/>
                  <a:gd name="connsiteX35" fmla="*/ 285750 w 2041525"/>
                  <a:gd name="connsiteY35" fmla="*/ 695326 h 698501"/>
                  <a:gd name="connsiteX36" fmla="*/ 142875 w 2041525"/>
                  <a:gd name="connsiteY36" fmla="*/ 585788 h 698501"/>
                  <a:gd name="connsiteX37" fmla="*/ 255588 w 2041525"/>
                  <a:gd name="connsiteY37" fmla="*/ 585788 h 698501"/>
                  <a:gd name="connsiteX38" fmla="*/ 255588 w 2041525"/>
                  <a:gd name="connsiteY38" fmla="*/ 695326 h 698501"/>
                  <a:gd name="connsiteX39" fmla="*/ 142875 w 2041525"/>
                  <a:gd name="connsiteY39" fmla="*/ 695326 h 698501"/>
                  <a:gd name="connsiteX40" fmla="*/ 0 w 2041525"/>
                  <a:gd name="connsiteY40" fmla="*/ 585788 h 698501"/>
                  <a:gd name="connsiteX41" fmla="*/ 112713 w 2041525"/>
                  <a:gd name="connsiteY41" fmla="*/ 585788 h 698501"/>
                  <a:gd name="connsiteX42" fmla="*/ 112713 w 2041525"/>
                  <a:gd name="connsiteY42" fmla="*/ 695326 h 698501"/>
                  <a:gd name="connsiteX43" fmla="*/ 0 w 2041525"/>
                  <a:gd name="connsiteY43" fmla="*/ 695326 h 698501"/>
                  <a:gd name="connsiteX44" fmla="*/ 1752600 w 2041525"/>
                  <a:gd name="connsiteY44" fmla="*/ 458788 h 698501"/>
                  <a:gd name="connsiteX45" fmla="*/ 2041525 w 2041525"/>
                  <a:gd name="connsiteY45" fmla="*/ 458788 h 698501"/>
                  <a:gd name="connsiteX46" fmla="*/ 2041525 w 2041525"/>
                  <a:gd name="connsiteY46" fmla="*/ 563563 h 698501"/>
                  <a:gd name="connsiteX47" fmla="*/ 1752600 w 2041525"/>
                  <a:gd name="connsiteY47" fmla="*/ 563563 h 698501"/>
                  <a:gd name="connsiteX48" fmla="*/ 1601787 w 2041525"/>
                  <a:gd name="connsiteY48" fmla="*/ 458788 h 698501"/>
                  <a:gd name="connsiteX49" fmla="*/ 1714500 w 2041525"/>
                  <a:gd name="connsiteY49" fmla="*/ 458788 h 698501"/>
                  <a:gd name="connsiteX50" fmla="*/ 1714500 w 2041525"/>
                  <a:gd name="connsiteY50" fmla="*/ 563563 h 698501"/>
                  <a:gd name="connsiteX51" fmla="*/ 1601787 w 2041525"/>
                  <a:gd name="connsiteY51" fmla="*/ 563563 h 698501"/>
                  <a:gd name="connsiteX52" fmla="*/ 1463675 w 2041525"/>
                  <a:gd name="connsiteY52" fmla="*/ 458788 h 698501"/>
                  <a:gd name="connsiteX53" fmla="*/ 1571625 w 2041525"/>
                  <a:gd name="connsiteY53" fmla="*/ 458788 h 698501"/>
                  <a:gd name="connsiteX54" fmla="*/ 1571625 w 2041525"/>
                  <a:gd name="connsiteY54" fmla="*/ 563563 h 698501"/>
                  <a:gd name="connsiteX55" fmla="*/ 1463675 w 2041525"/>
                  <a:gd name="connsiteY55" fmla="*/ 563563 h 698501"/>
                  <a:gd name="connsiteX56" fmla="*/ 1320800 w 2041525"/>
                  <a:gd name="connsiteY56" fmla="*/ 458788 h 698501"/>
                  <a:gd name="connsiteX57" fmla="*/ 1430338 w 2041525"/>
                  <a:gd name="connsiteY57" fmla="*/ 458788 h 698501"/>
                  <a:gd name="connsiteX58" fmla="*/ 1430338 w 2041525"/>
                  <a:gd name="connsiteY58" fmla="*/ 563563 h 698501"/>
                  <a:gd name="connsiteX59" fmla="*/ 1320800 w 2041525"/>
                  <a:gd name="connsiteY59" fmla="*/ 563563 h 698501"/>
                  <a:gd name="connsiteX60" fmla="*/ 1177925 w 2041525"/>
                  <a:gd name="connsiteY60" fmla="*/ 458788 h 698501"/>
                  <a:gd name="connsiteX61" fmla="*/ 1287463 w 2041525"/>
                  <a:gd name="connsiteY61" fmla="*/ 458788 h 698501"/>
                  <a:gd name="connsiteX62" fmla="*/ 1287463 w 2041525"/>
                  <a:gd name="connsiteY62" fmla="*/ 563563 h 698501"/>
                  <a:gd name="connsiteX63" fmla="*/ 1177925 w 2041525"/>
                  <a:gd name="connsiteY63" fmla="*/ 563563 h 698501"/>
                  <a:gd name="connsiteX64" fmla="*/ 1035050 w 2041525"/>
                  <a:gd name="connsiteY64" fmla="*/ 458788 h 698501"/>
                  <a:gd name="connsiteX65" fmla="*/ 1144588 w 2041525"/>
                  <a:gd name="connsiteY65" fmla="*/ 458788 h 698501"/>
                  <a:gd name="connsiteX66" fmla="*/ 1144588 w 2041525"/>
                  <a:gd name="connsiteY66" fmla="*/ 563563 h 698501"/>
                  <a:gd name="connsiteX67" fmla="*/ 1035050 w 2041525"/>
                  <a:gd name="connsiteY67" fmla="*/ 563563 h 698501"/>
                  <a:gd name="connsiteX68" fmla="*/ 893762 w 2041525"/>
                  <a:gd name="connsiteY68" fmla="*/ 458788 h 698501"/>
                  <a:gd name="connsiteX69" fmla="*/ 1004887 w 2041525"/>
                  <a:gd name="connsiteY69" fmla="*/ 458788 h 698501"/>
                  <a:gd name="connsiteX70" fmla="*/ 1004887 w 2041525"/>
                  <a:gd name="connsiteY70" fmla="*/ 563563 h 698501"/>
                  <a:gd name="connsiteX71" fmla="*/ 893762 w 2041525"/>
                  <a:gd name="connsiteY71" fmla="*/ 563563 h 698501"/>
                  <a:gd name="connsiteX72" fmla="*/ 750887 w 2041525"/>
                  <a:gd name="connsiteY72" fmla="*/ 458788 h 698501"/>
                  <a:gd name="connsiteX73" fmla="*/ 863600 w 2041525"/>
                  <a:gd name="connsiteY73" fmla="*/ 458788 h 698501"/>
                  <a:gd name="connsiteX74" fmla="*/ 863600 w 2041525"/>
                  <a:gd name="connsiteY74" fmla="*/ 563563 h 698501"/>
                  <a:gd name="connsiteX75" fmla="*/ 750887 w 2041525"/>
                  <a:gd name="connsiteY75" fmla="*/ 563563 h 698501"/>
                  <a:gd name="connsiteX76" fmla="*/ 608012 w 2041525"/>
                  <a:gd name="connsiteY76" fmla="*/ 458788 h 698501"/>
                  <a:gd name="connsiteX77" fmla="*/ 720725 w 2041525"/>
                  <a:gd name="connsiteY77" fmla="*/ 458788 h 698501"/>
                  <a:gd name="connsiteX78" fmla="*/ 720725 w 2041525"/>
                  <a:gd name="connsiteY78" fmla="*/ 563563 h 698501"/>
                  <a:gd name="connsiteX79" fmla="*/ 608012 w 2041525"/>
                  <a:gd name="connsiteY79" fmla="*/ 563563 h 698501"/>
                  <a:gd name="connsiteX80" fmla="*/ 468312 w 2041525"/>
                  <a:gd name="connsiteY80" fmla="*/ 458788 h 698501"/>
                  <a:gd name="connsiteX81" fmla="*/ 577850 w 2041525"/>
                  <a:gd name="connsiteY81" fmla="*/ 458788 h 698501"/>
                  <a:gd name="connsiteX82" fmla="*/ 577850 w 2041525"/>
                  <a:gd name="connsiteY82" fmla="*/ 563563 h 698501"/>
                  <a:gd name="connsiteX83" fmla="*/ 468312 w 2041525"/>
                  <a:gd name="connsiteY83" fmla="*/ 563563 h 698501"/>
                  <a:gd name="connsiteX84" fmla="*/ 327025 w 2041525"/>
                  <a:gd name="connsiteY84" fmla="*/ 458788 h 698501"/>
                  <a:gd name="connsiteX85" fmla="*/ 434975 w 2041525"/>
                  <a:gd name="connsiteY85" fmla="*/ 458788 h 698501"/>
                  <a:gd name="connsiteX86" fmla="*/ 434975 w 2041525"/>
                  <a:gd name="connsiteY86" fmla="*/ 563563 h 698501"/>
                  <a:gd name="connsiteX87" fmla="*/ 327025 w 2041525"/>
                  <a:gd name="connsiteY87" fmla="*/ 563563 h 698501"/>
                  <a:gd name="connsiteX88" fmla="*/ 0 w 2041525"/>
                  <a:gd name="connsiteY88" fmla="*/ 458788 h 698501"/>
                  <a:gd name="connsiteX89" fmla="*/ 288925 w 2041525"/>
                  <a:gd name="connsiteY89" fmla="*/ 458788 h 698501"/>
                  <a:gd name="connsiteX90" fmla="*/ 288925 w 2041525"/>
                  <a:gd name="connsiteY90" fmla="*/ 563563 h 698501"/>
                  <a:gd name="connsiteX91" fmla="*/ 0 w 2041525"/>
                  <a:gd name="connsiteY91" fmla="*/ 563563 h 698501"/>
                  <a:gd name="connsiteX92" fmla="*/ 1812925 w 2041525"/>
                  <a:gd name="connsiteY92" fmla="*/ 334963 h 698501"/>
                  <a:gd name="connsiteX93" fmla="*/ 2041525 w 2041525"/>
                  <a:gd name="connsiteY93" fmla="*/ 334963 h 698501"/>
                  <a:gd name="connsiteX94" fmla="*/ 2041525 w 2041525"/>
                  <a:gd name="connsiteY94" fmla="*/ 439738 h 698501"/>
                  <a:gd name="connsiteX95" fmla="*/ 1812925 w 2041525"/>
                  <a:gd name="connsiteY95" fmla="*/ 439738 h 698501"/>
                  <a:gd name="connsiteX96" fmla="*/ 1670050 w 2041525"/>
                  <a:gd name="connsiteY96" fmla="*/ 334963 h 698501"/>
                  <a:gd name="connsiteX97" fmla="*/ 1782763 w 2041525"/>
                  <a:gd name="connsiteY97" fmla="*/ 334963 h 698501"/>
                  <a:gd name="connsiteX98" fmla="*/ 1782763 w 2041525"/>
                  <a:gd name="connsiteY98" fmla="*/ 439738 h 698501"/>
                  <a:gd name="connsiteX99" fmla="*/ 1670050 w 2041525"/>
                  <a:gd name="connsiteY99" fmla="*/ 439738 h 698501"/>
                  <a:gd name="connsiteX100" fmla="*/ 1530350 w 2041525"/>
                  <a:gd name="connsiteY100" fmla="*/ 334963 h 698501"/>
                  <a:gd name="connsiteX101" fmla="*/ 1639888 w 2041525"/>
                  <a:gd name="connsiteY101" fmla="*/ 334963 h 698501"/>
                  <a:gd name="connsiteX102" fmla="*/ 1639888 w 2041525"/>
                  <a:gd name="connsiteY102" fmla="*/ 439738 h 698501"/>
                  <a:gd name="connsiteX103" fmla="*/ 1530350 w 2041525"/>
                  <a:gd name="connsiteY103" fmla="*/ 439738 h 698501"/>
                  <a:gd name="connsiteX104" fmla="*/ 1389062 w 2041525"/>
                  <a:gd name="connsiteY104" fmla="*/ 334963 h 698501"/>
                  <a:gd name="connsiteX105" fmla="*/ 1497012 w 2041525"/>
                  <a:gd name="connsiteY105" fmla="*/ 334963 h 698501"/>
                  <a:gd name="connsiteX106" fmla="*/ 1497012 w 2041525"/>
                  <a:gd name="connsiteY106" fmla="*/ 439738 h 698501"/>
                  <a:gd name="connsiteX107" fmla="*/ 1389062 w 2041525"/>
                  <a:gd name="connsiteY107" fmla="*/ 439738 h 698501"/>
                  <a:gd name="connsiteX108" fmla="*/ 1246187 w 2041525"/>
                  <a:gd name="connsiteY108" fmla="*/ 334963 h 698501"/>
                  <a:gd name="connsiteX109" fmla="*/ 1358900 w 2041525"/>
                  <a:gd name="connsiteY109" fmla="*/ 334963 h 698501"/>
                  <a:gd name="connsiteX110" fmla="*/ 1358900 w 2041525"/>
                  <a:gd name="connsiteY110" fmla="*/ 439738 h 698501"/>
                  <a:gd name="connsiteX111" fmla="*/ 1246187 w 2041525"/>
                  <a:gd name="connsiteY111" fmla="*/ 439738 h 698501"/>
                  <a:gd name="connsiteX112" fmla="*/ 1106487 w 2041525"/>
                  <a:gd name="connsiteY112" fmla="*/ 334963 h 698501"/>
                  <a:gd name="connsiteX113" fmla="*/ 1216025 w 2041525"/>
                  <a:gd name="connsiteY113" fmla="*/ 334963 h 698501"/>
                  <a:gd name="connsiteX114" fmla="*/ 1216025 w 2041525"/>
                  <a:gd name="connsiteY114" fmla="*/ 439738 h 698501"/>
                  <a:gd name="connsiteX115" fmla="*/ 1106487 w 2041525"/>
                  <a:gd name="connsiteY115" fmla="*/ 439738 h 698501"/>
                  <a:gd name="connsiteX116" fmla="*/ 963612 w 2041525"/>
                  <a:gd name="connsiteY116" fmla="*/ 334963 h 698501"/>
                  <a:gd name="connsiteX117" fmla="*/ 1073150 w 2041525"/>
                  <a:gd name="connsiteY117" fmla="*/ 334963 h 698501"/>
                  <a:gd name="connsiteX118" fmla="*/ 1073150 w 2041525"/>
                  <a:gd name="connsiteY118" fmla="*/ 439738 h 698501"/>
                  <a:gd name="connsiteX119" fmla="*/ 963612 w 2041525"/>
                  <a:gd name="connsiteY119" fmla="*/ 439738 h 698501"/>
                  <a:gd name="connsiteX120" fmla="*/ 822325 w 2041525"/>
                  <a:gd name="connsiteY120" fmla="*/ 334963 h 698501"/>
                  <a:gd name="connsiteX121" fmla="*/ 935038 w 2041525"/>
                  <a:gd name="connsiteY121" fmla="*/ 334963 h 698501"/>
                  <a:gd name="connsiteX122" fmla="*/ 935038 w 2041525"/>
                  <a:gd name="connsiteY122" fmla="*/ 439738 h 698501"/>
                  <a:gd name="connsiteX123" fmla="*/ 822325 w 2041525"/>
                  <a:gd name="connsiteY123" fmla="*/ 439738 h 698501"/>
                  <a:gd name="connsiteX124" fmla="*/ 682625 w 2041525"/>
                  <a:gd name="connsiteY124" fmla="*/ 334963 h 698501"/>
                  <a:gd name="connsiteX125" fmla="*/ 792163 w 2041525"/>
                  <a:gd name="connsiteY125" fmla="*/ 334963 h 698501"/>
                  <a:gd name="connsiteX126" fmla="*/ 792163 w 2041525"/>
                  <a:gd name="connsiteY126" fmla="*/ 439738 h 698501"/>
                  <a:gd name="connsiteX127" fmla="*/ 682625 w 2041525"/>
                  <a:gd name="connsiteY127" fmla="*/ 439738 h 698501"/>
                  <a:gd name="connsiteX128" fmla="*/ 539750 w 2041525"/>
                  <a:gd name="connsiteY128" fmla="*/ 334963 h 698501"/>
                  <a:gd name="connsiteX129" fmla="*/ 652463 w 2041525"/>
                  <a:gd name="connsiteY129" fmla="*/ 334963 h 698501"/>
                  <a:gd name="connsiteX130" fmla="*/ 652463 w 2041525"/>
                  <a:gd name="connsiteY130" fmla="*/ 439738 h 698501"/>
                  <a:gd name="connsiteX131" fmla="*/ 539750 w 2041525"/>
                  <a:gd name="connsiteY131" fmla="*/ 439738 h 698501"/>
                  <a:gd name="connsiteX132" fmla="*/ 396875 w 2041525"/>
                  <a:gd name="connsiteY132" fmla="*/ 334963 h 698501"/>
                  <a:gd name="connsiteX133" fmla="*/ 509588 w 2041525"/>
                  <a:gd name="connsiteY133" fmla="*/ 334963 h 698501"/>
                  <a:gd name="connsiteX134" fmla="*/ 509588 w 2041525"/>
                  <a:gd name="connsiteY134" fmla="*/ 439738 h 698501"/>
                  <a:gd name="connsiteX135" fmla="*/ 396875 w 2041525"/>
                  <a:gd name="connsiteY135" fmla="*/ 439738 h 698501"/>
                  <a:gd name="connsiteX136" fmla="*/ 258762 w 2041525"/>
                  <a:gd name="connsiteY136" fmla="*/ 334963 h 698501"/>
                  <a:gd name="connsiteX137" fmla="*/ 368300 w 2041525"/>
                  <a:gd name="connsiteY137" fmla="*/ 334963 h 698501"/>
                  <a:gd name="connsiteX138" fmla="*/ 368300 w 2041525"/>
                  <a:gd name="connsiteY138" fmla="*/ 439738 h 698501"/>
                  <a:gd name="connsiteX139" fmla="*/ 258762 w 2041525"/>
                  <a:gd name="connsiteY139" fmla="*/ 439738 h 698501"/>
                  <a:gd name="connsiteX140" fmla="*/ 0 w 2041525"/>
                  <a:gd name="connsiteY140" fmla="*/ 334963 h 698501"/>
                  <a:gd name="connsiteX141" fmla="*/ 228600 w 2041525"/>
                  <a:gd name="connsiteY141" fmla="*/ 334963 h 698501"/>
                  <a:gd name="connsiteX142" fmla="*/ 228600 w 2041525"/>
                  <a:gd name="connsiteY142" fmla="*/ 439738 h 698501"/>
                  <a:gd name="connsiteX143" fmla="*/ 0 w 2041525"/>
                  <a:gd name="connsiteY143" fmla="*/ 439738 h 698501"/>
                  <a:gd name="connsiteX144" fmla="*/ 1928812 w 2041525"/>
                  <a:gd name="connsiteY144" fmla="*/ 207963 h 698501"/>
                  <a:gd name="connsiteX145" fmla="*/ 2041525 w 2041525"/>
                  <a:gd name="connsiteY145" fmla="*/ 207963 h 698501"/>
                  <a:gd name="connsiteX146" fmla="*/ 2041525 w 2041525"/>
                  <a:gd name="connsiteY146" fmla="*/ 312738 h 698501"/>
                  <a:gd name="connsiteX147" fmla="*/ 1928812 w 2041525"/>
                  <a:gd name="connsiteY147" fmla="*/ 312738 h 698501"/>
                  <a:gd name="connsiteX148" fmla="*/ 1790700 w 2041525"/>
                  <a:gd name="connsiteY148" fmla="*/ 207963 h 698501"/>
                  <a:gd name="connsiteX149" fmla="*/ 1898650 w 2041525"/>
                  <a:gd name="connsiteY149" fmla="*/ 207963 h 698501"/>
                  <a:gd name="connsiteX150" fmla="*/ 1898650 w 2041525"/>
                  <a:gd name="connsiteY150" fmla="*/ 312738 h 698501"/>
                  <a:gd name="connsiteX151" fmla="*/ 1790700 w 2041525"/>
                  <a:gd name="connsiteY151" fmla="*/ 312738 h 698501"/>
                  <a:gd name="connsiteX152" fmla="*/ 1647825 w 2041525"/>
                  <a:gd name="connsiteY152" fmla="*/ 207963 h 698501"/>
                  <a:gd name="connsiteX153" fmla="*/ 1755775 w 2041525"/>
                  <a:gd name="connsiteY153" fmla="*/ 207963 h 698501"/>
                  <a:gd name="connsiteX154" fmla="*/ 1755775 w 2041525"/>
                  <a:gd name="connsiteY154" fmla="*/ 312738 h 698501"/>
                  <a:gd name="connsiteX155" fmla="*/ 1647825 w 2041525"/>
                  <a:gd name="connsiteY155" fmla="*/ 312738 h 698501"/>
                  <a:gd name="connsiteX156" fmla="*/ 1504950 w 2041525"/>
                  <a:gd name="connsiteY156" fmla="*/ 207963 h 698501"/>
                  <a:gd name="connsiteX157" fmla="*/ 1612900 w 2041525"/>
                  <a:gd name="connsiteY157" fmla="*/ 207963 h 698501"/>
                  <a:gd name="connsiteX158" fmla="*/ 1612900 w 2041525"/>
                  <a:gd name="connsiteY158" fmla="*/ 312738 h 698501"/>
                  <a:gd name="connsiteX159" fmla="*/ 1504950 w 2041525"/>
                  <a:gd name="connsiteY159" fmla="*/ 312738 h 698501"/>
                  <a:gd name="connsiteX160" fmla="*/ 1362075 w 2041525"/>
                  <a:gd name="connsiteY160" fmla="*/ 207963 h 698501"/>
                  <a:gd name="connsiteX161" fmla="*/ 1474788 w 2041525"/>
                  <a:gd name="connsiteY161" fmla="*/ 207963 h 698501"/>
                  <a:gd name="connsiteX162" fmla="*/ 1474788 w 2041525"/>
                  <a:gd name="connsiteY162" fmla="*/ 312738 h 698501"/>
                  <a:gd name="connsiteX163" fmla="*/ 1362075 w 2041525"/>
                  <a:gd name="connsiteY163" fmla="*/ 312738 h 698501"/>
                  <a:gd name="connsiteX164" fmla="*/ 1223962 w 2041525"/>
                  <a:gd name="connsiteY164" fmla="*/ 207963 h 698501"/>
                  <a:gd name="connsiteX165" fmla="*/ 1331912 w 2041525"/>
                  <a:gd name="connsiteY165" fmla="*/ 207963 h 698501"/>
                  <a:gd name="connsiteX166" fmla="*/ 1331912 w 2041525"/>
                  <a:gd name="connsiteY166" fmla="*/ 312738 h 698501"/>
                  <a:gd name="connsiteX167" fmla="*/ 1223962 w 2041525"/>
                  <a:gd name="connsiteY167" fmla="*/ 312738 h 698501"/>
                  <a:gd name="connsiteX168" fmla="*/ 1081087 w 2041525"/>
                  <a:gd name="connsiteY168" fmla="*/ 207963 h 698501"/>
                  <a:gd name="connsiteX169" fmla="*/ 1189037 w 2041525"/>
                  <a:gd name="connsiteY169" fmla="*/ 207963 h 698501"/>
                  <a:gd name="connsiteX170" fmla="*/ 1189037 w 2041525"/>
                  <a:gd name="connsiteY170" fmla="*/ 312738 h 698501"/>
                  <a:gd name="connsiteX171" fmla="*/ 1081087 w 2041525"/>
                  <a:gd name="connsiteY171" fmla="*/ 312738 h 698501"/>
                  <a:gd name="connsiteX172" fmla="*/ 938212 w 2041525"/>
                  <a:gd name="connsiteY172" fmla="*/ 207963 h 698501"/>
                  <a:gd name="connsiteX173" fmla="*/ 1046162 w 2041525"/>
                  <a:gd name="connsiteY173" fmla="*/ 207963 h 698501"/>
                  <a:gd name="connsiteX174" fmla="*/ 1046162 w 2041525"/>
                  <a:gd name="connsiteY174" fmla="*/ 312738 h 698501"/>
                  <a:gd name="connsiteX175" fmla="*/ 938212 w 2041525"/>
                  <a:gd name="connsiteY175" fmla="*/ 312738 h 698501"/>
                  <a:gd name="connsiteX176" fmla="*/ 795337 w 2041525"/>
                  <a:gd name="connsiteY176" fmla="*/ 207963 h 698501"/>
                  <a:gd name="connsiteX177" fmla="*/ 908050 w 2041525"/>
                  <a:gd name="connsiteY177" fmla="*/ 207963 h 698501"/>
                  <a:gd name="connsiteX178" fmla="*/ 908050 w 2041525"/>
                  <a:gd name="connsiteY178" fmla="*/ 312738 h 698501"/>
                  <a:gd name="connsiteX179" fmla="*/ 795337 w 2041525"/>
                  <a:gd name="connsiteY179" fmla="*/ 312738 h 698501"/>
                  <a:gd name="connsiteX180" fmla="*/ 652462 w 2041525"/>
                  <a:gd name="connsiteY180" fmla="*/ 207963 h 698501"/>
                  <a:gd name="connsiteX181" fmla="*/ 765175 w 2041525"/>
                  <a:gd name="connsiteY181" fmla="*/ 207963 h 698501"/>
                  <a:gd name="connsiteX182" fmla="*/ 765175 w 2041525"/>
                  <a:gd name="connsiteY182" fmla="*/ 312738 h 698501"/>
                  <a:gd name="connsiteX183" fmla="*/ 652462 w 2041525"/>
                  <a:gd name="connsiteY183" fmla="*/ 312738 h 698501"/>
                  <a:gd name="connsiteX184" fmla="*/ 514350 w 2041525"/>
                  <a:gd name="connsiteY184" fmla="*/ 207963 h 698501"/>
                  <a:gd name="connsiteX185" fmla="*/ 622300 w 2041525"/>
                  <a:gd name="connsiteY185" fmla="*/ 207963 h 698501"/>
                  <a:gd name="connsiteX186" fmla="*/ 622300 w 2041525"/>
                  <a:gd name="connsiteY186" fmla="*/ 312738 h 698501"/>
                  <a:gd name="connsiteX187" fmla="*/ 514350 w 2041525"/>
                  <a:gd name="connsiteY187" fmla="*/ 312738 h 698501"/>
                  <a:gd name="connsiteX188" fmla="*/ 371475 w 2041525"/>
                  <a:gd name="connsiteY188" fmla="*/ 207963 h 698501"/>
                  <a:gd name="connsiteX189" fmla="*/ 479425 w 2041525"/>
                  <a:gd name="connsiteY189" fmla="*/ 207963 h 698501"/>
                  <a:gd name="connsiteX190" fmla="*/ 479425 w 2041525"/>
                  <a:gd name="connsiteY190" fmla="*/ 312738 h 698501"/>
                  <a:gd name="connsiteX191" fmla="*/ 371475 w 2041525"/>
                  <a:gd name="connsiteY191" fmla="*/ 312738 h 698501"/>
                  <a:gd name="connsiteX192" fmla="*/ 228600 w 2041525"/>
                  <a:gd name="connsiteY192" fmla="*/ 207963 h 698501"/>
                  <a:gd name="connsiteX193" fmla="*/ 341313 w 2041525"/>
                  <a:gd name="connsiteY193" fmla="*/ 207963 h 698501"/>
                  <a:gd name="connsiteX194" fmla="*/ 341313 w 2041525"/>
                  <a:gd name="connsiteY194" fmla="*/ 312738 h 698501"/>
                  <a:gd name="connsiteX195" fmla="*/ 228600 w 2041525"/>
                  <a:gd name="connsiteY195" fmla="*/ 312738 h 698501"/>
                  <a:gd name="connsiteX196" fmla="*/ 0 w 2041525"/>
                  <a:gd name="connsiteY196" fmla="*/ 207963 h 698501"/>
                  <a:gd name="connsiteX197" fmla="*/ 198438 w 2041525"/>
                  <a:gd name="connsiteY197" fmla="*/ 207963 h 698501"/>
                  <a:gd name="connsiteX198" fmla="*/ 198438 w 2041525"/>
                  <a:gd name="connsiteY198" fmla="*/ 312738 h 698501"/>
                  <a:gd name="connsiteX199" fmla="*/ 0 w 2041525"/>
                  <a:gd name="connsiteY199" fmla="*/ 312738 h 698501"/>
                  <a:gd name="connsiteX200" fmla="*/ 1843087 w 2041525"/>
                  <a:gd name="connsiteY200" fmla="*/ 82550 h 698501"/>
                  <a:gd name="connsiteX201" fmla="*/ 2041525 w 2041525"/>
                  <a:gd name="connsiteY201" fmla="*/ 82550 h 698501"/>
                  <a:gd name="connsiteX202" fmla="*/ 2041525 w 2041525"/>
                  <a:gd name="connsiteY202" fmla="*/ 188913 h 698501"/>
                  <a:gd name="connsiteX203" fmla="*/ 1843087 w 2041525"/>
                  <a:gd name="connsiteY203" fmla="*/ 188913 h 698501"/>
                  <a:gd name="connsiteX204" fmla="*/ 1700212 w 2041525"/>
                  <a:gd name="connsiteY204" fmla="*/ 82550 h 698501"/>
                  <a:gd name="connsiteX205" fmla="*/ 1812925 w 2041525"/>
                  <a:gd name="connsiteY205" fmla="*/ 82550 h 698501"/>
                  <a:gd name="connsiteX206" fmla="*/ 1812925 w 2041525"/>
                  <a:gd name="connsiteY206" fmla="*/ 188913 h 698501"/>
                  <a:gd name="connsiteX207" fmla="*/ 1700212 w 2041525"/>
                  <a:gd name="connsiteY207" fmla="*/ 188913 h 698501"/>
                  <a:gd name="connsiteX208" fmla="*/ 1560512 w 2041525"/>
                  <a:gd name="connsiteY208" fmla="*/ 82550 h 698501"/>
                  <a:gd name="connsiteX209" fmla="*/ 1670050 w 2041525"/>
                  <a:gd name="connsiteY209" fmla="*/ 82550 h 698501"/>
                  <a:gd name="connsiteX210" fmla="*/ 1670050 w 2041525"/>
                  <a:gd name="connsiteY210" fmla="*/ 188913 h 698501"/>
                  <a:gd name="connsiteX211" fmla="*/ 1560512 w 2041525"/>
                  <a:gd name="connsiteY211" fmla="*/ 188913 h 698501"/>
                  <a:gd name="connsiteX212" fmla="*/ 1417637 w 2041525"/>
                  <a:gd name="connsiteY212" fmla="*/ 82550 h 698501"/>
                  <a:gd name="connsiteX213" fmla="*/ 1527175 w 2041525"/>
                  <a:gd name="connsiteY213" fmla="*/ 82550 h 698501"/>
                  <a:gd name="connsiteX214" fmla="*/ 1527175 w 2041525"/>
                  <a:gd name="connsiteY214" fmla="*/ 188913 h 698501"/>
                  <a:gd name="connsiteX215" fmla="*/ 1417637 w 2041525"/>
                  <a:gd name="connsiteY215" fmla="*/ 188913 h 698501"/>
                  <a:gd name="connsiteX216" fmla="*/ 1276350 w 2041525"/>
                  <a:gd name="connsiteY216" fmla="*/ 82550 h 698501"/>
                  <a:gd name="connsiteX217" fmla="*/ 1389063 w 2041525"/>
                  <a:gd name="connsiteY217" fmla="*/ 82550 h 698501"/>
                  <a:gd name="connsiteX218" fmla="*/ 1389063 w 2041525"/>
                  <a:gd name="connsiteY218" fmla="*/ 188913 h 698501"/>
                  <a:gd name="connsiteX219" fmla="*/ 1276350 w 2041525"/>
                  <a:gd name="connsiteY219" fmla="*/ 188913 h 698501"/>
                  <a:gd name="connsiteX220" fmla="*/ 1133475 w 2041525"/>
                  <a:gd name="connsiteY220" fmla="*/ 82550 h 698501"/>
                  <a:gd name="connsiteX221" fmla="*/ 1246188 w 2041525"/>
                  <a:gd name="connsiteY221" fmla="*/ 82550 h 698501"/>
                  <a:gd name="connsiteX222" fmla="*/ 1246188 w 2041525"/>
                  <a:gd name="connsiteY222" fmla="*/ 188913 h 698501"/>
                  <a:gd name="connsiteX223" fmla="*/ 1133475 w 2041525"/>
                  <a:gd name="connsiteY223" fmla="*/ 188913 h 698501"/>
                  <a:gd name="connsiteX224" fmla="*/ 993775 w 2041525"/>
                  <a:gd name="connsiteY224" fmla="*/ 82550 h 698501"/>
                  <a:gd name="connsiteX225" fmla="*/ 1103313 w 2041525"/>
                  <a:gd name="connsiteY225" fmla="*/ 82550 h 698501"/>
                  <a:gd name="connsiteX226" fmla="*/ 1103313 w 2041525"/>
                  <a:gd name="connsiteY226" fmla="*/ 188913 h 698501"/>
                  <a:gd name="connsiteX227" fmla="*/ 993775 w 2041525"/>
                  <a:gd name="connsiteY227" fmla="*/ 188913 h 698501"/>
                  <a:gd name="connsiteX228" fmla="*/ 852487 w 2041525"/>
                  <a:gd name="connsiteY228" fmla="*/ 82550 h 698501"/>
                  <a:gd name="connsiteX229" fmla="*/ 960437 w 2041525"/>
                  <a:gd name="connsiteY229" fmla="*/ 82550 h 698501"/>
                  <a:gd name="connsiteX230" fmla="*/ 960437 w 2041525"/>
                  <a:gd name="connsiteY230" fmla="*/ 188913 h 698501"/>
                  <a:gd name="connsiteX231" fmla="*/ 852487 w 2041525"/>
                  <a:gd name="connsiteY231" fmla="*/ 188913 h 698501"/>
                  <a:gd name="connsiteX232" fmla="*/ 709612 w 2041525"/>
                  <a:gd name="connsiteY232" fmla="*/ 82550 h 698501"/>
                  <a:gd name="connsiteX233" fmla="*/ 817562 w 2041525"/>
                  <a:gd name="connsiteY233" fmla="*/ 82550 h 698501"/>
                  <a:gd name="connsiteX234" fmla="*/ 817562 w 2041525"/>
                  <a:gd name="connsiteY234" fmla="*/ 188913 h 698501"/>
                  <a:gd name="connsiteX235" fmla="*/ 709612 w 2041525"/>
                  <a:gd name="connsiteY235" fmla="*/ 188913 h 698501"/>
                  <a:gd name="connsiteX236" fmla="*/ 566737 w 2041525"/>
                  <a:gd name="connsiteY236" fmla="*/ 82550 h 698501"/>
                  <a:gd name="connsiteX237" fmla="*/ 679450 w 2041525"/>
                  <a:gd name="connsiteY237" fmla="*/ 82550 h 698501"/>
                  <a:gd name="connsiteX238" fmla="*/ 679450 w 2041525"/>
                  <a:gd name="connsiteY238" fmla="*/ 188913 h 698501"/>
                  <a:gd name="connsiteX239" fmla="*/ 566737 w 2041525"/>
                  <a:gd name="connsiteY239" fmla="*/ 188913 h 698501"/>
                  <a:gd name="connsiteX240" fmla="*/ 427037 w 2041525"/>
                  <a:gd name="connsiteY240" fmla="*/ 82550 h 698501"/>
                  <a:gd name="connsiteX241" fmla="*/ 536575 w 2041525"/>
                  <a:gd name="connsiteY241" fmla="*/ 82550 h 698501"/>
                  <a:gd name="connsiteX242" fmla="*/ 536575 w 2041525"/>
                  <a:gd name="connsiteY242" fmla="*/ 188913 h 698501"/>
                  <a:gd name="connsiteX243" fmla="*/ 427037 w 2041525"/>
                  <a:gd name="connsiteY243" fmla="*/ 188913 h 698501"/>
                  <a:gd name="connsiteX244" fmla="*/ 285750 w 2041525"/>
                  <a:gd name="connsiteY244" fmla="*/ 82550 h 698501"/>
                  <a:gd name="connsiteX245" fmla="*/ 393700 w 2041525"/>
                  <a:gd name="connsiteY245" fmla="*/ 82550 h 698501"/>
                  <a:gd name="connsiteX246" fmla="*/ 393700 w 2041525"/>
                  <a:gd name="connsiteY246" fmla="*/ 188913 h 698501"/>
                  <a:gd name="connsiteX247" fmla="*/ 285750 w 2041525"/>
                  <a:gd name="connsiteY247" fmla="*/ 188913 h 698501"/>
                  <a:gd name="connsiteX248" fmla="*/ 142875 w 2041525"/>
                  <a:gd name="connsiteY248" fmla="*/ 82550 h 698501"/>
                  <a:gd name="connsiteX249" fmla="*/ 250825 w 2041525"/>
                  <a:gd name="connsiteY249" fmla="*/ 82550 h 698501"/>
                  <a:gd name="connsiteX250" fmla="*/ 250825 w 2041525"/>
                  <a:gd name="connsiteY250" fmla="*/ 188913 h 698501"/>
                  <a:gd name="connsiteX251" fmla="*/ 142875 w 2041525"/>
                  <a:gd name="connsiteY251" fmla="*/ 188913 h 698501"/>
                  <a:gd name="connsiteX252" fmla="*/ 0 w 2041525"/>
                  <a:gd name="connsiteY252" fmla="*/ 82550 h 698501"/>
                  <a:gd name="connsiteX253" fmla="*/ 112713 w 2041525"/>
                  <a:gd name="connsiteY253" fmla="*/ 82550 h 698501"/>
                  <a:gd name="connsiteX254" fmla="*/ 112713 w 2041525"/>
                  <a:gd name="connsiteY254" fmla="*/ 188913 h 698501"/>
                  <a:gd name="connsiteX255" fmla="*/ 0 w 2041525"/>
                  <a:gd name="connsiteY255" fmla="*/ 188913 h 698501"/>
                  <a:gd name="connsiteX256" fmla="*/ 1917700 w 2041525"/>
                  <a:gd name="connsiteY256" fmla="*/ 0 h 698501"/>
                  <a:gd name="connsiteX257" fmla="*/ 2041525 w 2041525"/>
                  <a:gd name="connsiteY257" fmla="*/ 0 h 698501"/>
                  <a:gd name="connsiteX258" fmla="*/ 2041525 w 2041525"/>
                  <a:gd name="connsiteY258" fmla="*/ 65088 h 698501"/>
                  <a:gd name="connsiteX259" fmla="*/ 1917700 w 2041525"/>
                  <a:gd name="connsiteY259" fmla="*/ 65088 h 698501"/>
                  <a:gd name="connsiteX260" fmla="*/ 1766887 w 2041525"/>
                  <a:gd name="connsiteY260" fmla="*/ 0 h 698501"/>
                  <a:gd name="connsiteX261" fmla="*/ 1890712 w 2041525"/>
                  <a:gd name="connsiteY261" fmla="*/ 0 h 698501"/>
                  <a:gd name="connsiteX262" fmla="*/ 1890712 w 2041525"/>
                  <a:gd name="connsiteY262" fmla="*/ 65088 h 698501"/>
                  <a:gd name="connsiteX263" fmla="*/ 1766887 w 2041525"/>
                  <a:gd name="connsiteY263" fmla="*/ 65088 h 698501"/>
                  <a:gd name="connsiteX264" fmla="*/ 1620837 w 2041525"/>
                  <a:gd name="connsiteY264" fmla="*/ 0 h 698501"/>
                  <a:gd name="connsiteX265" fmla="*/ 1744662 w 2041525"/>
                  <a:gd name="connsiteY265" fmla="*/ 0 h 698501"/>
                  <a:gd name="connsiteX266" fmla="*/ 1744662 w 2041525"/>
                  <a:gd name="connsiteY266" fmla="*/ 65088 h 698501"/>
                  <a:gd name="connsiteX267" fmla="*/ 1620837 w 2041525"/>
                  <a:gd name="connsiteY267" fmla="*/ 65088 h 698501"/>
                  <a:gd name="connsiteX268" fmla="*/ 1474787 w 2041525"/>
                  <a:gd name="connsiteY268" fmla="*/ 0 h 698501"/>
                  <a:gd name="connsiteX269" fmla="*/ 1598612 w 2041525"/>
                  <a:gd name="connsiteY269" fmla="*/ 0 h 698501"/>
                  <a:gd name="connsiteX270" fmla="*/ 1598612 w 2041525"/>
                  <a:gd name="connsiteY270" fmla="*/ 65088 h 698501"/>
                  <a:gd name="connsiteX271" fmla="*/ 1474787 w 2041525"/>
                  <a:gd name="connsiteY271" fmla="*/ 65088 h 698501"/>
                  <a:gd name="connsiteX272" fmla="*/ 1328737 w 2041525"/>
                  <a:gd name="connsiteY272" fmla="*/ 0 h 698501"/>
                  <a:gd name="connsiteX273" fmla="*/ 1452562 w 2041525"/>
                  <a:gd name="connsiteY273" fmla="*/ 0 h 698501"/>
                  <a:gd name="connsiteX274" fmla="*/ 1452562 w 2041525"/>
                  <a:gd name="connsiteY274" fmla="*/ 65088 h 698501"/>
                  <a:gd name="connsiteX275" fmla="*/ 1328737 w 2041525"/>
                  <a:gd name="connsiteY275" fmla="*/ 65088 h 698501"/>
                  <a:gd name="connsiteX276" fmla="*/ 1177925 w 2041525"/>
                  <a:gd name="connsiteY276" fmla="*/ 0 h 698501"/>
                  <a:gd name="connsiteX277" fmla="*/ 1301750 w 2041525"/>
                  <a:gd name="connsiteY277" fmla="*/ 0 h 698501"/>
                  <a:gd name="connsiteX278" fmla="*/ 1301750 w 2041525"/>
                  <a:gd name="connsiteY278" fmla="*/ 65088 h 698501"/>
                  <a:gd name="connsiteX279" fmla="*/ 1177925 w 2041525"/>
                  <a:gd name="connsiteY279" fmla="*/ 65088 h 698501"/>
                  <a:gd name="connsiteX280" fmla="*/ 1031875 w 2041525"/>
                  <a:gd name="connsiteY280" fmla="*/ 0 h 698501"/>
                  <a:gd name="connsiteX281" fmla="*/ 1155700 w 2041525"/>
                  <a:gd name="connsiteY281" fmla="*/ 0 h 698501"/>
                  <a:gd name="connsiteX282" fmla="*/ 1155700 w 2041525"/>
                  <a:gd name="connsiteY282" fmla="*/ 65088 h 698501"/>
                  <a:gd name="connsiteX283" fmla="*/ 1031875 w 2041525"/>
                  <a:gd name="connsiteY283" fmla="*/ 65088 h 698501"/>
                  <a:gd name="connsiteX284" fmla="*/ 885825 w 2041525"/>
                  <a:gd name="connsiteY284" fmla="*/ 0 h 698501"/>
                  <a:gd name="connsiteX285" fmla="*/ 1009650 w 2041525"/>
                  <a:gd name="connsiteY285" fmla="*/ 0 h 698501"/>
                  <a:gd name="connsiteX286" fmla="*/ 1009650 w 2041525"/>
                  <a:gd name="connsiteY286" fmla="*/ 65088 h 698501"/>
                  <a:gd name="connsiteX287" fmla="*/ 885825 w 2041525"/>
                  <a:gd name="connsiteY287" fmla="*/ 65088 h 698501"/>
                  <a:gd name="connsiteX288" fmla="*/ 739775 w 2041525"/>
                  <a:gd name="connsiteY288" fmla="*/ 0 h 698501"/>
                  <a:gd name="connsiteX289" fmla="*/ 863600 w 2041525"/>
                  <a:gd name="connsiteY289" fmla="*/ 0 h 698501"/>
                  <a:gd name="connsiteX290" fmla="*/ 863600 w 2041525"/>
                  <a:gd name="connsiteY290" fmla="*/ 65088 h 698501"/>
                  <a:gd name="connsiteX291" fmla="*/ 739775 w 2041525"/>
                  <a:gd name="connsiteY291" fmla="*/ 65088 h 698501"/>
                  <a:gd name="connsiteX292" fmla="*/ 588962 w 2041525"/>
                  <a:gd name="connsiteY292" fmla="*/ 0 h 698501"/>
                  <a:gd name="connsiteX293" fmla="*/ 712787 w 2041525"/>
                  <a:gd name="connsiteY293" fmla="*/ 0 h 698501"/>
                  <a:gd name="connsiteX294" fmla="*/ 712787 w 2041525"/>
                  <a:gd name="connsiteY294" fmla="*/ 65088 h 698501"/>
                  <a:gd name="connsiteX295" fmla="*/ 588962 w 2041525"/>
                  <a:gd name="connsiteY295" fmla="*/ 65088 h 698501"/>
                  <a:gd name="connsiteX296" fmla="*/ 442912 w 2041525"/>
                  <a:gd name="connsiteY296" fmla="*/ 0 h 698501"/>
                  <a:gd name="connsiteX297" fmla="*/ 566737 w 2041525"/>
                  <a:gd name="connsiteY297" fmla="*/ 0 h 698501"/>
                  <a:gd name="connsiteX298" fmla="*/ 566737 w 2041525"/>
                  <a:gd name="connsiteY298" fmla="*/ 65088 h 698501"/>
                  <a:gd name="connsiteX299" fmla="*/ 442912 w 2041525"/>
                  <a:gd name="connsiteY299" fmla="*/ 65088 h 698501"/>
                  <a:gd name="connsiteX300" fmla="*/ 296862 w 2041525"/>
                  <a:gd name="connsiteY300" fmla="*/ 0 h 698501"/>
                  <a:gd name="connsiteX301" fmla="*/ 420687 w 2041525"/>
                  <a:gd name="connsiteY301" fmla="*/ 0 h 698501"/>
                  <a:gd name="connsiteX302" fmla="*/ 420687 w 2041525"/>
                  <a:gd name="connsiteY302" fmla="*/ 65088 h 698501"/>
                  <a:gd name="connsiteX303" fmla="*/ 296862 w 2041525"/>
                  <a:gd name="connsiteY303" fmla="*/ 65088 h 698501"/>
                  <a:gd name="connsiteX304" fmla="*/ 149225 w 2041525"/>
                  <a:gd name="connsiteY304" fmla="*/ 0 h 698501"/>
                  <a:gd name="connsiteX305" fmla="*/ 273050 w 2041525"/>
                  <a:gd name="connsiteY305" fmla="*/ 0 h 698501"/>
                  <a:gd name="connsiteX306" fmla="*/ 273050 w 2041525"/>
                  <a:gd name="connsiteY306" fmla="*/ 65088 h 698501"/>
                  <a:gd name="connsiteX307" fmla="*/ 149225 w 2041525"/>
                  <a:gd name="connsiteY307" fmla="*/ 65088 h 698501"/>
                  <a:gd name="connsiteX308" fmla="*/ 0 w 2041525"/>
                  <a:gd name="connsiteY308" fmla="*/ 0 h 698501"/>
                  <a:gd name="connsiteX309" fmla="*/ 123825 w 2041525"/>
                  <a:gd name="connsiteY309" fmla="*/ 0 h 698501"/>
                  <a:gd name="connsiteX310" fmla="*/ 123825 w 2041525"/>
                  <a:gd name="connsiteY310" fmla="*/ 65088 h 698501"/>
                  <a:gd name="connsiteX311" fmla="*/ 0 w 2041525"/>
                  <a:gd name="connsiteY311" fmla="*/ 65088 h 698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41525" h="698501">
                    <a:moveTo>
                      <a:pt x="1928812" y="646113"/>
                    </a:moveTo>
                    <a:lnTo>
                      <a:pt x="2041525" y="646113"/>
                    </a:lnTo>
                    <a:lnTo>
                      <a:pt x="2041525" y="698501"/>
                    </a:lnTo>
                    <a:lnTo>
                      <a:pt x="1928812" y="698501"/>
                    </a:lnTo>
                    <a:close/>
                    <a:moveTo>
                      <a:pt x="1785937" y="646113"/>
                    </a:moveTo>
                    <a:lnTo>
                      <a:pt x="1898650" y="646113"/>
                    </a:lnTo>
                    <a:lnTo>
                      <a:pt x="1898650" y="698501"/>
                    </a:lnTo>
                    <a:lnTo>
                      <a:pt x="1785937" y="698501"/>
                    </a:lnTo>
                    <a:close/>
                    <a:moveTo>
                      <a:pt x="1647825" y="646113"/>
                    </a:moveTo>
                    <a:lnTo>
                      <a:pt x="1755775" y="646113"/>
                    </a:lnTo>
                    <a:lnTo>
                      <a:pt x="1755775" y="698501"/>
                    </a:lnTo>
                    <a:lnTo>
                      <a:pt x="1647825" y="698501"/>
                    </a:lnTo>
                    <a:close/>
                    <a:moveTo>
                      <a:pt x="1785937" y="590550"/>
                    </a:moveTo>
                    <a:lnTo>
                      <a:pt x="1898650" y="590550"/>
                    </a:lnTo>
                    <a:lnTo>
                      <a:pt x="1898650" y="642938"/>
                    </a:lnTo>
                    <a:lnTo>
                      <a:pt x="1785937" y="642938"/>
                    </a:lnTo>
                    <a:close/>
                    <a:moveTo>
                      <a:pt x="1504950" y="590550"/>
                    </a:moveTo>
                    <a:lnTo>
                      <a:pt x="1612900" y="590550"/>
                    </a:lnTo>
                    <a:lnTo>
                      <a:pt x="1612900" y="698500"/>
                    </a:lnTo>
                    <a:lnTo>
                      <a:pt x="1504950" y="698500"/>
                    </a:lnTo>
                    <a:close/>
                    <a:moveTo>
                      <a:pt x="1320800" y="590550"/>
                    </a:moveTo>
                    <a:lnTo>
                      <a:pt x="1471613" y="590550"/>
                    </a:lnTo>
                    <a:lnTo>
                      <a:pt x="1471613" y="698500"/>
                    </a:lnTo>
                    <a:lnTo>
                      <a:pt x="1320800" y="698500"/>
                    </a:lnTo>
                    <a:close/>
                    <a:moveTo>
                      <a:pt x="608012" y="590550"/>
                    </a:moveTo>
                    <a:lnTo>
                      <a:pt x="1287462" y="590550"/>
                    </a:lnTo>
                    <a:lnTo>
                      <a:pt x="1287462" y="698500"/>
                    </a:lnTo>
                    <a:lnTo>
                      <a:pt x="608012" y="698500"/>
                    </a:lnTo>
                    <a:close/>
                    <a:moveTo>
                      <a:pt x="423862" y="585788"/>
                    </a:moveTo>
                    <a:lnTo>
                      <a:pt x="577850" y="585788"/>
                    </a:lnTo>
                    <a:lnTo>
                      <a:pt x="577850" y="695326"/>
                    </a:lnTo>
                    <a:lnTo>
                      <a:pt x="423862" y="695326"/>
                    </a:lnTo>
                    <a:close/>
                    <a:moveTo>
                      <a:pt x="285750" y="585788"/>
                    </a:moveTo>
                    <a:lnTo>
                      <a:pt x="393700" y="585788"/>
                    </a:lnTo>
                    <a:lnTo>
                      <a:pt x="393700" y="695326"/>
                    </a:lnTo>
                    <a:lnTo>
                      <a:pt x="285750" y="695326"/>
                    </a:lnTo>
                    <a:close/>
                    <a:moveTo>
                      <a:pt x="142875" y="585788"/>
                    </a:moveTo>
                    <a:lnTo>
                      <a:pt x="255588" y="585788"/>
                    </a:lnTo>
                    <a:lnTo>
                      <a:pt x="255588" y="695326"/>
                    </a:lnTo>
                    <a:lnTo>
                      <a:pt x="142875" y="695326"/>
                    </a:lnTo>
                    <a:close/>
                    <a:moveTo>
                      <a:pt x="0" y="585788"/>
                    </a:moveTo>
                    <a:lnTo>
                      <a:pt x="112713" y="585788"/>
                    </a:lnTo>
                    <a:lnTo>
                      <a:pt x="112713" y="695326"/>
                    </a:lnTo>
                    <a:lnTo>
                      <a:pt x="0" y="695326"/>
                    </a:lnTo>
                    <a:close/>
                    <a:moveTo>
                      <a:pt x="1752600" y="458788"/>
                    </a:moveTo>
                    <a:lnTo>
                      <a:pt x="2041525" y="458788"/>
                    </a:lnTo>
                    <a:lnTo>
                      <a:pt x="2041525" y="563563"/>
                    </a:lnTo>
                    <a:lnTo>
                      <a:pt x="1752600" y="563563"/>
                    </a:lnTo>
                    <a:close/>
                    <a:moveTo>
                      <a:pt x="1601787" y="458788"/>
                    </a:moveTo>
                    <a:lnTo>
                      <a:pt x="1714500" y="458788"/>
                    </a:lnTo>
                    <a:lnTo>
                      <a:pt x="1714500" y="563563"/>
                    </a:lnTo>
                    <a:lnTo>
                      <a:pt x="1601787" y="563563"/>
                    </a:lnTo>
                    <a:close/>
                    <a:moveTo>
                      <a:pt x="1463675" y="458788"/>
                    </a:moveTo>
                    <a:lnTo>
                      <a:pt x="1571625" y="458788"/>
                    </a:lnTo>
                    <a:lnTo>
                      <a:pt x="1571625" y="563563"/>
                    </a:lnTo>
                    <a:lnTo>
                      <a:pt x="1463675" y="563563"/>
                    </a:lnTo>
                    <a:close/>
                    <a:moveTo>
                      <a:pt x="1320800" y="458788"/>
                    </a:moveTo>
                    <a:lnTo>
                      <a:pt x="1430338" y="458788"/>
                    </a:lnTo>
                    <a:lnTo>
                      <a:pt x="1430338" y="563563"/>
                    </a:lnTo>
                    <a:lnTo>
                      <a:pt x="1320800" y="563563"/>
                    </a:lnTo>
                    <a:close/>
                    <a:moveTo>
                      <a:pt x="1177925" y="458788"/>
                    </a:moveTo>
                    <a:lnTo>
                      <a:pt x="1287463" y="458788"/>
                    </a:lnTo>
                    <a:lnTo>
                      <a:pt x="1287463" y="563563"/>
                    </a:lnTo>
                    <a:lnTo>
                      <a:pt x="1177925" y="563563"/>
                    </a:lnTo>
                    <a:close/>
                    <a:moveTo>
                      <a:pt x="1035050" y="458788"/>
                    </a:moveTo>
                    <a:lnTo>
                      <a:pt x="1144588" y="458788"/>
                    </a:lnTo>
                    <a:lnTo>
                      <a:pt x="1144588" y="563563"/>
                    </a:lnTo>
                    <a:lnTo>
                      <a:pt x="1035050" y="563563"/>
                    </a:lnTo>
                    <a:close/>
                    <a:moveTo>
                      <a:pt x="893762" y="458788"/>
                    </a:moveTo>
                    <a:lnTo>
                      <a:pt x="1004887" y="458788"/>
                    </a:lnTo>
                    <a:lnTo>
                      <a:pt x="1004887" y="563563"/>
                    </a:lnTo>
                    <a:lnTo>
                      <a:pt x="893762" y="563563"/>
                    </a:lnTo>
                    <a:close/>
                    <a:moveTo>
                      <a:pt x="750887" y="458788"/>
                    </a:moveTo>
                    <a:lnTo>
                      <a:pt x="863600" y="458788"/>
                    </a:lnTo>
                    <a:lnTo>
                      <a:pt x="863600" y="563563"/>
                    </a:lnTo>
                    <a:lnTo>
                      <a:pt x="750887" y="563563"/>
                    </a:lnTo>
                    <a:close/>
                    <a:moveTo>
                      <a:pt x="608012" y="458788"/>
                    </a:moveTo>
                    <a:lnTo>
                      <a:pt x="720725" y="458788"/>
                    </a:lnTo>
                    <a:lnTo>
                      <a:pt x="720725" y="563563"/>
                    </a:lnTo>
                    <a:lnTo>
                      <a:pt x="608012" y="563563"/>
                    </a:lnTo>
                    <a:close/>
                    <a:moveTo>
                      <a:pt x="468312" y="458788"/>
                    </a:moveTo>
                    <a:lnTo>
                      <a:pt x="577850" y="458788"/>
                    </a:lnTo>
                    <a:lnTo>
                      <a:pt x="577850" y="563563"/>
                    </a:lnTo>
                    <a:lnTo>
                      <a:pt x="468312" y="563563"/>
                    </a:lnTo>
                    <a:close/>
                    <a:moveTo>
                      <a:pt x="327025" y="458788"/>
                    </a:moveTo>
                    <a:lnTo>
                      <a:pt x="434975" y="458788"/>
                    </a:lnTo>
                    <a:lnTo>
                      <a:pt x="434975" y="563563"/>
                    </a:lnTo>
                    <a:lnTo>
                      <a:pt x="327025" y="563563"/>
                    </a:lnTo>
                    <a:close/>
                    <a:moveTo>
                      <a:pt x="0" y="458788"/>
                    </a:moveTo>
                    <a:lnTo>
                      <a:pt x="288925" y="458788"/>
                    </a:lnTo>
                    <a:lnTo>
                      <a:pt x="288925" y="563563"/>
                    </a:lnTo>
                    <a:lnTo>
                      <a:pt x="0" y="563563"/>
                    </a:lnTo>
                    <a:close/>
                    <a:moveTo>
                      <a:pt x="1812925" y="334963"/>
                    </a:moveTo>
                    <a:lnTo>
                      <a:pt x="2041525" y="334963"/>
                    </a:lnTo>
                    <a:lnTo>
                      <a:pt x="2041525" y="439738"/>
                    </a:lnTo>
                    <a:lnTo>
                      <a:pt x="1812925" y="439738"/>
                    </a:lnTo>
                    <a:close/>
                    <a:moveTo>
                      <a:pt x="1670050" y="334963"/>
                    </a:moveTo>
                    <a:lnTo>
                      <a:pt x="1782763" y="334963"/>
                    </a:lnTo>
                    <a:lnTo>
                      <a:pt x="1782763" y="439738"/>
                    </a:lnTo>
                    <a:lnTo>
                      <a:pt x="1670050" y="439738"/>
                    </a:lnTo>
                    <a:close/>
                    <a:moveTo>
                      <a:pt x="1530350" y="334963"/>
                    </a:moveTo>
                    <a:lnTo>
                      <a:pt x="1639888" y="334963"/>
                    </a:lnTo>
                    <a:lnTo>
                      <a:pt x="1639888" y="439738"/>
                    </a:lnTo>
                    <a:lnTo>
                      <a:pt x="1530350" y="439738"/>
                    </a:lnTo>
                    <a:close/>
                    <a:moveTo>
                      <a:pt x="1389062" y="334963"/>
                    </a:moveTo>
                    <a:lnTo>
                      <a:pt x="1497012" y="334963"/>
                    </a:lnTo>
                    <a:lnTo>
                      <a:pt x="1497012" y="439738"/>
                    </a:lnTo>
                    <a:lnTo>
                      <a:pt x="1389062" y="439738"/>
                    </a:lnTo>
                    <a:close/>
                    <a:moveTo>
                      <a:pt x="1246187" y="334963"/>
                    </a:moveTo>
                    <a:lnTo>
                      <a:pt x="1358900" y="334963"/>
                    </a:lnTo>
                    <a:lnTo>
                      <a:pt x="1358900" y="439738"/>
                    </a:lnTo>
                    <a:lnTo>
                      <a:pt x="1246187" y="439738"/>
                    </a:lnTo>
                    <a:close/>
                    <a:moveTo>
                      <a:pt x="1106487" y="334963"/>
                    </a:moveTo>
                    <a:lnTo>
                      <a:pt x="1216025" y="334963"/>
                    </a:lnTo>
                    <a:lnTo>
                      <a:pt x="1216025" y="439738"/>
                    </a:lnTo>
                    <a:lnTo>
                      <a:pt x="1106487" y="439738"/>
                    </a:lnTo>
                    <a:close/>
                    <a:moveTo>
                      <a:pt x="963612" y="334963"/>
                    </a:moveTo>
                    <a:lnTo>
                      <a:pt x="1073150" y="334963"/>
                    </a:lnTo>
                    <a:lnTo>
                      <a:pt x="1073150" y="439738"/>
                    </a:lnTo>
                    <a:lnTo>
                      <a:pt x="963612" y="439738"/>
                    </a:lnTo>
                    <a:close/>
                    <a:moveTo>
                      <a:pt x="822325" y="334963"/>
                    </a:moveTo>
                    <a:lnTo>
                      <a:pt x="935038" y="334963"/>
                    </a:lnTo>
                    <a:lnTo>
                      <a:pt x="935038" y="439738"/>
                    </a:lnTo>
                    <a:lnTo>
                      <a:pt x="822325" y="439738"/>
                    </a:lnTo>
                    <a:close/>
                    <a:moveTo>
                      <a:pt x="682625" y="334963"/>
                    </a:moveTo>
                    <a:lnTo>
                      <a:pt x="792163" y="334963"/>
                    </a:lnTo>
                    <a:lnTo>
                      <a:pt x="792163" y="439738"/>
                    </a:lnTo>
                    <a:lnTo>
                      <a:pt x="682625" y="439738"/>
                    </a:lnTo>
                    <a:close/>
                    <a:moveTo>
                      <a:pt x="539750" y="334963"/>
                    </a:moveTo>
                    <a:lnTo>
                      <a:pt x="652463" y="334963"/>
                    </a:lnTo>
                    <a:lnTo>
                      <a:pt x="652463" y="439738"/>
                    </a:lnTo>
                    <a:lnTo>
                      <a:pt x="539750" y="439738"/>
                    </a:lnTo>
                    <a:close/>
                    <a:moveTo>
                      <a:pt x="396875" y="334963"/>
                    </a:moveTo>
                    <a:lnTo>
                      <a:pt x="509588" y="334963"/>
                    </a:lnTo>
                    <a:lnTo>
                      <a:pt x="509588" y="439738"/>
                    </a:lnTo>
                    <a:lnTo>
                      <a:pt x="396875" y="439738"/>
                    </a:lnTo>
                    <a:close/>
                    <a:moveTo>
                      <a:pt x="258762" y="334963"/>
                    </a:moveTo>
                    <a:lnTo>
                      <a:pt x="368300" y="334963"/>
                    </a:lnTo>
                    <a:lnTo>
                      <a:pt x="368300" y="439738"/>
                    </a:lnTo>
                    <a:lnTo>
                      <a:pt x="258762" y="439738"/>
                    </a:lnTo>
                    <a:close/>
                    <a:moveTo>
                      <a:pt x="0" y="334963"/>
                    </a:moveTo>
                    <a:lnTo>
                      <a:pt x="228600" y="334963"/>
                    </a:lnTo>
                    <a:lnTo>
                      <a:pt x="228600" y="439738"/>
                    </a:lnTo>
                    <a:lnTo>
                      <a:pt x="0" y="439738"/>
                    </a:lnTo>
                    <a:close/>
                    <a:moveTo>
                      <a:pt x="1928812" y="207963"/>
                    </a:moveTo>
                    <a:lnTo>
                      <a:pt x="2041525" y="207963"/>
                    </a:lnTo>
                    <a:lnTo>
                      <a:pt x="2041525" y="312738"/>
                    </a:lnTo>
                    <a:lnTo>
                      <a:pt x="1928812" y="312738"/>
                    </a:lnTo>
                    <a:close/>
                    <a:moveTo>
                      <a:pt x="1790700" y="207963"/>
                    </a:moveTo>
                    <a:lnTo>
                      <a:pt x="1898650" y="207963"/>
                    </a:lnTo>
                    <a:lnTo>
                      <a:pt x="1898650" y="312738"/>
                    </a:lnTo>
                    <a:lnTo>
                      <a:pt x="1790700" y="312738"/>
                    </a:lnTo>
                    <a:close/>
                    <a:moveTo>
                      <a:pt x="1647825" y="207963"/>
                    </a:moveTo>
                    <a:lnTo>
                      <a:pt x="1755775" y="207963"/>
                    </a:lnTo>
                    <a:lnTo>
                      <a:pt x="1755775" y="312738"/>
                    </a:lnTo>
                    <a:lnTo>
                      <a:pt x="1647825" y="312738"/>
                    </a:lnTo>
                    <a:close/>
                    <a:moveTo>
                      <a:pt x="1504950" y="207963"/>
                    </a:moveTo>
                    <a:lnTo>
                      <a:pt x="1612900" y="207963"/>
                    </a:lnTo>
                    <a:lnTo>
                      <a:pt x="1612900" y="312738"/>
                    </a:lnTo>
                    <a:lnTo>
                      <a:pt x="1504950" y="312738"/>
                    </a:lnTo>
                    <a:close/>
                    <a:moveTo>
                      <a:pt x="1362075" y="207963"/>
                    </a:moveTo>
                    <a:lnTo>
                      <a:pt x="1474788" y="207963"/>
                    </a:lnTo>
                    <a:lnTo>
                      <a:pt x="1474788" y="312738"/>
                    </a:lnTo>
                    <a:lnTo>
                      <a:pt x="1362075" y="312738"/>
                    </a:lnTo>
                    <a:close/>
                    <a:moveTo>
                      <a:pt x="1223962" y="207963"/>
                    </a:moveTo>
                    <a:lnTo>
                      <a:pt x="1331912" y="207963"/>
                    </a:lnTo>
                    <a:lnTo>
                      <a:pt x="1331912" y="312738"/>
                    </a:lnTo>
                    <a:lnTo>
                      <a:pt x="1223962" y="312738"/>
                    </a:lnTo>
                    <a:close/>
                    <a:moveTo>
                      <a:pt x="1081087" y="207963"/>
                    </a:moveTo>
                    <a:lnTo>
                      <a:pt x="1189037" y="207963"/>
                    </a:lnTo>
                    <a:lnTo>
                      <a:pt x="1189037" y="312738"/>
                    </a:lnTo>
                    <a:lnTo>
                      <a:pt x="1081087" y="312738"/>
                    </a:lnTo>
                    <a:close/>
                    <a:moveTo>
                      <a:pt x="938212" y="207963"/>
                    </a:moveTo>
                    <a:lnTo>
                      <a:pt x="1046162" y="207963"/>
                    </a:lnTo>
                    <a:lnTo>
                      <a:pt x="1046162" y="312738"/>
                    </a:lnTo>
                    <a:lnTo>
                      <a:pt x="938212" y="312738"/>
                    </a:lnTo>
                    <a:close/>
                    <a:moveTo>
                      <a:pt x="795337" y="207963"/>
                    </a:moveTo>
                    <a:lnTo>
                      <a:pt x="908050" y="207963"/>
                    </a:lnTo>
                    <a:lnTo>
                      <a:pt x="908050" y="312738"/>
                    </a:lnTo>
                    <a:lnTo>
                      <a:pt x="795337" y="312738"/>
                    </a:lnTo>
                    <a:close/>
                    <a:moveTo>
                      <a:pt x="652462" y="207963"/>
                    </a:moveTo>
                    <a:lnTo>
                      <a:pt x="765175" y="207963"/>
                    </a:lnTo>
                    <a:lnTo>
                      <a:pt x="765175" y="312738"/>
                    </a:lnTo>
                    <a:lnTo>
                      <a:pt x="652462" y="312738"/>
                    </a:lnTo>
                    <a:close/>
                    <a:moveTo>
                      <a:pt x="514350" y="207963"/>
                    </a:moveTo>
                    <a:lnTo>
                      <a:pt x="622300" y="207963"/>
                    </a:lnTo>
                    <a:lnTo>
                      <a:pt x="622300" y="312738"/>
                    </a:lnTo>
                    <a:lnTo>
                      <a:pt x="514350" y="312738"/>
                    </a:lnTo>
                    <a:close/>
                    <a:moveTo>
                      <a:pt x="371475" y="207963"/>
                    </a:moveTo>
                    <a:lnTo>
                      <a:pt x="479425" y="207963"/>
                    </a:lnTo>
                    <a:lnTo>
                      <a:pt x="479425" y="312738"/>
                    </a:lnTo>
                    <a:lnTo>
                      <a:pt x="371475" y="312738"/>
                    </a:lnTo>
                    <a:close/>
                    <a:moveTo>
                      <a:pt x="228600" y="207963"/>
                    </a:moveTo>
                    <a:lnTo>
                      <a:pt x="341313" y="207963"/>
                    </a:lnTo>
                    <a:lnTo>
                      <a:pt x="341313" y="312738"/>
                    </a:lnTo>
                    <a:lnTo>
                      <a:pt x="228600" y="312738"/>
                    </a:lnTo>
                    <a:close/>
                    <a:moveTo>
                      <a:pt x="0" y="207963"/>
                    </a:moveTo>
                    <a:lnTo>
                      <a:pt x="198438" y="207963"/>
                    </a:lnTo>
                    <a:lnTo>
                      <a:pt x="198438" y="312738"/>
                    </a:lnTo>
                    <a:lnTo>
                      <a:pt x="0" y="312738"/>
                    </a:lnTo>
                    <a:close/>
                    <a:moveTo>
                      <a:pt x="1843087" y="82550"/>
                    </a:moveTo>
                    <a:lnTo>
                      <a:pt x="2041525" y="82550"/>
                    </a:lnTo>
                    <a:lnTo>
                      <a:pt x="2041525" y="188913"/>
                    </a:lnTo>
                    <a:lnTo>
                      <a:pt x="1843087" y="188913"/>
                    </a:lnTo>
                    <a:close/>
                    <a:moveTo>
                      <a:pt x="1700212" y="82550"/>
                    </a:moveTo>
                    <a:lnTo>
                      <a:pt x="1812925" y="82550"/>
                    </a:lnTo>
                    <a:lnTo>
                      <a:pt x="1812925" y="188913"/>
                    </a:lnTo>
                    <a:lnTo>
                      <a:pt x="1700212" y="188913"/>
                    </a:lnTo>
                    <a:close/>
                    <a:moveTo>
                      <a:pt x="1560512" y="82550"/>
                    </a:moveTo>
                    <a:lnTo>
                      <a:pt x="1670050" y="82550"/>
                    </a:lnTo>
                    <a:lnTo>
                      <a:pt x="1670050" y="188913"/>
                    </a:lnTo>
                    <a:lnTo>
                      <a:pt x="1560512" y="188913"/>
                    </a:lnTo>
                    <a:close/>
                    <a:moveTo>
                      <a:pt x="1417637" y="82550"/>
                    </a:moveTo>
                    <a:lnTo>
                      <a:pt x="1527175" y="82550"/>
                    </a:lnTo>
                    <a:lnTo>
                      <a:pt x="1527175" y="188913"/>
                    </a:lnTo>
                    <a:lnTo>
                      <a:pt x="1417637" y="188913"/>
                    </a:lnTo>
                    <a:close/>
                    <a:moveTo>
                      <a:pt x="1276350" y="82550"/>
                    </a:moveTo>
                    <a:lnTo>
                      <a:pt x="1389063" y="82550"/>
                    </a:lnTo>
                    <a:lnTo>
                      <a:pt x="1389063" y="188913"/>
                    </a:lnTo>
                    <a:lnTo>
                      <a:pt x="1276350" y="188913"/>
                    </a:lnTo>
                    <a:close/>
                    <a:moveTo>
                      <a:pt x="1133475" y="82550"/>
                    </a:moveTo>
                    <a:lnTo>
                      <a:pt x="1246188" y="82550"/>
                    </a:lnTo>
                    <a:lnTo>
                      <a:pt x="1246188" y="188913"/>
                    </a:lnTo>
                    <a:lnTo>
                      <a:pt x="1133475" y="188913"/>
                    </a:lnTo>
                    <a:close/>
                    <a:moveTo>
                      <a:pt x="993775" y="82550"/>
                    </a:moveTo>
                    <a:lnTo>
                      <a:pt x="1103313" y="82550"/>
                    </a:lnTo>
                    <a:lnTo>
                      <a:pt x="1103313" y="188913"/>
                    </a:lnTo>
                    <a:lnTo>
                      <a:pt x="993775" y="188913"/>
                    </a:lnTo>
                    <a:close/>
                    <a:moveTo>
                      <a:pt x="852487" y="82550"/>
                    </a:moveTo>
                    <a:lnTo>
                      <a:pt x="960437" y="82550"/>
                    </a:lnTo>
                    <a:lnTo>
                      <a:pt x="960437" y="188913"/>
                    </a:lnTo>
                    <a:lnTo>
                      <a:pt x="852487" y="188913"/>
                    </a:lnTo>
                    <a:close/>
                    <a:moveTo>
                      <a:pt x="709612" y="82550"/>
                    </a:moveTo>
                    <a:lnTo>
                      <a:pt x="817562" y="82550"/>
                    </a:lnTo>
                    <a:lnTo>
                      <a:pt x="817562" y="188913"/>
                    </a:lnTo>
                    <a:lnTo>
                      <a:pt x="709612" y="188913"/>
                    </a:lnTo>
                    <a:close/>
                    <a:moveTo>
                      <a:pt x="566737" y="82550"/>
                    </a:moveTo>
                    <a:lnTo>
                      <a:pt x="679450" y="82550"/>
                    </a:lnTo>
                    <a:lnTo>
                      <a:pt x="679450" y="188913"/>
                    </a:lnTo>
                    <a:lnTo>
                      <a:pt x="566737" y="188913"/>
                    </a:lnTo>
                    <a:close/>
                    <a:moveTo>
                      <a:pt x="427037" y="82550"/>
                    </a:moveTo>
                    <a:lnTo>
                      <a:pt x="536575" y="82550"/>
                    </a:lnTo>
                    <a:lnTo>
                      <a:pt x="536575" y="188913"/>
                    </a:lnTo>
                    <a:lnTo>
                      <a:pt x="427037" y="188913"/>
                    </a:lnTo>
                    <a:close/>
                    <a:moveTo>
                      <a:pt x="285750" y="82550"/>
                    </a:moveTo>
                    <a:lnTo>
                      <a:pt x="393700" y="82550"/>
                    </a:lnTo>
                    <a:lnTo>
                      <a:pt x="393700" y="188913"/>
                    </a:lnTo>
                    <a:lnTo>
                      <a:pt x="285750" y="188913"/>
                    </a:lnTo>
                    <a:close/>
                    <a:moveTo>
                      <a:pt x="142875" y="82550"/>
                    </a:moveTo>
                    <a:lnTo>
                      <a:pt x="250825" y="82550"/>
                    </a:lnTo>
                    <a:lnTo>
                      <a:pt x="250825" y="188913"/>
                    </a:lnTo>
                    <a:lnTo>
                      <a:pt x="142875" y="188913"/>
                    </a:lnTo>
                    <a:close/>
                    <a:moveTo>
                      <a:pt x="0" y="82550"/>
                    </a:moveTo>
                    <a:lnTo>
                      <a:pt x="112713" y="82550"/>
                    </a:lnTo>
                    <a:lnTo>
                      <a:pt x="112713" y="188913"/>
                    </a:lnTo>
                    <a:lnTo>
                      <a:pt x="0" y="188913"/>
                    </a:lnTo>
                    <a:close/>
                    <a:moveTo>
                      <a:pt x="1917700" y="0"/>
                    </a:moveTo>
                    <a:lnTo>
                      <a:pt x="2041525" y="0"/>
                    </a:lnTo>
                    <a:lnTo>
                      <a:pt x="2041525" y="65088"/>
                    </a:lnTo>
                    <a:lnTo>
                      <a:pt x="1917700" y="65088"/>
                    </a:lnTo>
                    <a:close/>
                    <a:moveTo>
                      <a:pt x="1766887" y="0"/>
                    </a:moveTo>
                    <a:lnTo>
                      <a:pt x="1890712" y="0"/>
                    </a:lnTo>
                    <a:lnTo>
                      <a:pt x="1890712" y="65088"/>
                    </a:lnTo>
                    <a:lnTo>
                      <a:pt x="1766887" y="65088"/>
                    </a:lnTo>
                    <a:close/>
                    <a:moveTo>
                      <a:pt x="1620837" y="0"/>
                    </a:moveTo>
                    <a:lnTo>
                      <a:pt x="1744662" y="0"/>
                    </a:lnTo>
                    <a:lnTo>
                      <a:pt x="1744662" y="65088"/>
                    </a:lnTo>
                    <a:lnTo>
                      <a:pt x="1620837" y="65088"/>
                    </a:lnTo>
                    <a:close/>
                    <a:moveTo>
                      <a:pt x="1474787" y="0"/>
                    </a:moveTo>
                    <a:lnTo>
                      <a:pt x="1598612" y="0"/>
                    </a:lnTo>
                    <a:lnTo>
                      <a:pt x="1598612" y="65088"/>
                    </a:lnTo>
                    <a:lnTo>
                      <a:pt x="1474787" y="65088"/>
                    </a:lnTo>
                    <a:close/>
                    <a:moveTo>
                      <a:pt x="1328737" y="0"/>
                    </a:moveTo>
                    <a:lnTo>
                      <a:pt x="1452562" y="0"/>
                    </a:lnTo>
                    <a:lnTo>
                      <a:pt x="1452562" y="65088"/>
                    </a:lnTo>
                    <a:lnTo>
                      <a:pt x="1328737" y="65088"/>
                    </a:lnTo>
                    <a:close/>
                    <a:moveTo>
                      <a:pt x="1177925" y="0"/>
                    </a:moveTo>
                    <a:lnTo>
                      <a:pt x="1301750" y="0"/>
                    </a:lnTo>
                    <a:lnTo>
                      <a:pt x="1301750" y="65088"/>
                    </a:lnTo>
                    <a:lnTo>
                      <a:pt x="1177925" y="65088"/>
                    </a:lnTo>
                    <a:close/>
                    <a:moveTo>
                      <a:pt x="1031875" y="0"/>
                    </a:moveTo>
                    <a:lnTo>
                      <a:pt x="1155700" y="0"/>
                    </a:lnTo>
                    <a:lnTo>
                      <a:pt x="1155700" y="65088"/>
                    </a:lnTo>
                    <a:lnTo>
                      <a:pt x="1031875" y="65088"/>
                    </a:lnTo>
                    <a:close/>
                    <a:moveTo>
                      <a:pt x="885825" y="0"/>
                    </a:moveTo>
                    <a:lnTo>
                      <a:pt x="1009650" y="0"/>
                    </a:lnTo>
                    <a:lnTo>
                      <a:pt x="1009650" y="65088"/>
                    </a:lnTo>
                    <a:lnTo>
                      <a:pt x="885825" y="65088"/>
                    </a:lnTo>
                    <a:close/>
                    <a:moveTo>
                      <a:pt x="739775" y="0"/>
                    </a:moveTo>
                    <a:lnTo>
                      <a:pt x="863600" y="0"/>
                    </a:lnTo>
                    <a:lnTo>
                      <a:pt x="863600" y="65088"/>
                    </a:lnTo>
                    <a:lnTo>
                      <a:pt x="739775" y="65088"/>
                    </a:lnTo>
                    <a:close/>
                    <a:moveTo>
                      <a:pt x="588962" y="0"/>
                    </a:moveTo>
                    <a:lnTo>
                      <a:pt x="712787" y="0"/>
                    </a:lnTo>
                    <a:lnTo>
                      <a:pt x="712787" y="65088"/>
                    </a:lnTo>
                    <a:lnTo>
                      <a:pt x="588962" y="65088"/>
                    </a:lnTo>
                    <a:close/>
                    <a:moveTo>
                      <a:pt x="442912" y="0"/>
                    </a:moveTo>
                    <a:lnTo>
                      <a:pt x="566737" y="0"/>
                    </a:lnTo>
                    <a:lnTo>
                      <a:pt x="566737" y="65088"/>
                    </a:lnTo>
                    <a:lnTo>
                      <a:pt x="442912" y="65088"/>
                    </a:lnTo>
                    <a:close/>
                    <a:moveTo>
                      <a:pt x="296862" y="0"/>
                    </a:moveTo>
                    <a:lnTo>
                      <a:pt x="420687" y="0"/>
                    </a:lnTo>
                    <a:lnTo>
                      <a:pt x="420687" y="65088"/>
                    </a:lnTo>
                    <a:lnTo>
                      <a:pt x="296862" y="65088"/>
                    </a:lnTo>
                    <a:close/>
                    <a:moveTo>
                      <a:pt x="149225" y="0"/>
                    </a:moveTo>
                    <a:lnTo>
                      <a:pt x="273050" y="0"/>
                    </a:lnTo>
                    <a:lnTo>
                      <a:pt x="273050" y="65088"/>
                    </a:lnTo>
                    <a:lnTo>
                      <a:pt x="149225" y="65088"/>
                    </a:lnTo>
                    <a:close/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65088"/>
                    </a:lnTo>
                    <a:lnTo>
                      <a:pt x="0" y="65088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DCE7A7B9-C994-45E3-A2A7-CAA5C7CDC7D2}"/>
                </a:ext>
              </a:extLst>
            </p:cNvPr>
            <p:cNvGrpSpPr/>
            <p:nvPr/>
          </p:nvGrpSpPr>
          <p:grpSpPr>
            <a:xfrm>
              <a:off x="5473373" y="2177680"/>
              <a:ext cx="1263807" cy="1648271"/>
              <a:chOff x="5473373" y="2177680"/>
              <a:chExt cx="1263807" cy="1648271"/>
            </a:xfrm>
          </p:grpSpPr>
          <p:sp>
            <p:nvSpPr>
              <p:cNvPr id="177" name="Freeform 19">
                <a:extLst>
                  <a:ext uri="{FF2B5EF4-FFF2-40B4-BE49-F238E27FC236}">
                    <a16:creationId xmlns:a16="http://schemas.microsoft.com/office/drawing/2014/main" id="{7EC224B0-D7C9-44EE-9CFB-C29A910E4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871" y="2177680"/>
                <a:ext cx="557406" cy="682456"/>
              </a:xfrm>
              <a:custGeom>
                <a:avLst/>
                <a:gdLst>
                  <a:gd name="T0" fmla="*/ 177 w 177"/>
                  <a:gd name="T1" fmla="*/ 0 h 217"/>
                  <a:gd name="T2" fmla="*/ 112 w 177"/>
                  <a:gd name="T3" fmla="*/ 0 h 217"/>
                  <a:gd name="T4" fmla="*/ 0 w 177"/>
                  <a:gd name="T5" fmla="*/ 112 h 217"/>
                  <a:gd name="T6" fmla="*/ 0 w 177"/>
                  <a:gd name="T7" fmla="*/ 217 h 217"/>
                  <a:gd name="T8" fmla="*/ 54 w 177"/>
                  <a:gd name="T9" fmla="*/ 217 h 217"/>
                  <a:gd name="T10" fmla="*/ 54 w 177"/>
                  <a:gd name="T11" fmla="*/ 112 h 217"/>
                  <a:gd name="T12" fmla="*/ 112 w 177"/>
                  <a:gd name="T13" fmla="*/ 54 h 217"/>
                  <a:gd name="T14" fmla="*/ 177 w 177"/>
                  <a:gd name="T15" fmla="*/ 54 h 217"/>
                  <a:gd name="T16" fmla="*/ 177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177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54" y="217"/>
                      <a:pt x="54" y="217"/>
                      <a:pt x="54" y="217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4" y="80"/>
                      <a:pt x="80" y="54"/>
                      <a:pt x="112" y="54"/>
                    </a:cubicBezTo>
                    <a:cubicBezTo>
                      <a:pt x="177" y="54"/>
                      <a:pt x="177" y="54"/>
                      <a:pt x="177" y="54"/>
                    </a:cubicBez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8" name="Freeform 20">
                <a:extLst>
                  <a:ext uri="{FF2B5EF4-FFF2-40B4-BE49-F238E27FC236}">
                    <a16:creationId xmlns:a16="http://schemas.microsoft.com/office/drawing/2014/main" id="{4BBE0530-1477-4900-9309-F31F761F9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276" y="2177680"/>
                <a:ext cx="556075" cy="682456"/>
              </a:xfrm>
              <a:custGeom>
                <a:avLst/>
                <a:gdLst>
                  <a:gd name="T0" fmla="*/ 0 w 177"/>
                  <a:gd name="T1" fmla="*/ 0 h 217"/>
                  <a:gd name="T2" fmla="*/ 65 w 177"/>
                  <a:gd name="T3" fmla="*/ 0 h 217"/>
                  <a:gd name="T4" fmla="*/ 177 w 177"/>
                  <a:gd name="T5" fmla="*/ 112 h 217"/>
                  <a:gd name="T6" fmla="*/ 177 w 177"/>
                  <a:gd name="T7" fmla="*/ 217 h 217"/>
                  <a:gd name="T8" fmla="*/ 123 w 177"/>
                  <a:gd name="T9" fmla="*/ 217 h 217"/>
                  <a:gd name="T10" fmla="*/ 123 w 177"/>
                  <a:gd name="T11" fmla="*/ 112 h 217"/>
                  <a:gd name="T12" fmla="*/ 65 w 177"/>
                  <a:gd name="T13" fmla="*/ 54 h 217"/>
                  <a:gd name="T14" fmla="*/ 0 w 177"/>
                  <a:gd name="T15" fmla="*/ 54 h 217"/>
                  <a:gd name="T16" fmla="*/ 0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127" y="0"/>
                      <a:pt x="177" y="50"/>
                      <a:pt x="177" y="112"/>
                    </a:cubicBezTo>
                    <a:cubicBezTo>
                      <a:pt x="177" y="217"/>
                      <a:pt x="177" y="217"/>
                      <a:pt x="177" y="217"/>
                    </a:cubicBezTo>
                    <a:cubicBezTo>
                      <a:pt x="123" y="217"/>
                      <a:pt x="123" y="217"/>
                      <a:pt x="123" y="217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80"/>
                      <a:pt x="97" y="54"/>
                      <a:pt x="65" y="5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79" name="Freeform 21">
                <a:extLst>
                  <a:ext uri="{FF2B5EF4-FFF2-40B4-BE49-F238E27FC236}">
                    <a16:creationId xmlns:a16="http://schemas.microsoft.com/office/drawing/2014/main" id="{37F31F73-587D-4ED8-84F9-C2F81A585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871" y="2177680"/>
                <a:ext cx="557406" cy="682456"/>
              </a:xfrm>
              <a:custGeom>
                <a:avLst/>
                <a:gdLst>
                  <a:gd name="T0" fmla="*/ 177 w 177"/>
                  <a:gd name="T1" fmla="*/ 0 h 217"/>
                  <a:gd name="T2" fmla="*/ 112 w 177"/>
                  <a:gd name="T3" fmla="*/ 0 h 217"/>
                  <a:gd name="T4" fmla="*/ 0 w 177"/>
                  <a:gd name="T5" fmla="*/ 112 h 217"/>
                  <a:gd name="T6" fmla="*/ 0 w 177"/>
                  <a:gd name="T7" fmla="*/ 217 h 217"/>
                  <a:gd name="T8" fmla="*/ 54 w 177"/>
                  <a:gd name="T9" fmla="*/ 217 h 217"/>
                  <a:gd name="T10" fmla="*/ 54 w 177"/>
                  <a:gd name="T11" fmla="*/ 112 h 217"/>
                  <a:gd name="T12" fmla="*/ 112 w 177"/>
                  <a:gd name="T13" fmla="*/ 54 h 217"/>
                  <a:gd name="T14" fmla="*/ 177 w 177"/>
                  <a:gd name="T15" fmla="*/ 54 h 217"/>
                  <a:gd name="T16" fmla="*/ 177 w 177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217">
                    <a:moveTo>
                      <a:pt x="177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54" y="217"/>
                      <a:pt x="54" y="217"/>
                      <a:pt x="54" y="217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4" y="80"/>
                      <a:pt x="80" y="54"/>
                      <a:pt x="112" y="54"/>
                    </a:cubicBezTo>
                    <a:cubicBezTo>
                      <a:pt x="177" y="54"/>
                      <a:pt x="177" y="54"/>
                      <a:pt x="177" y="54"/>
                    </a:cubicBez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0" name="Rectangle 23">
                <a:extLst>
                  <a:ext uri="{FF2B5EF4-FFF2-40B4-BE49-F238E27FC236}">
                    <a16:creationId xmlns:a16="http://schemas.microsoft.com/office/drawing/2014/main" id="{DD98C678-3C60-40D6-BC9A-49C60D2DE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373" y="2834860"/>
                <a:ext cx="631904" cy="9910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1" name="Rectangle 24">
                <a:extLst>
                  <a:ext uri="{FF2B5EF4-FFF2-40B4-BE49-F238E27FC236}">
                    <a16:creationId xmlns:a16="http://schemas.microsoft.com/office/drawing/2014/main" id="{2576948E-7574-4B9F-97F3-C44D5A8B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5276" y="2834860"/>
                <a:ext cx="631904" cy="991091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2" name="Rectangle 25">
                <a:extLst>
                  <a:ext uri="{FF2B5EF4-FFF2-40B4-BE49-F238E27FC236}">
                    <a16:creationId xmlns:a16="http://schemas.microsoft.com/office/drawing/2014/main" id="{EFA6ECCE-21A0-4FD0-8AFC-D7AF99405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373" y="2834860"/>
                <a:ext cx="631904" cy="991091"/>
              </a:xfrm>
              <a:prstGeom prst="rect">
                <a:avLst/>
              </a:pr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3" name="Freeform 138">
                <a:extLst>
                  <a:ext uri="{FF2B5EF4-FFF2-40B4-BE49-F238E27FC236}">
                    <a16:creationId xmlns:a16="http://schemas.microsoft.com/office/drawing/2014/main" id="{25C79621-54F1-4FE7-8AC5-08762FF3C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9854" y="2177680"/>
                <a:ext cx="887326" cy="1648271"/>
              </a:xfrm>
              <a:custGeom>
                <a:avLst/>
                <a:gdLst>
                  <a:gd name="connsiteX0" fmla="*/ 304800 w 1058863"/>
                  <a:gd name="connsiteY0" fmla="*/ 0 h 1966913"/>
                  <a:gd name="connsiteX1" fmla="*/ 548486 w 1058863"/>
                  <a:gd name="connsiteY1" fmla="*/ 0 h 1966913"/>
                  <a:gd name="connsiteX2" fmla="*/ 968375 w 1058863"/>
                  <a:gd name="connsiteY2" fmla="*/ 420329 h 1966913"/>
                  <a:gd name="connsiteX3" fmla="*/ 968375 w 1058863"/>
                  <a:gd name="connsiteY3" fmla="*/ 765131 h 1966913"/>
                  <a:gd name="connsiteX4" fmla="*/ 968375 w 1058863"/>
                  <a:gd name="connsiteY4" fmla="*/ 784225 h 1966913"/>
                  <a:gd name="connsiteX5" fmla="*/ 1058863 w 1058863"/>
                  <a:gd name="connsiteY5" fmla="*/ 784225 h 1966913"/>
                  <a:gd name="connsiteX6" fmla="*/ 1058863 w 1058863"/>
                  <a:gd name="connsiteY6" fmla="*/ 1966913 h 1966913"/>
                  <a:gd name="connsiteX7" fmla="*/ 304800 w 1058863"/>
                  <a:gd name="connsiteY7" fmla="*/ 1966913 h 1966913"/>
                  <a:gd name="connsiteX8" fmla="*/ 304800 w 1058863"/>
                  <a:gd name="connsiteY8" fmla="*/ 1681083 h 1966913"/>
                  <a:gd name="connsiteX9" fmla="*/ 304007 w 1058863"/>
                  <a:gd name="connsiteY9" fmla="*/ 1681163 h 1966913"/>
                  <a:gd name="connsiteX10" fmla="*/ 0 w 1058863"/>
                  <a:gd name="connsiteY10" fmla="*/ 1375569 h 1966913"/>
                  <a:gd name="connsiteX11" fmla="*/ 304007 w 1058863"/>
                  <a:gd name="connsiteY11" fmla="*/ 1069975 h 1966913"/>
                  <a:gd name="connsiteX12" fmla="*/ 304800 w 1058863"/>
                  <a:gd name="connsiteY12" fmla="*/ 1070055 h 1966913"/>
                  <a:gd name="connsiteX13" fmla="*/ 304800 w 1058863"/>
                  <a:gd name="connsiteY13" fmla="*/ 784225 h 1966913"/>
                  <a:gd name="connsiteX14" fmla="*/ 765929 w 1058863"/>
                  <a:gd name="connsiteY14" fmla="*/ 784225 h 1966913"/>
                  <a:gd name="connsiteX15" fmla="*/ 765929 w 1058863"/>
                  <a:gd name="connsiteY15" fmla="*/ 684318 h 1966913"/>
                  <a:gd name="connsiteX16" fmla="*/ 765929 w 1058863"/>
                  <a:gd name="connsiteY16" fmla="*/ 420329 h 1966913"/>
                  <a:gd name="connsiteX17" fmla="*/ 548486 w 1058863"/>
                  <a:gd name="connsiteY17" fmla="*/ 202659 h 1966913"/>
                  <a:gd name="connsiteX18" fmla="*/ 304800 w 1058863"/>
                  <a:gd name="connsiteY18" fmla="*/ 202659 h 1966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58863" h="1966913">
                    <a:moveTo>
                      <a:pt x="304800" y="0"/>
                    </a:moveTo>
                    <a:cubicBezTo>
                      <a:pt x="548486" y="0"/>
                      <a:pt x="548486" y="0"/>
                      <a:pt x="548486" y="0"/>
                    </a:cubicBezTo>
                    <a:cubicBezTo>
                      <a:pt x="780925" y="0"/>
                      <a:pt x="968375" y="187647"/>
                      <a:pt x="968375" y="420329"/>
                    </a:cubicBezTo>
                    <a:cubicBezTo>
                      <a:pt x="968375" y="617359"/>
                      <a:pt x="968375" y="715873"/>
                      <a:pt x="968375" y="765131"/>
                    </a:cubicBezTo>
                    <a:lnTo>
                      <a:pt x="968375" y="784225"/>
                    </a:lnTo>
                    <a:lnTo>
                      <a:pt x="1058863" y="784225"/>
                    </a:lnTo>
                    <a:lnTo>
                      <a:pt x="1058863" y="1966913"/>
                    </a:lnTo>
                    <a:lnTo>
                      <a:pt x="304800" y="1966913"/>
                    </a:lnTo>
                    <a:lnTo>
                      <a:pt x="304800" y="1681083"/>
                    </a:lnTo>
                    <a:lnTo>
                      <a:pt x="304007" y="1681163"/>
                    </a:lnTo>
                    <a:cubicBezTo>
                      <a:pt x="136109" y="1681163"/>
                      <a:pt x="0" y="1544344"/>
                      <a:pt x="0" y="1375569"/>
                    </a:cubicBezTo>
                    <a:cubicBezTo>
                      <a:pt x="0" y="1206794"/>
                      <a:pt x="136109" y="1069975"/>
                      <a:pt x="304007" y="1069975"/>
                    </a:cubicBezTo>
                    <a:lnTo>
                      <a:pt x="304800" y="1070055"/>
                    </a:lnTo>
                    <a:lnTo>
                      <a:pt x="304800" y="784225"/>
                    </a:lnTo>
                    <a:lnTo>
                      <a:pt x="765929" y="784225"/>
                    </a:lnTo>
                    <a:lnTo>
                      <a:pt x="765929" y="684318"/>
                    </a:lnTo>
                    <a:cubicBezTo>
                      <a:pt x="765929" y="420329"/>
                      <a:pt x="765929" y="420329"/>
                      <a:pt x="765929" y="420329"/>
                    </a:cubicBezTo>
                    <a:cubicBezTo>
                      <a:pt x="765929" y="300235"/>
                      <a:pt x="668454" y="202659"/>
                      <a:pt x="548486" y="202659"/>
                    </a:cubicBezTo>
                    <a:cubicBezTo>
                      <a:pt x="304800" y="202659"/>
                      <a:pt x="304800" y="202659"/>
                      <a:pt x="304800" y="202659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4" name="Freeform 28">
                <a:extLst>
                  <a:ext uri="{FF2B5EF4-FFF2-40B4-BE49-F238E27FC236}">
                    <a16:creationId xmlns:a16="http://schemas.microsoft.com/office/drawing/2014/main" id="{87ABBF48-544A-4AE4-8C18-BE1A2EEB9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0823" y="3187396"/>
                <a:ext cx="188906" cy="286020"/>
              </a:xfrm>
              <a:custGeom>
                <a:avLst/>
                <a:gdLst>
                  <a:gd name="T0" fmla="*/ 60 w 60"/>
                  <a:gd name="T1" fmla="*/ 29 h 91"/>
                  <a:gd name="T2" fmla="*/ 30 w 60"/>
                  <a:gd name="T3" fmla="*/ 0 h 91"/>
                  <a:gd name="T4" fmla="*/ 0 w 60"/>
                  <a:gd name="T5" fmla="*/ 29 h 91"/>
                  <a:gd name="T6" fmla="*/ 20 w 60"/>
                  <a:gd name="T7" fmla="*/ 57 h 91"/>
                  <a:gd name="T8" fmla="*/ 20 w 60"/>
                  <a:gd name="T9" fmla="*/ 81 h 91"/>
                  <a:gd name="T10" fmla="*/ 30 w 60"/>
                  <a:gd name="T11" fmla="*/ 91 h 91"/>
                  <a:gd name="T12" fmla="*/ 40 w 60"/>
                  <a:gd name="T13" fmla="*/ 81 h 91"/>
                  <a:gd name="T14" fmla="*/ 40 w 60"/>
                  <a:gd name="T15" fmla="*/ 57 h 91"/>
                  <a:gd name="T16" fmla="*/ 60 w 60"/>
                  <a:gd name="T17" fmla="*/ 2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91">
                    <a:moveTo>
                      <a:pt x="60" y="29"/>
                    </a:moveTo>
                    <a:cubicBezTo>
                      <a:pt x="60" y="13"/>
                      <a:pt x="46" y="0"/>
                      <a:pt x="30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42"/>
                      <a:pt x="8" y="53"/>
                      <a:pt x="20" y="57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0" y="86"/>
                      <a:pt x="24" y="91"/>
                      <a:pt x="30" y="91"/>
                    </a:cubicBezTo>
                    <a:cubicBezTo>
                      <a:pt x="36" y="91"/>
                      <a:pt x="40" y="86"/>
                      <a:pt x="40" y="81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52" y="53"/>
                      <a:pt x="60" y="42"/>
                      <a:pt x="60" y="2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3DBF1DBB-9973-47B4-AE15-DBFCD9F94C93}"/>
                </a:ext>
              </a:extLst>
            </p:cNvPr>
            <p:cNvGrpSpPr/>
            <p:nvPr/>
          </p:nvGrpSpPr>
          <p:grpSpPr>
            <a:xfrm>
              <a:off x="4281403" y="2435763"/>
              <a:ext cx="694429" cy="981779"/>
              <a:chOff x="4281403" y="2435763"/>
              <a:chExt cx="694429" cy="981779"/>
            </a:xfrm>
          </p:grpSpPr>
          <p:sp>
            <p:nvSpPr>
              <p:cNvPr id="186" name="Freeform 120">
                <a:extLst>
                  <a:ext uri="{FF2B5EF4-FFF2-40B4-BE49-F238E27FC236}">
                    <a16:creationId xmlns:a16="http://schemas.microsoft.com/office/drawing/2014/main" id="{53585510-06A3-426B-83F3-F1B425E0B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1403" y="2435763"/>
                <a:ext cx="694429" cy="981779"/>
              </a:xfrm>
              <a:custGeom>
                <a:avLst/>
                <a:gdLst>
                  <a:gd name="T0" fmla="*/ 213 w 221"/>
                  <a:gd name="T1" fmla="*/ 312 h 312"/>
                  <a:gd name="T2" fmla="*/ 9 w 221"/>
                  <a:gd name="T3" fmla="*/ 312 h 312"/>
                  <a:gd name="T4" fmla="*/ 0 w 221"/>
                  <a:gd name="T5" fmla="*/ 304 h 312"/>
                  <a:gd name="T6" fmla="*/ 0 w 221"/>
                  <a:gd name="T7" fmla="*/ 8 h 312"/>
                  <a:gd name="T8" fmla="*/ 9 w 221"/>
                  <a:gd name="T9" fmla="*/ 0 h 312"/>
                  <a:gd name="T10" fmla="*/ 213 w 221"/>
                  <a:gd name="T11" fmla="*/ 0 h 312"/>
                  <a:gd name="T12" fmla="*/ 221 w 221"/>
                  <a:gd name="T13" fmla="*/ 8 h 312"/>
                  <a:gd name="T14" fmla="*/ 221 w 221"/>
                  <a:gd name="T15" fmla="*/ 304 h 312"/>
                  <a:gd name="T16" fmla="*/ 213 w 221"/>
                  <a:gd name="T17" fmla="*/ 312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1" h="312">
                    <a:moveTo>
                      <a:pt x="213" y="312"/>
                    </a:moveTo>
                    <a:cubicBezTo>
                      <a:pt x="9" y="312"/>
                      <a:pt x="9" y="312"/>
                      <a:pt x="9" y="312"/>
                    </a:cubicBezTo>
                    <a:cubicBezTo>
                      <a:pt x="4" y="312"/>
                      <a:pt x="0" y="309"/>
                      <a:pt x="0" y="30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7" y="0"/>
                      <a:pt x="221" y="3"/>
                      <a:pt x="221" y="8"/>
                    </a:cubicBezTo>
                    <a:cubicBezTo>
                      <a:pt x="221" y="304"/>
                      <a:pt x="221" y="304"/>
                      <a:pt x="221" y="304"/>
                    </a:cubicBezTo>
                    <a:cubicBezTo>
                      <a:pt x="221" y="309"/>
                      <a:pt x="217" y="312"/>
                      <a:pt x="213" y="312"/>
                    </a:cubicBez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7" name="Oval 121">
                <a:extLst>
                  <a:ext uri="{FF2B5EF4-FFF2-40B4-BE49-F238E27FC236}">
                    <a16:creationId xmlns:a16="http://schemas.microsoft.com/office/drawing/2014/main" id="{EE1ECFCC-BDF9-445D-9B4C-64F0C8ABB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95359" y="3341714"/>
                <a:ext cx="66516" cy="69177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8" name="Freeform 122">
                <a:extLst>
                  <a:ext uri="{FF2B5EF4-FFF2-40B4-BE49-F238E27FC236}">
                    <a16:creationId xmlns:a16="http://schemas.microsoft.com/office/drawing/2014/main" id="{CDAC7734-BDE6-4E78-BAB9-9961BCDC4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083" y="2479664"/>
                <a:ext cx="117068" cy="9313"/>
              </a:xfrm>
              <a:custGeom>
                <a:avLst/>
                <a:gdLst>
                  <a:gd name="T0" fmla="*/ 36 w 37"/>
                  <a:gd name="T1" fmla="*/ 3 h 3"/>
                  <a:gd name="T2" fmla="*/ 1 w 37"/>
                  <a:gd name="T3" fmla="*/ 3 h 3"/>
                  <a:gd name="T4" fmla="*/ 0 w 37"/>
                  <a:gd name="T5" fmla="*/ 2 h 3"/>
                  <a:gd name="T6" fmla="*/ 0 w 37"/>
                  <a:gd name="T7" fmla="*/ 2 h 3"/>
                  <a:gd name="T8" fmla="*/ 1 w 37"/>
                  <a:gd name="T9" fmla="*/ 0 h 3"/>
                  <a:gd name="T10" fmla="*/ 36 w 37"/>
                  <a:gd name="T11" fmla="*/ 0 h 3"/>
                  <a:gd name="T12" fmla="*/ 37 w 37"/>
                  <a:gd name="T13" fmla="*/ 2 h 3"/>
                  <a:gd name="T14" fmla="*/ 37 w 37"/>
                  <a:gd name="T15" fmla="*/ 2 h 3"/>
                  <a:gd name="T16" fmla="*/ 36 w 37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">
                    <a:moveTo>
                      <a:pt x="36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6" y="3"/>
                      <a:pt x="36" y="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89" name="Rectangle 124">
                <a:extLst>
                  <a:ext uri="{FF2B5EF4-FFF2-40B4-BE49-F238E27FC236}">
                    <a16:creationId xmlns:a16="http://schemas.microsoft.com/office/drawing/2014/main" id="{BF6A0B3B-54F3-4749-9B0D-1005447E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339" y="2516913"/>
                <a:ext cx="638555" cy="818149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0" name="Freeform 125">
                <a:extLst>
                  <a:ext uri="{FF2B5EF4-FFF2-40B4-BE49-F238E27FC236}">
                    <a16:creationId xmlns:a16="http://schemas.microsoft.com/office/drawing/2014/main" id="{F0E482B5-2C48-47F5-BC30-80C355B74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417" y="2712470"/>
                <a:ext cx="412400" cy="431025"/>
              </a:xfrm>
              <a:custGeom>
                <a:avLst/>
                <a:gdLst>
                  <a:gd name="T0" fmla="*/ 122 w 131"/>
                  <a:gd name="T1" fmla="*/ 92 h 137"/>
                  <a:gd name="T2" fmla="*/ 131 w 131"/>
                  <a:gd name="T3" fmla="*/ 60 h 137"/>
                  <a:gd name="T4" fmla="*/ 66 w 131"/>
                  <a:gd name="T5" fmla="*/ 0 h 137"/>
                  <a:gd name="T6" fmla="*/ 0 w 131"/>
                  <a:gd name="T7" fmla="*/ 60 h 137"/>
                  <a:gd name="T8" fmla="*/ 66 w 131"/>
                  <a:gd name="T9" fmla="*/ 121 h 137"/>
                  <a:gd name="T10" fmla="*/ 86 w 131"/>
                  <a:gd name="T11" fmla="*/ 118 h 137"/>
                  <a:gd name="T12" fmla="*/ 131 w 131"/>
                  <a:gd name="T13" fmla="*/ 137 h 137"/>
                  <a:gd name="T14" fmla="*/ 122 w 131"/>
                  <a:gd name="T15" fmla="*/ 9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1" h="137">
                    <a:moveTo>
                      <a:pt x="122" y="92"/>
                    </a:moveTo>
                    <a:cubicBezTo>
                      <a:pt x="128" y="83"/>
                      <a:pt x="131" y="72"/>
                      <a:pt x="131" y="60"/>
                    </a:cubicBezTo>
                    <a:cubicBezTo>
                      <a:pt x="131" y="27"/>
                      <a:pt x="102" y="0"/>
                      <a:pt x="66" y="0"/>
                    </a:cubicBezTo>
                    <a:cubicBezTo>
                      <a:pt x="29" y="0"/>
                      <a:pt x="0" y="27"/>
                      <a:pt x="0" y="60"/>
                    </a:cubicBezTo>
                    <a:cubicBezTo>
                      <a:pt x="0" y="94"/>
                      <a:pt x="29" y="121"/>
                      <a:pt x="66" y="121"/>
                    </a:cubicBezTo>
                    <a:cubicBezTo>
                      <a:pt x="73" y="121"/>
                      <a:pt x="80" y="120"/>
                      <a:pt x="86" y="118"/>
                    </a:cubicBezTo>
                    <a:cubicBezTo>
                      <a:pt x="131" y="137"/>
                      <a:pt x="131" y="137"/>
                      <a:pt x="131" y="137"/>
                    </a:cubicBezTo>
                    <a:lnTo>
                      <a:pt x="122" y="92"/>
                    </a:ln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3521ED6-6BF5-49AC-BB9D-3CFA9D25F198}"/>
                </a:ext>
              </a:extLst>
            </p:cNvPr>
            <p:cNvGrpSpPr/>
            <p:nvPr/>
          </p:nvGrpSpPr>
          <p:grpSpPr>
            <a:xfrm>
              <a:off x="3218474" y="3828612"/>
              <a:ext cx="876683" cy="1016367"/>
              <a:chOff x="3218474" y="3828612"/>
              <a:chExt cx="876683" cy="1016367"/>
            </a:xfrm>
          </p:grpSpPr>
          <p:sp>
            <p:nvSpPr>
              <p:cNvPr id="192" name="Freeform 127">
                <a:extLst>
                  <a:ext uri="{FF2B5EF4-FFF2-40B4-BE49-F238E27FC236}">
                    <a16:creationId xmlns:a16="http://schemas.microsoft.com/office/drawing/2014/main" id="{ECE86087-16DA-4427-9FA5-AEC5A7BE0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8474" y="3828612"/>
                <a:ext cx="436346" cy="1016367"/>
              </a:xfrm>
              <a:custGeom>
                <a:avLst/>
                <a:gdLst>
                  <a:gd name="T0" fmla="*/ 139 w 139"/>
                  <a:gd name="T1" fmla="*/ 323 h 323"/>
                  <a:gd name="T2" fmla="*/ 0 w 139"/>
                  <a:gd name="T3" fmla="*/ 53 h 323"/>
                  <a:gd name="T4" fmla="*/ 139 w 139"/>
                  <a:gd name="T5" fmla="*/ 0 h 323"/>
                  <a:gd name="T6" fmla="*/ 139 w 139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323">
                    <a:moveTo>
                      <a:pt x="139" y="323"/>
                    </a:moveTo>
                    <a:cubicBezTo>
                      <a:pt x="139" y="323"/>
                      <a:pt x="0" y="243"/>
                      <a:pt x="0" y="53"/>
                    </a:cubicBezTo>
                    <a:cubicBezTo>
                      <a:pt x="139" y="0"/>
                      <a:pt x="139" y="0"/>
                      <a:pt x="139" y="0"/>
                    </a:cubicBezTo>
                    <a:lnTo>
                      <a:pt x="139" y="323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3" name="Freeform 128">
                <a:extLst>
                  <a:ext uri="{FF2B5EF4-FFF2-40B4-BE49-F238E27FC236}">
                    <a16:creationId xmlns:a16="http://schemas.microsoft.com/office/drawing/2014/main" id="{F31630E3-8E79-4F39-B0CC-175F5A87E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820" y="3828612"/>
                <a:ext cx="440337" cy="1016367"/>
              </a:xfrm>
              <a:custGeom>
                <a:avLst/>
                <a:gdLst>
                  <a:gd name="T0" fmla="*/ 0 w 140"/>
                  <a:gd name="T1" fmla="*/ 323 h 323"/>
                  <a:gd name="T2" fmla="*/ 140 w 140"/>
                  <a:gd name="T3" fmla="*/ 53 h 323"/>
                  <a:gd name="T4" fmla="*/ 0 w 140"/>
                  <a:gd name="T5" fmla="*/ 0 h 323"/>
                  <a:gd name="T6" fmla="*/ 0 w 140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323">
                    <a:moveTo>
                      <a:pt x="0" y="323"/>
                    </a:moveTo>
                    <a:cubicBezTo>
                      <a:pt x="0" y="323"/>
                      <a:pt x="140" y="243"/>
                      <a:pt x="140" y="5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3131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4" name="Freeform 129">
                <a:extLst>
                  <a:ext uri="{FF2B5EF4-FFF2-40B4-BE49-F238E27FC236}">
                    <a16:creationId xmlns:a16="http://schemas.microsoft.com/office/drawing/2014/main" id="{55142353-3FD2-4CED-BB62-96DF7C9E2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8474" y="3828612"/>
                <a:ext cx="436346" cy="1016367"/>
              </a:xfrm>
              <a:custGeom>
                <a:avLst/>
                <a:gdLst>
                  <a:gd name="T0" fmla="*/ 139 w 139"/>
                  <a:gd name="T1" fmla="*/ 323 h 323"/>
                  <a:gd name="T2" fmla="*/ 0 w 139"/>
                  <a:gd name="T3" fmla="*/ 53 h 323"/>
                  <a:gd name="T4" fmla="*/ 139 w 139"/>
                  <a:gd name="T5" fmla="*/ 0 h 323"/>
                  <a:gd name="T6" fmla="*/ 139 w 139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323">
                    <a:moveTo>
                      <a:pt x="139" y="323"/>
                    </a:moveTo>
                    <a:cubicBezTo>
                      <a:pt x="139" y="323"/>
                      <a:pt x="0" y="243"/>
                      <a:pt x="0" y="53"/>
                    </a:cubicBezTo>
                    <a:cubicBezTo>
                      <a:pt x="139" y="0"/>
                      <a:pt x="139" y="0"/>
                      <a:pt x="139" y="0"/>
                    </a:cubicBezTo>
                    <a:lnTo>
                      <a:pt x="139" y="323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5" name="Freeform 130">
                <a:extLst>
                  <a:ext uri="{FF2B5EF4-FFF2-40B4-BE49-F238E27FC236}">
                    <a16:creationId xmlns:a16="http://schemas.microsoft.com/office/drawing/2014/main" id="{ACFB9D1D-5D4B-4AB7-9052-ECDA78B40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820" y="3828612"/>
                <a:ext cx="440337" cy="1016367"/>
              </a:xfrm>
              <a:custGeom>
                <a:avLst/>
                <a:gdLst>
                  <a:gd name="T0" fmla="*/ 0 w 140"/>
                  <a:gd name="T1" fmla="*/ 323 h 323"/>
                  <a:gd name="T2" fmla="*/ 140 w 140"/>
                  <a:gd name="T3" fmla="*/ 53 h 323"/>
                  <a:gd name="T4" fmla="*/ 0 w 140"/>
                  <a:gd name="T5" fmla="*/ 0 h 323"/>
                  <a:gd name="T6" fmla="*/ 0 w 140"/>
                  <a:gd name="T7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323">
                    <a:moveTo>
                      <a:pt x="0" y="323"/>
                    </a:moveTo>
                    <a:cubicBezTo>
                      <a:pt x="0" y="323"/>
                      <a:pt x="140" y="243"/>
                      <a:pt x="140" y="5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3"/>
                    </a:lnTo>
                    <a:close/>
                  </a:path>
                </a:pathLst>
              </a:custGeom>
              <a:solidFill>
                <a:srgbClr val="2580B7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96" name="Freeform 131">
                <a:extLst>
                  <a:ext uri="{FF2B5EF4-FFF2-40B4-BE49-F238E27FC236}">
                    <a16:creationId xmlns:a16="http://schemas.microsoft.com/office/drawing/2014/main" id="{90696AFB-1D75-47C5-A29F-3E9EA64B2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5317" y="4153211"/>
                <a:ext cx="502862" cy="292671"/>
              </a:xfrm>
              <a:custGeom>
                <a:avLst/>
                <a:gdLst>
                  <a:gd name="T0" fmla="*/ 378 w 378"/>
                  <a:gd name="T1" fmla="*/ 50 h 220"/>
                  <a:gd name="T2" fmla="*/ 345 w 378"/>
                  <a:gd name="T3" fmla="*/ 0 h 220"/>
                  <a:gd name="T4" fmla="*/ 135 w 378"/>
                  <a:gd name="T5" fmla="*/ 142 h 220"/>
                  <a:gd name="T6" fmla="*/ 45 w 378"/>
                  <a:gd name="T7" fmla="*/ 47 h 220"/>
                  <a:gd name="T8" fmla="*/ 0 w 378"/>
                  <a:gd name="T9" fmla="*/ 90 h 220"/>
                  <a:gd name="T10" fmla="*/ 127 w 378"/>
                  <a:gd name="T11" fmla="*/ 220 h 220"/>
                  <a:gd name="T12" fmla="*/ 127 w 378"/>
                  <a:gd name="T13" fmla="*/ 220 h 220"/>
                  <a:gd name="T14" fmla="*/ 127 w 378"/>
                  <a:gd name="T15" fmla="*/ 220 h 220"/>
                  <a:gd name="T16" fmla="*/ 378 w 378"/>
                  <a:gd name="T17" fmla="*/ 5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8" h="220">
                    <a:moveTo>
                      <a:pt x="378" y="50"/>
                    </a:moveTo>
                    <a:lnTo>
                      <a:pt x="345" y="0"/>
                    </a:lnTo>
                    <a:lnTo>
                      <a:pt x="135" y="142"/>
                    </a:lnTo>
                    <a:lnTo>
                      <a:pt x="45" y="47"/>
                    </a:lnTo>
                    <a:lnTo>
                      <a:pt x="0" y="90"/>
                    </a:lnTo>
                    <a:lnTo>
                      <a:pt x="127" y="220"/>
                    </a:lnTo>
                    <a:lnTo>
                      <a:pt x="127" y="220"/>
                    </a:lnTo>
                    <a:lnTo>
                      <a:pt x="127" y="220"/>
                    </a:lnTo>
                    <a:lnTo>
                      <a:pt x="378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72" name="TextBox 69">
            <a:extLst>
              <a:ext uri="{FF2B5EF4-FFF2-40B4-BE49-F238E27FC236}">
                <a16:creationId xmlns:a16="http://schemas.microsoft.com/office/drawing/2014/main" id="{D4B60FCF-D063-470E-A128-A0E8860A63C9}"/>
              </a:ext>
            </a:extLst>
          </p:cNvPr>
          <p:cNvSpPr txBox="1"/>
          <p:nvPr/>
        </p:nvSpPr>
        <p:spPr>
          <a:xfrm>
            <a:off x="549167" y="3898666"/>
            <a:ext cx="3005926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IoT Devices, Application Areas, and Communication Models</a:t>
            </a:r>
          </a:p>
        </p:txBody>
      </p:sp>
    </p:spTree>
    <p:extLst>
      <p:ext uri="{BB962C8B-B14F-4D97-AF65-F5344CB8AC3E}">
        <p14:creationId xmlns:p14="http://schemas.microsoft.com/office/powerpoint/2010/main" val="230274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icture containing person&#10;&#10;Description automatically generated">
            <a:extLst>
              <a:ext uri="{FF2B5EF4-FFF2-40B4-BE49-F238E27FC236}">
                <a16:creationId xmlns:a16="http://schemas.microsoft.com/office/drawing/2014/main" id="{D7E824DD-2986-4EB9-A66F-30CEC83D666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0" r="6560"/>
          <a:stretch/>
        </p:blipFill>
        <p:spPr>
          <a:xfrm>
            <a:off x="1" y="0"/>
            <a:ext cx="4038600" cy="6549077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716657-3D1D-4F6B-BEF0-E8CCC1E34EB8}"/>
              </a:ext>
            </a:extLst>
          </p:cNvPr>
          <p:cNvSpPr/>
          <p:nvPr/>
        </p:nvSpPr>
        <p:spPr>
          <a:xfrm>
            <a:off x="0" y="1"/>
            <a:ext cx="694259" cy="6549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307E75-DBD6-4724-ACC0-1A5266704E09}"/>
              </a:ext>
            </a:extLst>
          </p:cNvPr>
          <p:cNvGrpSpPr/>
          <p:nvPr/>
        </p:nvGrpSpPr>
        <p:grpSpPr>
          <a:xfrm>
            <a:off x="4267200" y="5509215"/>
            <a:ext cx="662985" cy="662985"/>
            <a:chOff x="4417287" y="5509215"/>
            <a:chExt cx="662985" cy="66298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BDC4212-1D0C-4207-9CA9-B4FD85664F4D}"/>
                </a:ext>
              </a:extLst>
            </p:cNvPr>
            <p:cNvSpPr/>
            <p:nvPr/>
          </p:nvSpPr>
          <p:spPr>
            <a:xfrm>
              <a:off x="4417287" y="5509215"/>
              <a:ext cx="662985" cy="66298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17">
                <a:spcBef>
                  <a:spcPts val="600"/>
                </a:spcBef>
              </a:pPr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" name="AutoShape 82">
              <a:extLst>
                <a:ext uri="{FF2B5EF4-FFF2-40B4-BE49-F238E27FC236}">
                  <a16:creationId xmlns:a16="http://schemas.microsoft.com/office/drawing/2014/main" id="{133881C3-915C-42F4-B1BC-01B86A96FB5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5315" y="5707209"/>
              <a:ext cx="266928" cy="266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098">
                <a:spcBef>
                  <a:spcPts val="600"/>
                </a:spcBef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9EB2D9-E358-4C83-87CA-49D21BC86E2B}"/>
              </a:ext>
            </a:extLst>
          </p:cNvPr>
          <p:cNvGrpSpPr/>
          <p:nvPr/>
        </p:nvGrpSpPr>
        <p:grpSpPr>
          <a:xfrm>
            <a:off x="4267200" y="1575457"/>
            <a:ext cx="662985" cy="662985"/>
            <a:chOff x="4417287" y="1575457"/>
            <a:chExt cx="662985" cy="66298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1FB23EF-FA8B-4558-A58B-41DAB76FDCCC}"/>
                </a:ext>
              </a:extLst>
            </p:cNvPr>
            <p:cNvSpPr/>
            <p:nvPr/>
          </p:nvSpPr>
          <p:spPr>
            <a:xfrm>
              <a:off x="4417287" y="1575457"/>
              <a:ext cx="662985" cy="6629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17">
                <a:spcBef>
                  <a:spcPts val="600"/>
                </a:spcBef>
              </a:pPr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AutoShape 123">
              <a:extLst>
                <a:ext uri="{FF2B5EF4-FFF2-40B4-BE49-F238E27FC236}">
                  <a16:creationId xmlns:a16="http://schemas.microsoft.com/office/drawing/2014/main" id="{A1A3A4C6-9190-4C3E-9F13-EB0833DCBC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1457" y="1755855"/>
              <a:ext cx="274645" cy="302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098">
                <a:spcBef>
                  <a:spcPts val="600"/>
                </a:spcBef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ABA2FD-36D3-444D-98B5-9B7172A2AA85}"/>
              </a:ext>
            </a:extLst>
          </p:cNvPr>
          <p:cNvGrpSpPr/>
          <p:nvPr/>
        </p:nvGrpSpPr>
        <p:grpSpPr>
          <a:xfrm>
            <a:off x="4267200" y="2886710"/>
            <a:ext cx="662985" cy="662985"/>
            <a:chOff x="4417287" y="2881568"/>
            <a:chExt cx="662985" cy="66298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050E0A7-E58B-42CC-8B75-DCAD4EDF9EB2}"/>
                </a:ext>
              </a:extLst>
            </p:cNvPr>
            <p:cNvSpPr/>
            <p:nvPr/>
          </p:nvSpPr>
          <p:spPr>
            <a:xfrm>
              <a:off x="4417287" y="2881568"/>
              <a:ext cx="662985" cy="6629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17">
                <a:spcBef>
                  <a:spcPts val="600"/>
                </a:spcBef>
              </a:pPr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AEAC4E3-1FB5-4844-9DAD-8046D73085A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616228" y="3039327"/>
              <a:ext cx="265103" cy="347466"/>
              <a:chOff x="4576763" y="2300287"/>
              <a:chExt cx="276225" cy="361950"/>
            </a:xfrm>
            <a:solidFill>
              <a:schemeClr val="bg1"/>
            </a:solidFill>
          </p:grpSpPr>
          <p:sp>
            <p:nvSpPr>
              <p:cNvPr id="22" name="Freeform 250">
                <a:extLst>
                  <a:ext uri="{FF2B5EF4-FFF2-40B4-BE49-F238E27FC236}">
                    <a16:creationId xmlns:a16="http://schemas.microsoft.com/office/drawing/2014/main" id="{86467A60-4439-4E8B-8778-DE1FEF20F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  <a:gd name="T14" fmla="*/ 92 w 336"/>
                  <a:gd name="T15" fmla="*/ 0 h 336"/>
                  <a:gd name="T16" fmla="*/ 92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Freeform 251">
                <a:extLst>
                  <a:ext uri="{FF2B5EF4-FFF2-40B4-BE49-F238E27FC236}">
                    <a16:creationId xmlns:a16="http://schemas.microsoft.com/office/drawing/2014/main" id="{6B40C196-0418-478B-8558-D726194274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Freeform 252">
                <a:extLst>
                  <a:ext uri="{FF2B5EF4-FFF2-40B4-BE49-F238E27FC236}">
                    <a16:creationId xmlns:a16="http://schemas.microsoft.com/office/drawing/2014/main" id="{53655013-580B-4873-A862-A9EEBCF4F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0100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Freeform 253">
                <a:extLst>
                  <a:ext uri="{FF2B5EF4-FFF2-40B4-BE49-F238E27FC236}">
                    <a16:creationId xmlns:a16="http://schemas.microsoft.com/office/drawing/2014/main" id="{F50C4705-1AEE-4C7D-BE9B-85FC80A8E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  <a:gd name="T14" fmla="*/ 251 w 336"/>
                  <a:gd name="T15" fmla="*/ 0 h 336"/>
                  <a:gd name="T16" fmla="*/ 251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  <a:close/>
                    <a:moveTo>
                      <a:pt x="251" y="0"/>
                    </a:move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Freeform 254">
                <a:extLst>
                  <a:ext uri="{FF2B5EF4-FFF2-40B4-BE49-F238E27FC236}">
                    <a16:creationId xmlns:a16="http://schemas.microsoft.com/office/drawing/2014/main" id="{1D3E4D65-F6BD-4ED2-8C1B-614F265CC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" name="Freeform 255">
                <a:extLst>
                  <a:ext uri="{FF2B5EF4-FFF2-40B4-BE49-F238E27FC236}">
                    <a16:creationId xmlns:a16="http://schemas.microsoft.com/office/drawing/2014/main" id="{63F1E527-A70A-4A7C-9B38-4440326A5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2825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" name="Freeform 256">
                <a:extLst>
                  <a:ext uri="{FF2B5EF4-FFF2-40B4-BE49-F238E27FC236}">
                    <a16:creationId xmlns:a16="http://schemas.microsoft.com/office/drawing/2014/main" id="{F1A7E325-4929-41AE-AACB-44091B818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288" y="2300287"/>
                <a:ext cx="261937" cy="258762"/>
              </a:xfrm>
              <a:custGeom>
                <a:avLst/>
                <a:gdLst>
                  <a:gd name="T0" fmla="*/ 618 w 728"/>
                  <a:gd name="T1" fmla="*/ 619 h 720"/>
                  <a:gd name="T2" fmla="*/ 627 w 728"/>
                  <a:gd name="T3" fmla="*/ 469 h 720"/>
                  <a:gd name="T4" fmla="*/ 727 w 728"/>
                  <a:gd name="T5" fmla="*/ 360 h 720"/>
                  <a:gd name="T6" fmla="*/ 627 w 728"/>
                  <a:gd name="T7" fmla="*/ 251 h 720"/>
                  <a:gd name="T8" fmla="*/ 618 w 728"/>
                  <a:gd name="T9" fmla="*/ 101 h 720"/>
                  <a:gd name="T10" fmla="*/ 468 w 728"/>
                  <a:gd name="T11" fmla="*/ 92 h 720"/>
                  <a:gd name="T12" fmla="*/ 359 w 728"/>
                  <a:gd name="T13" fmla="*/ 0 h 720"/>
                  <a:gd name="T14" fmla="*/ 250 w 728"/>
                  <a:gd name="T15" fmla="*/ 92 h 720"/>
                  <a:gd name="T16" fmla="*/ 100 w 728"/>
                  <a:gd name="T17" fmla="*/ 101 h 720"/>
                  <a:gd name="T18" fmla="*/ 92 w 728"/>
                  <a:gd name="T19" fmla="*/ 251 h 720"/>
                  <a:gd name="T20" fmla="*/ 0 w 728"/>
                  <a:gd name="T21" fmla="*/ 360 h 720"/>
                  <a:gd name="T22" fmla="*/ 92 w 728"/>
                  <a:gd name="T23" fmla="*/ 469 h 720"/>
                  <a:gd name="T24" fmla="*/ 100 w 728"/>
                  <a:gd name="T25" fmla="*/ 619 h 720"/>
                  <a:gd name="T26" fmla="*/ 250 w 728"/>
                  <a:gd name="T27" fmla="*/ 628 h 720"/>
                  <a:gd name="T28" fmla="*/ 359 w 728"/>
                  <a:gd name="T29" fmla="*/ 719 h 720"/>
                  <a:gd name="T30" fmla="*/ 468 w 728"/>
                  <a:gd name="T31" fmla="*/ 628 h 720"/>
                  <a:gd name="T32" fmla="*/ 618 w 728"/>
                  <a:gd name="T33" fmla="*/ 619 h 720"/>
                  <a:gd name="T34" fmla="*/ 359 w 728"/>
                  <a:gd name="T35" fmla="*/ 561 h 720"/>
                  <a:gd name="T36" fmla="*/ 159 w 728"/>
                  <a:gd name="T37" fmla="*/ 360 h 720"/>
                  <a:gd name="T38" fmla="*/ 359 w 728"/>
                  <a:gd name="T39" fmla="*/ 159 h 720"/>
                  <a:gd name="T40" fmla="*/ 560 w 728"/>
                  <a:gd name="T41" fmla="*/ 360 h 720"/>
                  <a:gd name="T42" fmla="*/ 359 w 728"/>
                  <a:gd name="T43" fmla="*/ 561 h 720"/>
                  <a:gd name="T44" fmla="*/ 359 w 728"/>
                  <a:gd name="T45" fmla="*/ 561 h 720"/>
                  <a:gd name="T46" fmla="*/ 359 w 728"/>
                  <a:gd name="T47" fmla="*/ 561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8" h="720">
                    <a:moveTo>
                      <a:pt x="618" y="619"/>
                    </a:moveTo>
                    <a:cubicBezTo>
                      <a:pt x="627" y="469"/>
                      <a:pt x="627" y="469"/>
                      <a:pt x="627" y="469"/>
                    </a:cubicBezTo>
                    <a:cubicBezTo>
                      <a:pt x="727" y="360"/>
                      <a:pt x="727" y="360"/>
                      <a:pt x="727" y="360"/>
                    </a:cubicBezTo>
                    <a:cubicBezTo>
                      <a:pt x="627" y="251"/>
                      <a:pt x="627" y="251"/>
                      <a:pt x="627" y="251"/>
                    </a:cubicBezTo>
                    <a:cubicBezTo>
                      <a:pt x="618" y="101"/>
                      <a:pt x="618" y="101"/>
                      <a:pt x="618" y="101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250" y="92"/>
                      <a:pt x="250" y="92"/>
                      <a:pt x="250" y="9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92" y="251"/>
                      <a:pt x="92" y="251"/>
                      <a:pt x="92" y="251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92" y="469"/>
                      <a:pt x="92" y="469"/>
                      <a:pt x="92" y="469"/>
                    </a:cubicBezTo>
                    <a:cubicBezTo>
                      <a:pt x="100" y="619"/>
                      <a:pt x="100" y="619"/>
                      <a:pt x="100" y="619"/>
                    </a:cubicBezTo>
                    <a:cubicBezTo>
                      <a:pt x="250" y="628"/>
                      <a:pt x="250" y="628"/>
                      <a:pt x="250" y="628"/>
                    </a:cubicBezTo>
                    <a:cubicBezTo>
                      <a:pt x="359" y="719"/>
                      <a:pt x="359" y="719"/>
                      <a:pt x="359" y="719"/>
                    </a:cubicBezTo>
                    <a:cubicBezTo>
                      <a:pt x="468" y="628"/>
                      <a:pt x="468" y="628"/>
                      <a:pt x="468" y="628"/>
                    </a:cubicBezTo>
                    <a:lnTo>
                      <a:pt x="618" y="619"/>
                    </a:lnTo>
                    <a:close/>
                    <a:moveTo>
                      <a:pt x="359" y="561"/>
                    </a:moveTo>
                    <a:cubicBezTo>
                      <a:pt x="250" y="561"/>
                      <a:pt x="159" y="469"/>
                      <a:pt x="159" y="360"/>
                    </a:cubicBezTo>
                    <a:cubicBezTo>
                      <a:pt x="159" y="243"/>
                      <a:pt x="250" y="159"/>
                      <a:pt x="359" y="159"/>
                    </a:cubicBezTo>
                    <a:cubicBezTo>
                      <a:pt x="468" y="159"/>
                      <a:pt x="560" y="243"/>
                      <a:pt x="560" y="360"/>
                    </a:cubicBezTo>
                    <a:cubicBezTo>
                      <a:pt x="560" y="469"/>
                      <a:pt x="468" y="561"/>
                      <a:pt x="359" y="561"/>
                    </a:cubicBezTo>
                    <a:close/>
                    <a:moveTo>
                      <a:pt x="359" y="561"/>
                    </a:moveTo>
                    <a:lnTo>
                      <a:pt x="359" y="5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" name="Freeform 257">
                <a:extLst>
                  <a:ext uri="{FF2B5EF4-FFF2-40B4-BE49-F238E27FC236}">
                    <a16:creationId xmlns:a16="http://schemas.microsoft.com/office/drawing/2014/main" id="{0A4C0DA1-8B65-4C0B-822E-37AAF028E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226 h 227"/>
                  <a:gd name="T8" fmla="*/ 101 w 102"/>
                  <a:gd name="T9" fmla="*/ 226 h 227"/>
                  <a:gd name="T10" fmla="*/ 101 w 102"/>
                  <a:gd name="T11" fmla="*/ 0 h 227"/>
                  <a:gd name="T12" fmla="*/ 59 w 102"/>
                  <a:gd name="T13" fmla="*/ 0 h 227"/>
                  <a:gd name="T14" fmla="*/ 0 w 102"/>
                  <a:gd name="T15" fmla="*/ 33 h 227"/>
                  <a:gd name="T16" fmla="*/ 0 w 102"/>
                  <a:gd name="T17" fmla="*/ 33 h 227"/>
                  <a:gd name="T18" fmla="*/ 0 w 102"/>
                  <a:gd name="T1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  <a:close/>
                    <a:moveTo>
                      <a:pt x="0" y="33"/>
                    </a:move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Freeform 258">
                <a:extLst>
                  <a:ext uri="{FF2B5EF4-FFF2-40B4-BE49-F238E27FC236}">
                    <a16:creationId xmlns:a16="http://schemas.microsoft.com/office/drawing/2014/main" id="{44CB9D9D-1983-4B87-B4D1-0A96707A9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50 h 227"/>
                  <a:gd name="T8" fmla="*/ 50 w 102"/>
                  <a:gd name="T9" fmla="*/ 226 h 227"/>
                  <a:gd name="T10" fmla="*/ 101 w 102"/>
                  <a:gd name="T11" fmla="*/ 226 h 227"/>
                  <a:gd name="T12" fmla="*/ 101 w 102"/>
                  <a:gd name="T13" fmla="*/ 0 h 227"/>
                  <a:gd name="T14" fmla="*/ 59 w 102"/>
                  <a:gd name="T15" fmla="*/ 0 h 227"/>
                  <a:gd name="T16" fmla="*/ 0 w 102"/>
                  <a:gd name="T17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" name="Freeform 259">
                <a:extLst>
                  <a:ext uri="{FF2B5EF4-FFF2-40B4-BE49-F238E27FC236}">
                    <a16:creationId xmlns:a16="http://schemas.microsoft.com/office/drawing/2014/main" id="{F1A7BEAB-4793-43E1-A4E4-860C1570C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1063" y="2400299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lc="http://schemas.openxmlformats.org/drawingml/2006/lockedCanvas" xmlns:a14="http://schemas.microsoft.com/office/drawing/2010/main" xmlns="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lc="http://schemas.openxmlformats.org/drawingml/2006/lockedCanvas"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217">
                  <a:spcBef>
                    <a:spcPts val="600"/>
                  </a:spcBef>
                  <a:defRPr/>
                </a:pP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59C1A2-CEA4-4651-A294-EC665ED61B3E}"/>
              </a:ext>
            </a:extLst>
          </p:cNvPr>
          <p:cNvGrpSpPr/>
          <p:nvPr/>
        </p:nvGrpSpPr>
        <p:grpSpPr>
          <a:xfrm>
            <a:off x="4267200" y="4197963"/>
            <a:ext cx="662985" cy="662985"/>
            <a:chOff x="4417287" y="4346493"/>
            <a:chExt cx="662985" cy="66298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5C3872A-56FD-4CDB-8EFA-3B4A9D2DD5CD}"/>
                </a:ext>
              </a:extLst>
            </p:cNvPr>
            <p:cNvSpPr/>
            <p:nvPr/>
          </p:nvSpPr>
          <p:spPr>
            <a:xfrm>
              <a:off x="4417287" y="4346493"/>
              <a:ext cx="662985" cy="6629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17">
                <a:spcBef>
                  <a:spcPts val="600"/>
                </a:spcBef>
              </a:pPr>
              <a:endParaRPr lang="en-US" sz="36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AutoShape 87">
              <a:extLst>
                <a:ext uri="{FF2B5EF4-FFF2-40B4-BE49-F238E27FC236}">
                  <a16:creationId xmlns:a16="http://schemas.microsoft.com/office/drawing/2014/main" id="{E6FD440C-E518-49FA-A1F6-B94781BBF9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75983" y="4516304"/>
              <a:ext cx="345592" cy="323362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195">
                <a:spcBef>
                  <a:spcPts val="600"/>
                </a:spcBef>
                <a:defRPr/>
              </a:pPr>
              <a:endParaRPr lang="es-ES" sz="6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4DBB653-8258-46CC-809D-FE2729069138}"/>
              </a:ext>
            </a:extLst>
          </p:cNvPr>
          <p:cNvSpPr/>
          <p:nvPr/>
        </p:nvSpPr>
        <p:spPr>
          <a:xfrm>
            <a:off x="685800" y="136527"/>
            <a:ext cx="9355398" cy="11482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ts val="600"/>
              </a:spcBef>
            </a:pPr>
            <a:endParaRPr lang="en-US" sz="9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48">
            <a:extLst>
              <a:ext uri="{FF2B5EF4-FFF2-40B4-BE49-F238E27FC236}">
                <a16:creationId xmlns:a16="http://schemas.microsoft.com/office/drawing/2014/main" id="{F0474A8E-C3C1-439D-A66A-D00D2A33EE65}"/>
              </a:ext>
            </a:extLst>
          </p:cNvPr>
          <p:cNvSpPr txBox="1"/>
          <p:nvPr/>
        </p:nvSpPr>
        <p:spPr>
          <a:xfrm>
            <a:off x="1002559" y="387487"/>
            <a:ext cx="875103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prstClr val="white"/>
                </a:solidFill>
                <a:latin typeface="Rockwell" panose="02060603020205020403" pitchFamily="18" charset="0"/>
              </a:rPr>
              <a:t>Security in IoT-enabled Environments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04C7B0-8FAF-4DC8-9CC8-C737AACEAF5D}"/>
              </a:ext>
            </a:extLst>
          </p:cNvPr>
          <p:cNvSpPr/>
          <p:nvPr/>
        </p:nvSpPr>
        <p:spPr>
          <a:xfrm>
            <a:off x="5046503" y="1599173"/>
            <a:ext cx="6934200" cy="615553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700" dirty="0"/>
              <a:t>With no or inadequate focus on IoT device security by manufacturers, security measures used to </a:t>
            </a:r>
            <a:r>
              <a:rPr lang="en-US" sz="1700" b="1" dirty="0">
                <a:solidFill>
                  <a:srgbClr val="FF0000"/>
                </a:solidFill>
              </a:rPr>
              <a:t>harden</a:t>
            </a:r>
            <a:r>
              <a:rPr lang="en-US" sz="1700" dirty="0"/>
              <a:t> the IoT device are often insufficient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270E38-4039-4B0C-BECD-F08A2FC8BBA8}"/>
              </a:ext>
            </a:extLst>
          </p:cNvPr>
          <p:cNvSpPr/>
          <p:nvPr/>
        </p:nvSpPr>
        <p:spPr>
          <a:xfrm>
            <a:off x="5046503" y="2512868"/>
            <a:ext cx="6934200" cy="1400383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700" dirty="0"/>
              <a:t>Therefore, organizations should focus on countering attack scenarios in IoT-enabled environments. Organizations should focus on securing network devices and routers in an IoT-enabled environment. This helps restrict the attacker from accessing other parts of the network and performing targeted attacks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F56D4C-32BA-4694-8068-43576B3D942F}"/>
              </a:ext>
            </a:extLst>
          </p:cNvPr>
          <p:cNvSpPr/>
          <p:nvPr/>
        </p:nvSpPr>
        <p:spPr>
          <a:xfrm>
            <a:off x="5046503" y="4104493"/>
            <a:ext cx="6934200" cy="877163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700" dirty="0"/>
              <a:t>The organization should use </a:t>
            </a:r>
            <a:r>
              <a:rPr lang="en-US" sz="1700" b="1" dirty="0">
                <a:solidFill>
                  <a:srgbClr val="FF0000"/>
                </a:solidFill>
              </a:rPr>
              <a:t>multilayered</a:t>
            </a:r>
            <a:r>
              <a:rPr lang="en-US" sz="1700" dirty="0"/>
              <a:t> management. An overarching multilayered security plan and constant maintenance are necessary to effectively secure all these disparate IoT devices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745E20-EFC6-4850-993F-94694F5B90F8}"/>
              </a:ext>
            </a:extLst>
          </p:cNvPr>
          <p:cNvSpPr/>
          <p:nvPr/>
        </p:nvSpPr>
        <p:spPr>
          <a:xfrm>
            <a:off x="5046503" y="5532931"/>
            <a:ext cx="6934200" cy="615553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700" dirty="0"/>
              <a:t>Company-wide </a:t>
            </a:r>
            <a:r>
              <a:rPr lang="en-US" sz="1700" b="1" dirty="0">
                <a:solidFill>
                  <a:srgbClr val="FF0000"/>
                </a:solidFill>
              </a:rPr>
              <a:t>collaboration</a:t>
            </a:r>
            <a:r>
              <a:rPr lang="en-US" sz="1700" dirty="0"/>
              <a:t> and </a:t>
            </a:r>
            <a:r>
              <a:rPr lang="en-US" sz="1700" b="1" dirty="0">
                <a:solidFill>
                  <a:srgbClr val="FF0000"/>
                </a:solidFill>
              </a:rPr>
              <a:t>synchronization</a:t>
            </a:r>
            <a:r>
              <a:rPr lang="en-US" sz="1700" dirty="0"/>
              <a:t> are required to secure an IoT-enabled environment</a:t>
            </a:r>
            <a:endParaRPr lang="en-US" sz="17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40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39C8C661-0019-4C04-A523-FB6C4610B19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1" b="15711"/>
          <a:stretch>
            <a:fillRect/>
          </a:stretch>
        </p:blipFill>
        <p:spPr>
          <a:xfrm>
            <a:off x="-14288" y="967781"/>
            <a:ext cx="4062413" cy="1775419"/>
          </a:xfrm>
        </p:spPr>
      </p:pic>
      <p:pic>
        <p:nvPicPr>
          <p:cNvPr id="18" name="Picture Placeholder 17" descr="A person reading a book&#10;&#10;Description automatically generated with low confidence">
            <a:extLst>
              <a:ext uri="{FF2B5EF4-FFF2-40B4-BE49-F238E27FC236}">
                <a16:creationId xmlns:a16="http://schemas.microsoft.com/office/drawing/2014/main" id="{8CEB1E1B-7409-43E4-BCFB-BA2EE84B33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4" b="21084"/>
          <a:stretch>
            <a:fillRect/>
          </a:stretch>
        </p:blipFill>
        <p:spPr>
          <a:xfrm>
            <a:off x="4059238" y="967781"/>
            <a:ext cx="4064000" cy="1775419"/>
          </a:xfr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8A1E0B84-40F8-4EBD-959B-CF0331C4B65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0" b="21090"/>
          <a:stretch>
            <a:fillRect/>
          </a:stretch>
        </p:blipFill>
        <p:spPr>
          <a:xfrm>
            <a:off x="8123238" y="967781"/>
            <a:ext cx="4064000" cy="1775419"/>
          </a:xfrm>
        </p:spPr>
      </p:pic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9AD637C5-9DC0-4E1C-95AD-A6F0A0A6A494}"/>
              </a:ext>
            </a:extLst>
          </p:cNvPr>
          <p:cNvSpPr/>
          <p:nvPr/>
        </p:nvSpPr>
        <p:spPr>
          <a:xfrm>
            <a:off x="-15240" y="2683652"/>
            <a:ext cx="4063375" cy="386954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6" name="Прямоугольник 35">
            <a:extLst>
              <a:ext uri="{FF2B5EF4-FFF2-40B4-BE49-F238E27FC236}">
                <a16:creationId xmlns:a16="http://schemas.microsoft.com/office/drawing/2014/main" id="{74D79893-D410-4603-81DF-CAF5E49F71D7}"/>
              </a:ext>
            </a:extLst>
          </p:cNvPr>
          <p:cNvSpPr/>
          <p:nvPr/>
        </p:nvSpPr>
        <p:spPr>
          <a:xfrm>
            <a:off x="4059464" y="2683652"/>
            <a:ext cx="4063375" cy="38695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7" name="Прямоугольник 37">
            <a:extLst>
              <a:ext uri="{FF2B5EF4-FFF2-40B4-BE49-F238E27FC236}">
                <a16:creationId xmlns:a16="http://schemas.microsoft.com/office/drawing/2014/main" id="{1BC29B3D-63F7-4900-8787-1C2FB0982769}"/>
              </a:ext>
            </a:extLst>
          </p:cNvPr>
          <p:cNvSpPr/>
          <p:nvPr/>
        </p:nvSpPr>
        <p:spPr>
          <a:xfrm>
            <a:off x="8123002" y="2683652"/>
            <a:ext cx="4063375" cy="3869548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8" name="TextBox 81">
            <a:extLst>
              <a:ext uri="{FF2B5EF4-FFF2-40B4-BE49-F238E27FC236}">
                <a16:creationId xmlns:a16="http://schemas.microsoft.com/office/drawing/2014/main" id="{346C357C-E3A2-4DD2-9748-FBEFEFC0D71E}"/>
              </a:ext>
            </a:extLst>
          </p:cNvPr>
          <p:cNvSpPr txBox="1"/>
          <p:nvPr/>
        </p:nvSpPr>
        <p:spPr>
          <a:xfrm>
            <a:off x="117071" y="3350169"/>
            <a:ext cx="3931920" cy="15542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Ensure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secure data transmission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facilitate fine interaction between devices and to guarantee the proper functioning of devices in an IoT system</a:t>
            </a:r>
          </a:p>
        </p:txBody>
      </p:sp>
      <p:sp>
        <p:nvSpPr>
          <p:cNvPr id="9" name="TextBox 85">
            <a:extLst>
              <a:ext uri="{FF2B5EF4-FFF2-40B4-BE49-F238E27FC236}">
                <a16:creationId xmlns:a16="http://schemas.microsoft.com/office/drawing/2014/main" id="{77CCFFF6-F6E4-483A-B445-CBBBC74ABA36}"/>
              </a:ext>
            </a:extLst>
          </p:cNvPr>
          <p:cNvSpPr txBox="1"/>
          <p:nvPr/>
        </p:nvSpPr>
        <p:spPr>
          <a:xfrm>
            <a:off x="4186151" y="3350169"/>
            <a:ext cx="3931920" cy="18466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 control over the users who have access to an IoT system. User management includes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identifying users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setting user roles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 levels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controlling access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etc.</a:t>
            </a:r>
          </a:p>
        </p:txBody>
      </p:sp>
      <p:sp>
        <p:nvSpPr>
          <p:cNvPr id="10" name="TextBox 88">
            <a:extLst>
              <a:ext uri="{FF2B5EF4-FFF2-40B4-BE49-F238E27FC236}">
                <a16:creationId xmlns:a16="http://schemas.microsoft.com/office/drawing/2014/main" id="{3AEC8E12-4AF1-4708-91C7-CA1C5211DE20}"/>
              </a:ext>
            </a:extLst>
          </p:cNvPr>
          <p:cNvSpPr txBox="1"/>
          <p:nvPr/>
        </p:nvSpPr>
        <p:spPr>
          <a:xfrm>
            <a:off x="8234449" y="3350169"/>
            <a:ext cx="3931920" cy="3016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To address security breaches at early stages and to prevent malicious attacks on an IoT system, perform the activities such as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log and analyze commands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sent by control applications to things, </a:t>
            </a:r>
            <a:r>
              <a:rPr lang="en-US" sz="1900" b="1" dirty="0">
                <a:solidFill>
                  <a:srgbClr val="FF0000"/>
                </a:solidFill>
                <a:latin typeface="Calibri"/>
              </a:rPr>
              <a:t>monitor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and </a:t>
            </a:r>
            <a:r>
              <a:rPr lang="en-US" sz="1900" b="1" dirty="0">
                <a:solidFill>
                  <a:srgbClr val="FF0000"/>
                </a:solidFill>
                <a:latin typeface="Calibri"/>
              </a:rPr>
              <a:t>store all the actions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of users, </a:t>
            </a:r>
            <a:r>
              <a:rPr lang="en-US" sz="1900" b="1" dirty="0">
                <a:solidFill>
                  <a:srgbClr val="FF0000"/>
                </a:solidFill>
                <a:latin typeface="Calibri"/>
              </a:rPr>
              <a:t>identify the patterns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of malicious behavior, etc.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3552F5D-F781-4B21-89C5-20050FCD26D6}"/>
              </a:ext>
            </a:extLst>
          </p:cNvPr>
          <p:cNvSpPr txBox="1"/>
          <p:nvPr/>
        </p:nvSpPr>
        <p:spPr>
          <a:xfrm>
            <a:off x="3022323" y="168166"/>
            <a:ext cx="61473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IoT System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891B5-966F-46B7-AFC5-1685C9365472}"/>
              </a:ext>
            </a:extLst>
          </p:cNvPr>
          <p:cNvSpPr txBox="1"/>
          <p:nvPr/>
        </p:nvSpPr>
        <p:spPr>
          <a:xfrm>
            <a:off x="561986" y="2740570"/>
            <a:ext cx="304209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Device Management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303063-9B1E-42A3-9B41-2C64A20F8A3E}"/>
              </a:ext>
            </a:extLst>
          </p:cNvPr>
          <p:cNvSpPr txBox="1"/>
          <p:nvPr/>
        </p:nvSpPr>
        <p:spPr>
          <a:xfrm>
            <a:off x="4810991" y="2740570"/>
            <a:ext cx="26822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User Management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58FC84-734E-4F65-BEC7-E132C3E27ED5}"/>
              </a:ext>
            </a:extLst>
          </p:cNvPr>
          <p:cNvSpPr txBox="1"/>
          <p:nvPr/>
        </p:nvSpPr>
        <p:spPr>
          <a:xfrm>
            <a:off x="8744989" y="2740570"/>
            <a:ext cx="29108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charset="0"/>
              </a:rPr>
              <a:t>Security Monitoring</a:t>
            </a:r>
          </a:p>
        </p:txBody>
      </p:sp>
      <p:sp>
        <p:nvSpPr>
          <p:cNvPr id="21" name="Rounded Rectangle 243">
            <a:extLst>
              <a:ext uri="{FF2B5EF4-FFF2-40B4-BE49-F238E27FC236}">
                <a16:creationId xmlns:a16="http://schemas.microsoft.com/office/drawing/2014/main" id="{99408BC9-BAEF-4DB9-AA3E-5D9F3598C504}"/>
              </a:ext>
            </a:extLst>
          </p:cNvPr>
          <p:cNvSpPr/>
          <p:nvPr/>
        </p:nvSpPr>
        <p:spPr>
          <a:xfrm>
            <a:off x="228798" y="3219107"/>
            <a:ext cx="3708467" cy="548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2" name="Rounded Rectangle 245">
            <a:extLst>
              <a:ext uri="{FF2B5EF4-FFF2-40B4-BE49-F238E27FC236}">
                <a16:creationId xmlns:a16="http://schemas.microsoft.com/office/drawing/2014/main" id="{C48B2910-A165-4DF8-BD4F-C3B333762C05}"/>
              </a:ext>
            </a:extLst>
          </p:cNvPr>
          <p:cNvSpPr/>
          <p:nvPr/>
        </p:nvSpPr>
        <p:spPr>
          <a:xfrm>
            <a:off x="4297878" y="3219107"/>
            <a:ext cx="3708467" cy="548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3" name="Rounded Rectangle 247">
            <a:extLst>
              <a:ext uri="{FF2B5EF4-FFF2-40B4-BE49-F238E27FC236}">
                <a16:creationId xmlns:a16="http://schemas.microsoft.com/office/drawing/2014/main" id="{5EFF22DA-5046-4EC3-BE63-19921D9593CD}"/>
              </a:ext>
            </a:extLst>
          </p:cNvPr>
          <p:cNvSpPr/>
          <p:nvPr/>
        </p:nvSpPr>
        <p:spPr>
          <a:xfrm>
            <a:off x="8346176" y="3219107"/>
            <a:ext cx="3708467" cy="548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5378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Placeholder 6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EB357CC-CE49-4EBF-8182-B9F9F9E8DE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" b="31451"/>
          <a:stretch/>
        </p:blipFill>
        <p:spPr>
          <a:xfrm>
            <a:off x="-2081" y="0"/>
            <a:ext cx="12192000" cy="3652838"/>
          </a:xfrm>
        </p:spPr>
      </p:pic>
      <p:sp>
        <p:nvSpPr>
          <p:cNvPr id="63" name="Freeform 28">
            <a:extLst>
              <a:ext uri="{FF2B5EF4-FFF2-40B4-BE49-F238E27FC236}">
                <a16:creationId xmlns:a16="http://schemas.microsoft.com/office/drawing/2014/main" id="{C42EB1D4-0858-47FD-A9A0-A8F3757B853E}"/>
              </a:ext>
            </a:extLst>
          </p:cNvPr>
          <p:cNvSpPr/>
          <p:nvPr/>
        </p:nvSpPr>
        <p:spPr>
          <a:xfrm>
            <a:off x="-4162" y="0"/>
            <a:ext cx="12196162" cy="869992"/>
          </a:xfrm>
          <a:custGeom>
            <a:avLst/>
            <a:gdLst>
              <a:gd name="connsiteX0" fmla="*/ 0 w 4708508"/>
              <a:gd name="connsiteY0" fmla="*/ 0 h 3429001"/>
              <a:gd name="connsiteX1" fmla="*/ 4708508 w 4708508"/>
              <a:gd name="connsiteY1" fmla="*/ 0 h 3429001"/>
              <a:gd name="connsiteX2" fmla="*/ 4708508 w 4708508"/>
              <a:gd name="connsiteY2" fmla="*/ 3429001 h 3429001"/>
              <a:gd name="connsiteX3" fmla="*/ 0 w 4708508"/>
              <a:gd name="connsiteY3" fmla="*/ 3429001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8508" h="3429001">
                <a:moveTo>
                  <a:pt x="0" y="0"/>
                </a:moveTo>
                <a:lnTo>
                  <a:pt x="4708508" y="0"/>
                </a:lnTo>
                <a:lnTo>
                  <a:pt x="4708508" y="3429001"/>
                </a:lnTo>
                <a:lnTo>
                  <a:pt x="0" y="3429001"/>
                </a:lnTo>
                <a:close/>
              </a:path>
            </a:pathLst>
          </a:cu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217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C7BBF-C31E-4A01-B461-B3F6A556630E}"/>
              </a:ext>
            </a:extLst>
          </p:cNvPr>
          <p:cNvSpPr txBox="1">
            <a:spLocks/>
          </p:cNvSpPr>
          <p:nvPr/>
        </p:nvSpPr>
        <p:spPr>
          <a:xfrm>
            <a:off x="1483821" y="111831"/>
            <a:ext cx="92201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Stack-wise IoT Security Principles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8922" y="3806021"/>
            <a:ext cx="11899827" cy="2693451"/>
            <a:chOff x="128922" y="3806021"/>
            <a:chExt cx="11899827" cy="26934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417871F-5825-4B09-98F9-8DF6BCF472F3}"/>
                </a:ext>
              </a:extLst>
            </p:cNvPr>
            <p:cNvSpPr/>
            <p:nvPr/>
          </p:nvSpPr>
          <p:spPr>
            <a:xfrm>
              <a:off x="367324" y="5914697"/>
              <a:ext cx="225254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Secure Device Layer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2CDB2E1-30C2-44EB-A6F1-EAFAB919340C}"/>
                </a:ext>
              </a:extLst>
            </p:cNvPr>
            <p:cNvSpPr/>
            <p:nvPr/>
          </p:nvSpPr>
          <p:spPr>
            <a:xfrm>
              <a:off x="3069002" y="5914697"/>
              <a:ext cx="27011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Secure Communication Layer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B695FE-956A-4ED0-B118-B7738D1DE3A3}"/>
                </a:ext>
              </a:extLst>
            </p:cNvPr>
            <p:cNvSpPr/>
            <p:nvPr/>
          </p:nvSpPr>
          <p:spPr>
            <a:xfrm>
              <a:off x="10202925" y="5914697"/>
              <a:ext cx="18132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Secure Process Layer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710B6D7-F7EF-4FF2-8CFC-439CEFA38258}"/>
                </a:ext>
              </a:extLst>
            </p:cNvPr>
            <p:cNvSpPr/>
            <p:nvPr/>
          </p:nvSpPr>
          <p:spPr>
            <a:xfrm>
              <a:off x="10060518" y="3806021"/>
              <a:ext cx="19682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Processes, Practices,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and Policies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AFBAD4E-0301-493B-B5FD-94CA1A3045A0}"/>
                </a:ext>
              </a:extLst>
            </p:cNvPr>
            <p:cNvGrpSpPr/>
            <p:nvPr/>
          </p:nvGrpSpPr>
          <p:grpSpPr>
            <a:xfrm>
              <a:off x="10576220" y="4708263"/>
              <a:ext cx="1219200" cy="1219200"/>
              <a:chOff x="10374354" y="2908365"/>
              <a:chExt cx="1219200" cy="1219200"/>
            </a:xfrm>
          </p:grpSpPr>
          <p:pic>
            <p:nvPicPr>
              <p:cNvPr id="54" name="Graphic 47" descr="Stop">
                <a:extLst>
                  <a:ext uri="{FF2B5EF4-FFF2-40B4-BE49-F238E27FC236}">
                    <a16:creationId xmlns:a16="http://schemas.microsoft.com/office/drawing/2014/main" id="{FA5DFAD5-EAF6-419D-8C3C-AE9EEC094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374354" y="290836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5" name="Graphic 48" descr="Stop">
                <a:extLst>
                  <a:ext uri="{FF2B5EF4-FFF2-40B4-BE49-F238E27FC236}">
                    <a16:creationId xmlns:a16="http://schemas.microsoft.com/office/drawing/2014/main" id="{AAC70CD8-79F3-4FB7-B13C-9BBE3C13A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526754" y="306076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6" name="Graphic 49" descr="Stop">
                <a:extLst>
                  <a:ext uri="{FF2B5EF4-FFF2-40B4-BE49-F238E27FC236}">
                    <a16:creationId xmlns:a16="http://schemas.microsoft.com/office/drawing/2014/main" id="{40F52CC1-A8F4-434D-BFED-DD07570F1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679154" y="321316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9" name="Graphic 18" descr="Man">
              <a:extLst>
                <a:ext uri="{FF2B5EF4-FFF2-40B4-BE49-F238E27FC236}">
                  <a16:creationId xmlns:a16="http://schemas.microsoft.com/office/drawing/2014/main" id="{DE21A535-E87A-46FB-B14E-4BBCA01B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8922" y="4630463"/>
              <a:ext cx="914400" cy="91440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C0358A8-BFB4-4DA6-8721-F5EC6FF47060}"/>
                </a:ext>
              </a:extLst>
            </p:cNvPr>
            <p:cNvGrpSpPr/>
            <p:nvPr/>
          </p:nvGrpSpPr>
          <p:grpSpPr>
            <a:xfrm>
              <a:off x="1310980" y="4498607"/>
              <a:ext cx="1547287" cy="1216492"/>
              <a:chOff x="956534" y="2698709"/>
              <a:chExt cx="1547287" cy="1216492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96A2661-5244-4FEF-ACAA-334C96BBEFA5}"/>
                  </a:ext>
                </a:extLst>
              </p:cNvPr>
              <p:cNvGrpSpPr/>
              <p:nvPr/>
            </p:nvGrpSpPr>
            <p:grpSpPr>
              <a:xfrm>
                <a:off x="988809" y="3375201"/>
                <a:ext cx="1482737" cy="540000"/>
                <a:chOff x="988029" y="3375201"/>
                <a:chExt cx="1482737" cy="540000"/>
              </a:xfrm>
            </p:grpSpPr>
            <p:pic>
              <p:nvPicPr>
                <p:cNvPr id="51" name="Graphic 44" descr="Security camera">
                  <a:extLst>
                    <a:ext uri="{FF2B5EF4-FFF2-40B4-BE49-F238E27FC236}">
                      <a16:creationId xmlns:a16="http://schemas.microsoft.com/office/drawing/2014/main" id="{F5DD1911-2A93-4DB5-92E8-8E40B8B73B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8029" y="3375201"/>
                  <a:ext cx="540000" cy="540000"/>
                </a:xfrm>
                <a:prstGeom prst="rect">
                  <a:avLst/>
                </a:prstGeom>
              </p:spPr>
            </p:pic>
            <p:pic>
              <p:nvPicPr>
                <p:cNvPr id="52" name="Graphic 45" descr="Traffic light">
                  <a:extLst>
                    <a:ext uri="{FF2B5EF4-FFF2-40B4-BE49-F238E27FC236}">
                      <a16:creationId xmlns:a16="http://schemas.microsoft.com/office/drawing/2014/main" id="{4B5D218F-10DF-4CC8-AA3A-E95EEEC9D6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30766" y="3375201"/>
                  <a:ext cx="540000" cy="540000"/>
                </a:xfrm>
                <a:prstGeom prst="rect">
                  <a:avLst/>
                </a:prstGeom>
              </p:spPr>
            </p:pic>
            <p:pic>
              <p:nvPicPr>
                <p:cNvPr id="53" name="Graphic 46" descr="Taxi">
                  <a:extLst>
                    <a:ext uri="{FF2B5EF4-FFF2-40B4-BE49-F238E27FC236}">
                      <a16:creationId xmlns:a16="http://schemas.microsoft.com/office/drawing/2014/main" id="{7173F545-1F3A-4C6F-ADAA-B0641C737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59398" y="3375201"/>
                  <a:ext cx="540000" cy="540000"/>
                </a:xfrm>
                <a:prstGeom prst="rect">
                  <a:avLst/>
                </a:prstGeom>
              </p:spPr>
            </p:pic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B1CB4717-10FC-44E7-9AEB-200DA7C509F0}"/>
                  </a:ext>
                </a:extLst>
              </p:cNvPr>
              <p:cNvGrpSpPr/>
              <p:nvPr/>
            </p:nvGrpSpPr>
            <p:grpSpPr>
              <a:xfrm>
                <a:off x="956534" y="2698709"/>
                <a:ext cx="1547287" cy="540000"/>
                <a:chOff x="956534" y="2698709"/>
                <a:chExt cx="1547287" cy="540000"/>
              </a:xfrm>
            </p:grpSpPr>
            <p:pic>
              <p:nvPicPr>
                <p:cNvPr id="48" name="Graphic 41" descr="Robot">
                  <a:extLst>
                    <a:ext uri="{FF2B5EF4-FFF2-40B4-BE49-F238E27FC236}">
                      <a16:creationId xmlns:a16="http://schemas.microsoft.com/office/drawing/2014/main" id="{49BD0366-BDD4-4054-9FD5-85CABD55DE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60178" y="2698709"/>
                  <a:ext cx="540000" cy="540000"/>
                </a:xfrm>
                <a:prstGeom prst="rect">
                  <a:avLst/>
                </a:prstGeom>
              </p:spPr>
            </p:pic>
            <p:pic>
              <p:nvPicPr>
                <p:cNvPr id="49" name="Graphic 42" descr="Television">
                  <a:extLst>
                    <a:ext uri="{FF2B5EF4-FFF2-40B4-BE49-F238E27FC236}">
                      <a16:creationId xmlns:a16="http://schemas.microsoft.com/office/drawing/2014/main" id="{70F51395-1AF4-4962-A293-2ED6DAB83D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3821" y="2698709"/>
                  <a:ext cx="540000" cy="540000"/>
                </a:xfrm>
                <a:prstGeom prst="rect">
                  <a:avLst/>
                </a:prstGeom>
              </p:spPr>
            </p:pic>
            <p:pic>
              <p:nvPicPr>
                <p:cNvPr id="50" name="Graphic 43" descr="Smart Phone">
                  <a:extLst>
                    <a:ext uri="{FF2B5EF4-FFF2-40B4-BE49-F238E27FC236}">
                      <a16:creationId xmlns:a16="http://schemas.microsoft.com/office/drawing/2014/main" id="{839BEE97-BD2B-4C56-A492-8F38987D47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6534" y="2698709"/>
                  <a:ext cx="540000" cy="540000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F857C21-ADD5-4D31-8F17-0CB2651C6520}"/>
                </a:ext>
              </a:extLst>
            </p:cNvPr>
            <p:cNvSpPr/>
            <p:nvPr/>
          </p:nvSpPr>
          <p:spPr>
            <a:xfrm>
              <a:off x="1573830" y="4052242"/>
              <a:ext cx="1103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Device(s)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5555E0-FD38-40E6-94D7-9B3066BC48A8}"/>
                </a:ext>
              </a:extLst>
            </p:cNvPr>
            <p:cNvSpPr/>
            <p:nvPr/>
          </p:nvSpPr>
          <p:spPr>
            <a:xfrm>
              <a:off x="408856" y="4052242"/>
              <a:ext cx="5774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User</a:t>
              </a:r>
            </a:p>
          </p:txBody>
        </p:sp>
        <p:sp>
          <p:nvSpPr>
            <p:cNvPr id="26" name="Left-Right Arrow 6">
              <a:extLst>
                <a:ext uri="{FF2B5EF4-FFF2-40B4-BE49-F238E27FC236}">
                  <a16:creationId xmlns:a16="http://schemas.microsoft.com/office/drawing/2014/main" id="{CEBB7640-040F-4142-90F1-9F447EC86DB3}"/>
                </a:ext>
              </a:extLst>
            </p:cNvPr>
            <p:cNvSpPr/>
            <p:nvPr/>
          </p:nvSpPr>
          <p:spPr bwMode="auto">
            <a:xfrm>
              <a:off x="869013" y="4936349"/>
              <a:ext cx="481986" cy="294595"/>
            </a:xfrm>
            <a:prstGeom prst="left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F393F0F-7FFD-467F-8605-4431AB8BE9B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97356" y="4056049"/>
              <a:ext cx="402" cy="642099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3B835B1-19FB-473E-A12D-F35D2B32F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4043" y="4376897"/>
              <a:ext cx="942736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pic>
          <p:nvPicPr>
            <p:cNvPr id="19" name="Graphic 32" descr="Wi Fi">
              <a:extLst>
                <a:ext uri="{FF2B5EF4-FFF2-40B4-BE49-F238E27FC236}">
                  <a16:creationId xmlns:a16="http://schemas.microsoft.com/office/drawing/2014/main" id="{7934C70D-2C63-4A6F-94FD-C3C4C7061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291789" y="469549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33" descr="Network diagram">
              <a:extLst>
                <a:ext uri="{FF2B5EF4-FFF2-40B4-BE49-F238E27FC236}">
                  <a16:creationId xmlns:a16="http://schemas.microsoft.com/office/drawing/2014/main" id="{0FD240AC-443E-47F5-81E2-3064F5166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6200000">
              <a:off x="3426283" y="4650710"/>
              <a:ext cx="914400" cy="9144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E606209-EC66-4449-9259-30CB6C8B4FA4}"/>
                </a:ext>
              </a:extLst>
            </p:cNvPr>
            <p:cNvSpPr/>
            <p:nvPr/>
          </p:nvSpPr>
          <p:spPr>
            <a:xfrm>
              <a:off x="4495755" y="4052242"/>
              <a:ext cx="11560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Connection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313C40D-95ED-4B03-8B76-79733001FBBA}"/>
                </a:ext>
              </a:extLst>
            </p:cNvPr>
            <p:cNvSpPr/>
            <p:nvPr/>
          </p:nvSpPr>
          <p:spPr>
            <a:xfrm>
              <a:off x="3231390" y="4052242"/>
              <a:ext cx="94128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Gateway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C77AE8E-839B-4C42-9E86-9EA83C01B8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4989" y="4376897"/>
              <a:ext cx="942736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47B46E8-EC3C-443C-B12A-B15C6850FD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4425" y="4376897"/>
              <a:ext cx="942736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153A4E-64D1-4F27-BC17-ADB0DAD84FD8}"/>
                </a:ext>
              </a:extLst>
            </p:cNvPr>
            <p:cNvSpPr/>
            <p:nvPr/>
          </p:nvSpPr>
          <p:spPr>
            <a:xfrm>
              <a:off x="6748541" y="5914697"/>
              <a:ext cx="21547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Secure Cloud Layer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F5EB55-4CCE-4CA7-8BDE-F06A05D76B6B}"/>
                </a:ext>
              </a:extLst>
            </p:cNvPr>
            <p:cNvSpPr/>
            <p:nvPr/>
          </p:nvSpPr>
          <p:spPr>
            <a:xfrm>
              <a:off x="7811373" y="3836798"/>
              <a:ext cx="1859805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Applications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(CRM, ERP, SCM, PLM)</a:t>
              </a:r>
            </a:p>
          </p:txBody>
        </p:sp>
        <p:pic>
          <p:nvPicPr>
            <p:cNvPr id="13" name="Graphic 26" descr="Daily calendar">
              <a:extLst>
                <a:ext uri="{FF2B5EF4-FFF2-40B4-BE49-F238E27FC236}">
                  <a16:creationId xmlns:a16="http://schemas.microsoft.com/office/drawing/2014/main" id="{AF4D6768-9867-4AF5-8202-1BEB9A826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8014269" y="4337643"/>
              <a:ext cx="1330979" cy="1330979"/>
            </a:xfrm>
            <a:prstGeom prst="rect">
              <a:avLst/>
            </a:prstGeom>
          </p:spPr>
        </p:pic>
        <p:pic>
          <p:nvPicPr>
            <p:cNvPr id="14" name="Graphic 27" descr="Cloud">
              <a:extLst>
                <a:ext uri="{FF2B5EF4-FFF2-40B4-BE49-F238E27FC236}">
                  <a16:creationId xmlns:a16="http://schemas.microsoft.com/office/drawing/2014/main" id="{9F4482D7-2155-4293-BB35-C18C4D3C1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5987887" y="4095182"/>
              <a:ext cx="1971916" cy="197191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20582F-8757-4E34-B35E-4E77406A1399}"/>
                </a:ext>
              </a:extLst>
            </p:cNvPr>
            <p:cNvSpPr/>
            <p:nvPr/>
          </p:nvSpPr>
          <p:spPr>
            <a:xfrm>
              <a:off x="6826907" y="5196354"/>
              <a:ext cx="649537" cy="246221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Analytics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3B87DC-979B-46E1-905A-38254F65AEA3}"/>
                </a:ext>
              </a:extLst>
            </p:cNvPr>
            <p:cNvSpPr/>
            <p:nvPr/>
          </p:nvSpPr>
          <p:spPr>
            <a:xfrm>
              <a:off x="6563467" y="4835510"/>
              <a:ext cx="636713" cy="246221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Platform</a:t>
              </a:r>
            </a:p>
          </p:txBody>
        </p:sp>
        <p:sp>
          <p:nvSpPr>
            <p:cNvPr id="17" name="Left-Right Arrow 6">
              <a:extLst>
                <a:ext uri="{FF2B5EF4-FFF2-40B4-BE49-F238E27FC236}">
                  <a16:creationId xmlns:a16="http://schemas.microsoft.com/office/drawing/2014/main" id="{29008D39-7977-4D65-B6EC-46BD2B162417}"/>
                </a:ext>
              </a:extLst>
            </p:cNvPr>
            <p:cNvSpPr/>
            <p:nvPr/>
          </p:nvSpPr>
          <p:spPr bwMode="auto">
            <a:xfrm>
              <a:off x="7561274" y="4985476"/>
              <a:ext cx="583202" cy="294595"/>
            </a:xfrm>
            <a:prstGeom prst="left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431411-2783-45FF-9EFC-E6E035015852}"/>
                </a:ext>
              </a:extLst>
            </p:cNvPr>
            <p:cNvSpPr/>
            <p:nvPr/>
          </p:nvSpPr>
          <p:spPr>
            <a:xfrm>
              <a:off x="6507224" y="4052242"/>
              <a:ext cx="67518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Cloud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A008369-B2FD-479D-B917-2A03243698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73448" y="4376897"/>
              <a:ext cx="942736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B9218E-BFA7-452A-B42D-BFD0B91BD8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73726" y="4376897"/>
              <a:ext cx="1735099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A2BBF85-B030-4AE3-9C45-3CF4E08E0B9D}"/>
                </a:ext>
              </a:extLst>
            </p:cNvPr>
            <p:cNvGrpSpPr/>
            <p:nvPr/>
          </p:nvGrpSpPr>
          <p:grpSpPr>
            <a:xfrm>
              <a:off x="2733790" y="4371629"/>
              <a:ext cx="583202" cy="1563849"/>
              <a:chOff x="2758635" y="2646752"/>
              <a:chExt cx="583202" cy="1563849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B689E95-9D2B-4167-8CD5-9A4484CCB4E3}"/>
                  </a:ext>
                </a:extLst>
              </p:cNvPr>
              <p:cNvCxnSpPr/>
              <p:nvPr/>
            </p:nvCxnSpPr>
            <p:spPr>
              <a:xfrm flipH="1">
                <a:off x="3050035" y="264675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4" name="Left-Right Arrow 6">
                <a:extLst>
                  <a:ext uri="{FF2B5EF4-FFF2-40B4-BE49-F238E27FC236}">
                    <a16:creationId xmlns:a16="http://schemas.microsoft.com/office/drawing/2014/main" id="{E74F67D7-A4F3-4047-8808-26737EA4C220}"/>
                  </a:ext>
                </a:extLst>
              </p:cNvPr>
              <p:cNvSpPr/>
              <p:nvPr/>
            </p:nvSpPr>
            <p:spPr bwMode="auto">
              <a:xfrm>
                <a:off x="2758635" y="3281379"/>
                <a:ext cx="583202" cy="294595"/>
              </a:xfrm>
              <a:prstGeom prst="leftRightArrow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9627956-62C6-44D2-A0D0-6AB15854CF75}"/>
                  </a:ext>
                </a:extLst>
              </p:cNvPr>
              <p:cNvCxnSpPr/>
              <p:nvPr/>
            </p:nvCxnSpPr>
            <p:spPr>
              <a:xfrm flipH="1">
                <a:off x="3050035" y="356850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8F50EAE-0DA0-4380-BA6D-3818A1030345}"/>
                </a:ext>
              </a:extLst>
            </p:cNvPr>
            <p:cNvGrpSpPr/>
            <p:nvPr/>
          </p:nvGrpSpPr>
          <p:grpSpPr>
            <a:xfrm>
              <a:off x="5587394" y="4371629"/>
              <a:ext cx="583202" cy="1563849"/>
              <a:chOff x="2758635" y="2646752"/>
              <a:chExt cx="583202" cy="1563849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CAD70DC1-0C8C-4E05-B51C-CC5373692C73}"/>
                  </a:ext>
                </a:extLst>
              </p:cNvPr>
              <p:cNvCxnSpPr/>
              <p:nvPr/>
            </p:nvCxnSpPr>
            <p:spPr>
              <a:xfrm flipH="1">
                <a:off x="3050035" y="264675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1" name="Left-Right Arrow 6">
                <a:extLst>
                  <a:ext uri="{FF2B5EF4-FFF2-40B4-BE49-F238E27FC236}">
                    <a16:creationId xmlns:a16="http://schemas.microsoft.com/office/drawing/2014/main" id="{11590AEB-23AB-421B-A2C2-8644ADE68494}"/>
                  </a:ext>
                </a:extLst>
              </p:cNvPr>
              <p:cNvSpPr/>
              <p:nvPr/>
            </p:nvSpPr>
            <p:spPr bwMode="auto">
              <a:xfrm>
                <a:off x="2758635" y="3281379"/>
                <a:ext cx="583202" cy="294595"/>
              </a:xfrm>
              <a:prstGeom prst="leftRightArrow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3C12CFA3-65E0-4A66-8EBF-DF0ED5756BE7}"/>
                  </a:ext>
                </a:extLst>
              </p:cNvPr>
              <p:cNvCxnSpPr/>
              <p:nvPr/>
            </p:nvCxnSpPr>
            <p:spPr>
              <a:xfrm flipH="1">
                <a:off x="3050035" y="356850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277287-91CD-49D8-80DF-D8DE34C82276}"/>
                </a:ext>
              </a:extLst>
            </p:cNvPr>
            <p:cNvGrpSpPr/>
            <p:nvPr/>
          </p:nvGrpSpPr>
          <p:grpSpPr>
            <a:xfrm>
              <a:off x="9734210" y="4371629"/>
              <a:ext cx="583202" cy="1563849"/>
              <a:chOff x="2758635" y="2646752"/>
              <a:chExt cx="583202" cy="1563849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4F29CCE-326A-498B-8AA4-8CEF71342362}"/>
                  </a:ext>
                </a:extLst>
              </p:cNvPr>
              <p:cNvCxnSpPr/>
              <p:nvPr/>
            </p:nvCxnSpPr>
            <p:spPr>
              <a:xfrm flipH="1">
                <a:off x="3050035" y="264675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38" name="Left-Right Arrow 6">
                <a:extLst>
                  <a:ext uri="{FF2B5EF4-FFF2-40B4-BE49-F238E27FC236}">
                    <a16:creationId xmlns:a16="http://schemas.microsoft.com/office/drawing/2014/main" id="{CBC7F3B2-33F4-4E4C-AB55-F53F2C525501}"/>
                  </a:ext>
                </a:extLst>
              </p:cNvPr>
              <p:cNvSpPr/>
              <p:nvPr/>
            </p:nvSpPr>
            <p:spPr bwMode="auto">
              <a:xfrm>
                <a:off x="2758635" y="3281379"/>
                <a:ext cx="583202" cy="294595"/>
              </a:xfrm>
              <a:prstGeom prst="leftRightArrow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94B5B77-1573-4C7F-BF6A-6704EBD0786F}"/>
                  </a:ext>
                </a:extLst>
              </p:cNvPr>
              <p:cNvCxnSpPr/>
              <p:nvPr/>
            </p:nvCxnSpPr>
            <p:spPr>
              <a:xfrm flipH="1">
                <a:off x="3050035" y="3568502"/>
                <a:ext cx="402" cy="64209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1EE76A2-8F51-4F2D-BD60-8B7F4ABC74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77084" y="4376897"/>
              <a:ext cx="1735099" cy="0"/>
            </a:xfrm>
            <a:prstGeom prst="line">
              <a:avLst/>
            </a:prstGeom>
            <a:noFill/>
            <a:ln w="25400" cap="flat" cmpd="sng" algn="ctr">
              <a:solidFill>
                <a:srgbClr val="4BACC6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956300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5D346EA-3561-4CDB-A4B9-DADB74BF7DC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21875" r="-94" b="42969"/>
          <a:stretch/>
        </p:blipFill>
        <p:spPr>
          <a:xfrm>
            <a:off x="0" y="-6028"/>
            <a:ext cx="12192000" cy="3429000"/>
          </a:xfrm>
        </p:spPr>
      </p:pic>
      <p:sp>
        <p:nvSpPr>
          <p:cNvPr id="29" name="Полилиния 15">
            <a:extLst>
              <a:ext uri="{FF2B5EF4-FFF2-40B4-BE49-F238E27FC236}">
                <a16:creationId xmlns:a16="http://schemas.microsoft.com/office/drawing/2014/main" id="{CFA64BAD-70B5-45AE-B73E-D6D3B95C0CAD}"/>
              </a:ext>
            </a:extLst>
          </p:cNvPr>
          <p:cNvSpPr/>
          <p:nvPr/>
        </p:nvSpPr>
        <p:spPr>
          <a:xfrm rot="10800000">
            <a:off x="7867424" y="-6029"/>
            <a:ext cx="4324571" cy="3429001"/>
          </a:xfrm>
          <a:custGeom>
            <a:avLst/>
            <a:gdLst>
              <a:gd name="connsiteX0" fmla="*/ 609600 w 5848350"/>
              <a:gd name="connsiteY0" fmla="*/ 609600 h 5848350"/>
              <a:gd name="connsiteX1" fmla="*/ 609600 w 5848350"/>
              <a:gd name="connsiteY1" fmla="*/ 5238750 h 5848350"/>
              <a:gd name="connsiteX2" fmla="*/ 5238750 w 5848350"/>
              <a:gd name="connsiteY2" fmla="*/ 5238750 h 5848350"/>
              <a:gd name="connsiteX3" fmla="*/ 5238750 w 5848350"/>
              <a:gd name="connsiteY3" fmla="*/ 609600 h 5848350"/>
              <a:gd name="connsiteX4" fmla="*/ 0 w 5848350"/>
              <a:gd name="connsiteY4" fmla="*/ 0 h 5848350"/>
              <a:gd name="connsiteX5" fmla="*/ 5848350 w 5848350"/>
              <a:gd name="connsiteY5" fmla="*/ 0 h 5848350"/>
              <a:gd name="connsiteX6" fmla="*/ 5848350 w 5848350"/>
              <a:gd name="connsiteY6" fmla="*/ 5848350 h 5848350"/>
              <a:gd name="connsiteX7" fmla="*/ 0 w 5848350"/>
              <a:gd name="connsiteY7" fmla="*/ 5848350 h 58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8350" h="5848350">
                <a:moveTo>
                  <a:pt x="609600" y="609600"/>
                </a:moveTo>
                <a:lnTo>
                  <a:pt x="609600" y="5238750"/>
                </a:lnTo>
                <a:lnTo>
                  <a:pt x="5238750" y="5238750"/>
                </a:lnTo>
                <a:lnTo>
                  <a:pt x="5238750" y="609600"/>
                </a:lnTo>
                <a:close/>
                <a:moveTo>
                  <a:pt x="0" y="0"/>
                </a:moveTo>
                <a:lnTo>
                  <a:pt x="5848350" y="0"/>
                </a:lnTo>
                <a:lnTo>
                  <a:pt x="5848350" y="5848350"/>
                </a:lnTo>
                <a:lnTo>
                  <a:pt x="0" y="58483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E7595D9A-2476-4EEB-B2FC-98C2F244EAC1}"/>
              </a:ext>
            </a:extLst>
          </p:cNvPr>
          <p:cNvSpPr txBox="1"/>
          <p:nvPr/>
        </p:nvSpPr>
        <p:spPr>
          <a:xfrm>
            <a:off x="8353309" y="652597"/>
            <a:ext cx="3352800" cy="2139047"/>
          </a:xfrm>
          <a:prstGeom prst="rect">
            <a:avLst/>
          </a:prstGeom>
          <a:solidFill>
            <a:srgbClr val="E9FAF7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217">
              <a:spcBef>
                <a:spcPts val="600"/>
              </a:spcBef>
              <a:defRPr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IoT </a:t>
            </a:r>
          </a:p>
          <a:p>
            <a:pPr lvl="0" algn="ctr" defTabSz="914217">
              <a:spcBef>
                <a:spcPts val="600"/>
              </a:spcBef>
              <a:defRPr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Framework Security Considerations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E6EFF5-6693-4E25-AB7F-F221C79AEB6E}"/>
              </a:ext>
            </a:extLst>
          </p:cNvPr>
          <p:cNvSpPr/>
          <p:nvPr/>
        </p:nvSpPr>
        <p:spPr>
          <a:xfrm>
            <a:off x="875974" y="4034490"/>
            <a:ext cx="1494173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EDGE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40F255-EF44-46E3-8E50-BD17E62D7415}"/>
              </a:ext>
            </a:extLst>
          </p:cNvPr>
          <p:cNvSpPr txBox="1"/>
          <p:nvPr/>
        </p:nvSpPr>
        <p:spPr>
          <a:xfrm>
            <a:off x="137160" y="4591336"/>
            <a:ext cx="2971800" cy="16158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4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Communications encryption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4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Storage encryption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4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Update components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4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No default passwords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8A4F6A-2AFC-4AE7-8F34-72D91F703234}"/>
              </a:ext>
            </a:extLst>
          </p:cNvPr>
          <p:cNvSpPr/>
          <p:nvPr/>
        </p:nvSpPr>
        <p:spPr>
          <a:xfrm>
            <a:off x="3841325" y="4034490"/>
            <a:ext cx="151471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GATEWAY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D8A434-3CFD-4590-8C0E-292A6829E77D}"/>
              </a:ext>
            </a:extLst>
          </p:cNvPr>
          <p:cNvSpPr txBox="1"/>
          <p:nvPr/>
        </p:nvSpPr>
        <p:spPr>
          <a:xfrm>
            <a:off x="3112780" y="4591336"/>
            <a:ext cx="2971800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171450" indent="-171450">
              <a:spcBef>
                <a:spcPts val="1200"/>
              </a:spcBef>
              <a:buFont typeface="Arial" panose="020B0604020202020204" pitchFamily="34" charset="0"/>
              <a:buChar char="•"/>
              <a:defRPr sz="1600" b="1"/>
            </a:lvl1pPr>
          </a:lstStyle>
          <a:p>
            <a:pPr marL="288925" indent="-288925">
              <a:buFont typeface="Wingdings" panose="05000000000000000000" pitchFamily="2" charset="2"/>
              <a:buChar char="§"/>
            </a:pPr>
            <a:r>
              <a:rPr lang="en-US" dirty="0"/>
              <a:t>Multi-directional encrypted communications</a:t>
            </a:r>
          </a:p>
          <a:p>
            <a:pPr marL="288925" indent="-288925">
              <a:buFont typeface="Wingdings" panose="05000000000000000000" pitchFamily="2" charset="2"/>
              <a:buChar char="§"/>
            </a:pPr>
            <a:r>
              <a:rPr lang="en-US" dirty="0"/>
              <a:t>Strong authentication of all the components</a:t>
            </a:r>
          </a:p>
          <a:p>
            <a:pPr marL="288925" indent="-288925">
              <a:buFont typeface="Wingdings" panose="05000000000000000000" pitchFamily="2" charset="2"/>
              <a:buChar char="§"/>
            </a:pPr>
            <a:r>
              <a:rPr lang="en-US" dirty="0"/>
              <a:t>Automatic updates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65646E-2147-457D-B47C-003C2A02688E}"/>
              </a:ext>
            </a:extLst>
          </p:cNvPr>
          <p:cNvSpPr/>
          <p:nvPr/>
        </p:nvSpPr>
        <p:spPr>
          <a:xfrm>
            <a:off x="6162730" y="4034490"/>
            <a:ext cx="282503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PLATFORM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230D2F-D87F-441A-80B0-0EE77E097F1A}"/>
              </a:ext>
            </a:extLst>
          </p:cNvPr>
          <p:cNvSpPr txBox="1"/>
          <p:nvPr/>
        </p:nvSpPr>
        <p:spPr>
          <a:xfrm>
            <a:off x="6088400" y="4591336"/>
            <a:ext cx="2973690" cy="17338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171450" indent="-171450">
              <a:spcBef>
                <a:spcPts val="1200"/>
              </a:spcBef>
              <a:buFont typeface="Arial" panose="020B0604020202020204" pitchFamily="34" charset="0"/>
              <a:buChar char="•"/>
              <a:defRPr sz="1600" b="1"/>
            </a:lvl1pPr>
          </a:lstStyle>
          <a:p>
            <a:pPr marL="288925" indent="-288925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n-US" dirty="0"/>
              <a:t>Encrypted communications</a:t>
            </a:r>
          </a:p>
          <a:p>
            <a:pPr marL="288925" indent="-288925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n-US" dirty="0"/>
              <a:t>Secure web interface</a:t>
            </a:r>
          </a:p>
          <a:p>
            <a:pPr marL="288925" indent="-288925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n-US" dirty="0"/>
              <a:t>Authentication</a:t>
            </a:r>
          </a:p>
          <a:p>
            <a:pPr marL="288925" indent="-288925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n-US" dirty="0"/>
              <a:t>Encrypted storage</a:t>
            </a:r>
          </a:p>
          <a:p>
            <a:pPr marL="288925" indent="-288925"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n-US" dirty="0"/>
              <a:t>Automatic updates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32F19B-EC0B-4372-9014-9C6ED8C0B086}"/>
              </a:ext>
            </a:extLst>
          </p:cNvPr>
          <p:cNvSpPr/>
          <p:nvPr/>
        </p:nvSpPr>
        <p:spPr>
          <a:xfrm>
            <a:off x="9885201" y="4034490"/>
            <a:ext cx="133510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MOBILE</a:t>
            </a:r>
            <a:endParaRPr lang="en-US" sz="2000" b="1" i="0" dirty="0">
              <a:solidFill>
                <a:srgbClr val="0070C0"/>
              </a:solidFill>
              <a:effectLst/>
              <a:latin typeface="Rockwell" panose="020606030202050204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98DB2E-37FE-426E-956F-2299B633398E}"/>
              </a:ext>
            </a:extLst>
          </p:cNvPr>
          <p:cNvSpPr txBox="1"/>
          <p:nvPr/>
        </p:nvSpPr>
        <p:spPr>
          <a:xfrm>
            <a:off x="9065910" y="4591336"/>
            <a:ext cx="2973690" cy="1900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171450" indent="-171450">
              <a:spcBef>
                <a:spcPts val="1200"/>
              </a:spcBef>
              <a:buFont typeface="Arial" panose="020B0604020202020204" pitchFamily="34" charset="0"/>
              <a:buChar char="•"/>
              <a:defRPr sz="1600" b="1"/>
            </a:lvl1pPr>
          </a:lstStyle>
          <a:p>
            <a:pPr marL="288925" indent="-288925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dirty="0"/>
              <a:t>Local storage security </a:t>
            </a:r>
          </a:p>
          <a:p>
            <a:pPr marL="288925" indent="-288925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dirty="0"/>
              <a:t>Encrypted communications channels</a:t>
            </a:r>
          </a:p>
          <a:p>
            <a:pPr marL="288925" indent="-288925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dirty="0"/>
              <a:t>Multi-factor authentication</a:t>
            </a:r>
          </a:p>
          <a:p>
            <a:pPr marL="288925" indent="-288925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en-US" dirty="0"/>
              <a:t>Account lockout mechanism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A2290C-EC05-4869-A9D8-6957798773D0}"/>
              </a:ext>
            </a:extLst>
          </p:cNvPr>
          <p:cNvGrpSpPr/>
          <p:nvPr/>
        </p:nvGrpSpPr>
        <p:grpSpPr>
          <a:xfrm>
            <a:off x="10129922" y="3012408"/>
            <a:ext cx="845667" cy="845665"/>
            <a:chOff x="10129922" y="3012408"/>
            <a:chExt cx="845667" cy="84566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ABC281E-EF32-424F-9020-8099311058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29922" y="3012408"/>
              <a:ext cx="845667" cy="845665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bg1"/>
            </a:solidFill>
            <a:ln w="8890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 eaLnBrk="0" fontAlgn="base" hangingPunct="0">
                <a:spcBef>
                  <a:spcPct val="0"/>
                </a:spcBef>
              </a:pPr>
              <a:endParaRPr lang="tr-TR" sz="120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pic>
          <p:nvPicPr>
            <p:cNvPr id="37" name="Picture 36" descr="Icon&#10;&#10;Description automatically generated">
              <a:extLst>
                <a:ext uri="{FF2B5EF4-FFF2-40B4-BE49-F238E27FC236}">
                  <a16:creationId xmlns:a16="http://schemas.microsoft.com/office/drawing/2014/main" id="{3E04DED2-C367-4AF8-8780-3CA717FD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7179" y="3121711"/>
              <a:ext cx="351152" cy="627058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47C9D6-6E9C-4E8E-B358-C086765D25BE}"/>
              </a:ext>
            </a:extLst>
          </p:cNvPr>
          <p:cNvGrpSpPr/>
          <p:nvPr/>
        </p:nvGrpSpPr>
        <p:grpSpPr>
          <a:xfrm>
            <a:off x="7153357" y="3012408"/>
            <a:ext cx="845667" cy="845665"/>
            <a:chOff x="7152412" y="3012408"/>
            <a:chExt cx="845667" cy="84566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AFA4716-9BA0-4433-AFB1-F7E514AE804E}"/>
                </a:ext>
              </a:extLst>
            </p:cNvPr>
            <p:cNvSpPr/>
            <p:nvPr/>
          </p:nvSpPr>
          <p:spPr>
            <a:xfrm>
              <a:off x="7152412" y="3012408"/>
              <a:ext cx="845667" cy="845665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890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 eaLnBrk="0" fontAlgn="base" hangingPunct="0">
                <a:spcBef>
                  <a:spcPct val="0"/>
                </a:spcBef>
              </a:pPr>
              <a:endParaRPr lang="tr-TR" sz="120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pic>
          <p:nvPicPr>
            <p:cNvPr id="40" name="Picture 39" descr="Icon&#10;&#10;Description automatically generated">
              <a:extLst>
                <a:ext uri="{FF2B5EF4-FFF2-40B4-BE49-F238E27FC236}">
                  <a16:creationId xmlns:a16="http://schemas.microsoft.com/office/drawing/2014/main" id="{188D9ACA-E7B0-426D-A83A-7AD96AE60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009" y="3195398"/>
              <a:ext cx="582473" cy="47968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F7C5F9A-8605-4528-8C1F-0615A53CE353}"/>
              </a:ext>
            </a:extLst>
          </p:cNvPr>
          <p:cNvGrpSpPr/>
          <p:nvPr/>
        </p:nvGrpSpPr>
        <p:grpSpPr>
          <a:xfrm>
            <a:off x="1200227" y="2974616"/>
            <a:ext cx="845667" cy="845665"/>
            <a:chOff x="1200227" y="2974616"/>
            <a:chExt cx="845667" cy="84566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1689BE2-5FDA-4E22-A5F9-34AE891EDCE9}"/>
                </a:ext>
              </a:extLst>
            </p:cNvPr>
            <p:cNvSpPr/>
            <p:nvPr/>
          </p:nvSpPr>
          <p:spPr>
            <a:xfrm>
              <a:off x="1200227" y="2974616"/>
              <a:ext cx="845667" cy="845665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accent4"/>
            </a:solidFill>
            <a:ln w="8890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 eaLnBrk="0" fontAlgn="base" hangingPunct="0">
                <a:spcBef>
                  <a:spcPct val="0"/>
                </a:spcBef>
              </a:pPr>
              <a:endParaRPr lang="tr-TR" sz="120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5627C47A-0496-4941-9D3D-5BB515EBF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943" y="3195020"/>
              <a:ext cx="476234" cy="404857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7BA18B-F6B9-4707-815A-33F78F9FF601}"/>
              </a:ext>
            </a:extLst>
          </p:cNvPr>
          <p:cNvGrpSpPr/>
          <p:nvPr/>
        </p:nvGrpSpPr>
        <p:grpSpPr>
          <a:xfrm>
            <a:off x="4176792" y="3012408"/>
            <a:ext cx="845667" cy="845665"/>
            <a:chOff x="4175847" y="3012408"/>
            <a:chExt cx="845667" cy="84566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BF16ED-92DC-4C73-A96C-AA1ADAF60A08}"/>
                </a:ext>
              </a:extLst>
            </p:cNvPr>
            <p:cNvSpPr/>
            <p:nvPr/>
          </p:nvSpPr>
          <p:spPr>
            <a:xfrm>
              <a:off x="4175847" y="3012408"/>
              <a:ext cx="845667" cy="845665"/>
            </a:xfrm>
            <a:custGeom>
              <a:avLst/>
              <a:gdLst/>
              <a:ahLst/>
              <a:cxnLst/>
              <a:rect l="l" t="t" r="r" b="b"/>
              <a:pathLst>
                <a:path w="195927" h="195927">
                  <a:moveTo>
                    <a:pt x="97964" y="0"/>
                  </a:moveTo>
                  <a:cubicBezTo>
                    <a:pt x="116200" y="208"/>
                    <a:pt x="132679" y="4667"/>
                    <a:pt x="147399" y="13379"/>
                  </a:cubicBezTo>
                  <a:cubicBezTo>
                    <a:pt x="162120" y="22090"/>
                    <a:pt x="173837" y="33807"/>
                    <a:pt x="182548" y="48528"/>
                  </a:cubicBezTo>
                  <a:cubicBezTo>
                    <a:pt x="191260" y="63248"/>
                    <a:pt x="195719" y="79727"/>
                    <a:pt x="195927" y="97963"/>
                  </a:cubicBezTo>
                  <a:cubicBezTo>
                    <a:pt x="195719" y="116199"/>
                    <a:pt x="191260" y="132677"/>
                    <a:pt x="182548" y="147398"/>
                  </a:cubicBezTo>
                  <a:cubicBezTo>
                    <a:pt x="173837" y="162119"/>
                    <a:pt x="162120" y="173836"/>
                    <a:pt x="147399" y="182547"/>
                  </a:cubicBezTo>
                  <a:cubicBezTo>
                    <a:pt x="132679" y="191259"/>
                    <a:pt x="116200" y="195719"/>
                    <a:pt x="97964" y="195927"/>
                  </a:cubicBezTo>
                  <a:cubicBezTo>
                    <a:pt x="79728" y="195719"/>
                    <a:pt x="63250" y="191259"/>
                    <a:pt x="48529" y="182547"/>
                  </a:cubicBezTo>
                  <a:cubicBezTo>
                    <a:pt x="33808" y="173836"/>
                    <a:pt x="22091" y="162119"/>
                    <a:pt x="13380" y="147398"/>
                  </a:cubicBezTo>
                  <a:cubicBezTo>
                    <a:pt x="4668" y="132677"/>
                    <a:pt x="208" y="116199"/>
                    <a:pt x="0" y="97963"/>
                  </a:cubicBezTo>
                  <a:cubicBezTo>
                    <a:pt x="208" y="79727"/>
                    <a:pt x="4668" y="63248"/>
                    <a:pt x="13380" y="48528"/>
                  </a:cubicBezTo>
                  <a:cubicBezTo>
                    <a:pt x="22091" y="33807"/>
                    <a:pt x="33808" y="22090"/>
                    <a:pt x="48529" y="13379"/>
                  </a:cubicBezTo>
                  <a:cubicBezTo>
                    <a:pt x="63250" y="4667"/>
                    <a:pt x="79728" y="208"/>
                    <a:pt x="97964" y="0"/>
                  </a:cubicBezTo>
                  <a:close/>
                </a:path>
              </a:pathLst>
            </a:custGeom>
            <a:solidFill>
              <a:schemeClr val="bg1"/>
            </a:solidFill>
            <a:ln w="8890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 eaLnBrk="0" fontAlgn="base" hangingPunct="0">
                <a:spcBef>
                  <a:spcPct val="0"/>
                </a:spcBef>
              </a:pPr>
              <a:endParaRPr lang="tr-TR" sz="120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pic>
          <p:nvPicPr>
            <p:cNvPr id="48" name="Picture 47" descr="Icon&#10;&#10;Description automatically generated">
              <a:extLst>
                <a:ext uri="{FF2B5EF4-FFF2-40B4-BE49-F238E27FC236}">
                  <a16:creationId xmlns:a16="http://schemas.microsoft.com/office/drawing/2014/main" id="{3015EA36-BD87-47D7-9E79-C145FBCE1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4854" y="3176125"/>
              <a:ext cx="527652" cy="5182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3627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1">
            <a:extLst>
              <a:ext uri="{FF2B5EF4-FFF2-40B4-BE49-F238E27FC236}">
                <a16:creationId xmlns:a16="http://schemas.microsoft.com/office/drawing/2014/main" id="{B71F6406-022E-4085-A09E-3B67B1CDD8E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9637" y="838200"/>
            <a:ext cx="12142363" cy="1225947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170820-BCF4-4779-B142-F112BFC9F2F5}"/>
              </a:ext>
            </a:extLst>
          </p:cNvPr>
          <p:cNvSpPr txBox="1">
            <a:spLocks/>
          </p:cNvSpPr>
          <p:nvPr/>
        </p:nvSpPr>
        <p:spPr>
          <a:xfrm>
            <a:off x="3124202" y="115669"/>
            <a:ext cx="59435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Device Management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8A3BF4-D9EC-4050-A718-CDC99BE227CD}"/>
              </a:ext>
            </a:extLst>
          </p:cNvPr>
          <p:cNvSpPr/>
          <p:nvPr/>
        </p:nvSpPr>
        <p:spPr>
          <a:xfrm>
            <a:off x="1066800" y="1097230"/>
            <a:ext cx="932321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IoT device management helps in supporting IoT solutions by using any software tools and processes and helps in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onboarding latest devices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securely and promptly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99691A-3E4F-43AC-A94C-BE77C2C04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82" y="2659863"/>
            <a:ext cx="7855818" cy="378823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69B3AB-DE1E-4BF1-A422-560628275BD8}"/>
              </a:ext>
            </a:extLst>
          </p:cNvPr>
          <p:cNvSpPr/>
          <p:nvPr/>
        </p:nvSpPr>
        <p:spPr>
          <a:xfrm>
            <a:off x="228600" y="3136627"/>
            <a:ext cx="3581400" cy="320087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Oracle IoT Asset Monitoring Cloud</a:t>
            </a:r>
          </a:p>
          <a:p>
            <a:pPr marL="284163" marR="0" lvl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https://www.oracle.com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Predix</a:t>
            </a:r>
          </a:p>
          <a:p>
            <a:pPr marL="284163" marR="0" lvl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1200" b="1" i="1" kern="0" dirty="0">
                <a:solidFill>
                  <a:prstClr val="black"/>
                </a:solidFill>
              </a:rPr>
              <a:t>https://www.ge.com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 IoT Core</a:t>
            </a:r>
            <a:endParaRPr lang="en-US" sz="1600" b="1" kern="0" dirty="0">
              <a:solidFill>
                <a:prstClr val="black"/>
              </a:solidFill>
            </a:endParaRPr>
          </a:p>
          <a:p>
            <a:pPr marL="284163" marR="0" lvl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1200" b="1" i="1" kern="0" dirty="0">
                <a:solidFill>
                  <a:prstClr val="black"/>
                </a:solidFill>
              </a:rPr>
              <a:t>https://cloud.google.com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IBM Watson IoT Platform</a:t>
            </a:r>
          </a:p>
          <a:p>
            <a:pPr marL="284163" marR="0" lvl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1200" b="1" i="1" kern="0" dirty="0">
                <a:solidFill>
                  <a:prstClr val="black"/>
                </a:solidFill>
              </a:rPr>
              <a:t>https://www.ibm.com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4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AT&amp;T IoT Connectivity Management</a:t>
            </a:r>
          </a:p>
          <a:p>
            <a:pPr marL="284163" marR="0" lvl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1200" b="1" i="1" kern="0" dirty="0">
                <a:solidFill>
                  <a:prstClr val="black"/>
                </a:solidFill>
              </a:rPr>
              <a:t>https://www.business.att.com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70B629-3B1A-4C94-9726-ABD88A397BE2}"/>
              </a:ext>
            </a:extLst>
          </p:cNvPr>
          <p:cNvSpPr/>
          <p:nvPr/>
        </p:nvSpPr>
        <p:spPr>
          <a:xfrm>
            <a:off x="10274425" y="6168080"/>
            <a:ext cx="1645002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1000" i="1" dirty="0">
                <a:solidFill>
                  <a:prstClr val="black"/>
                </a:solidFill>
                <a:cs typeface="Times New Roman" panose="02020603050405020304" pitchFamily="18" charset="0"/>
              </a:rPr>
              <a:t>https://azure.microsoft.com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A8536216-F276-4DDF-B700-50F2B624B8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008345"/>
            <a:ext cx="1172597" cy="8856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E3D8CF-1982-4799-81A0-1DA88DAFACDF}"/>
              </a:ext>
            </a:extLst>
          </p:cNvPr>
          <p:cNvSpPr/>
          <p:nvPr/>
        </p:nvSpPr>
        <p:spPr>
          <a:xfrm>
            <a:off x="228600" y="2303861"/>
            <a:ext cx="3581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IoT Device </a:t>
            </a:r>
            <a:b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</a:b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Management Solutions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FCBDE1-80D9-4D90-B916-76C240077B08}"/>
              </a:ext>
            </a:extLst>
          </p:cNvPr>
          <p:cNvSpPr/>
          <p:nvPr/>
        </p:nvSpPr>
        <p:spPr>
          <a:xfrm>
            <a:off x="7007062" y="2162879"/>
            <a:ext cx="2209259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Azure IoT Central</a:t>
            </a:r>
          </a:p>
        </p:txBody>
      </p:sp>
    </p:spTree>
    <p:extLst>
      <p:ext uri="{BB962C8B-B14F-4D97-AF65-F5344CB8AC3E}">
        <p14:creationId xmlns:p14="http://schemas.microsoft.com/office/powerpoint/2010/main" val="125780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11">
            <a:extLst>
              <a:ext uri="{FF2B5EF4-FFF2-40B4-BE49-F238E27FC236}">
                <a16:creationId xmlns:a16="http://schemas.microsoft.com/office/drawing/2014/main" id="{077D5F6A-97FB-48BF-BF2A-9508A57DCFF1}"/>
              </a:ext>
            </a:extLst>
          </p:cNvPr>
          <p:cNvSpPr txBox="1"/>
          <p:nvPr/>
        </p:nvSpPr>
        <p:spPr>
          <a:xfrm>
            <a:off x="3458891" y="4953423"/>
            <a:ext cx="2348726" cy="121877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end-to-end encryption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use Public Key Infrastructure (PKI)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0DB21-B15B-4B2E-9D18-F3E7FC24B193}"/>
              </a:ext>
            </a:extLst>
          </p:cNvPr>
          <p:cNvSpPr/>
          <p:nvPr/>
        </p:nvSpPr>
        <p:spPr>
          <a:xfrm>
            <a:off x="3561928" y="4671924"/>
            <a:ext cx="2142652" cy="1498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321">
            <a:extLst>
              <a:ext uri="{FF2B5EF4-FFF2-40B4-BE49-F238E27FC236}">
                <a16:creationId xmlns:a16="http://schemas.microsoft.com/office/drawing/2014/main" id="{01727432-A170-4904-A47D-8BEA3754D675}"/>
              </a:ext>
            </a:extLst>
          </p:cNvPr>
          <p:cNvSpPr txBox="1"/>
          <p:nvPr/>
        </p:nvSpPr>
        <p:spPr>
          <a:xfrm>
            <a:off x="3458891" y="2198499"/>
            <a:ext cx="2348726" cy="1218777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the “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Lock Out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 feature to lock out accounts for excessive invalid login attempts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30493B-9257-48B6-A5E8-C9C6104EC0C9}"/>
              </a:ext>
            </a:extLst>
          </p:cNvPr>
          <p:cNvSpPr/>
          <p:nvPr/>
        </p:nvSpPr>
        <p:spPr>
          <a:xfrm>
            <a:off x="3561928" y="1911225"/>
            <a:ext cx="2142652" cy="149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329">
            <a:extLst>
              <a:ext uri="{FF2B5EF4-FFF2-40B4-BE49-F238E27FC236}">
                <a16:creationId xmlns:a16="http://schemas.microsoft.com/office/drawing/2014/main" id="{750270AD-74F0-4686-819A-DD5750CD278F}"/>
              </a:ext>
            </a:extLst>
          </p:cNvPr>
          <p:cNvSpPr txBox="1"/>
          <p:nvPr/>
        </p:nvSpPr>
        <p:spPr>
          <a:xfrm>
            <a:off x="4385448" y="39025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7" name="TextBox 332">
            <a:extLst>
              <a:ext uri="{FF2B5EF4-FFF2-40B4-BE49-F238E27FC236}">
                <a16:creationId xmlns:a16="http://schemas.microsoft.com/office/drawing/2014/main" id="{32EA648D-77C5-428D-BCD1-7D18B096E97E}"/>
              </a:ext>
            </a:extLst>
          </p:cNvPr>
          <p:cNvSpPr txBox="1"/>
          <p:nvPr/>
        </p:nvSpPr>
        <p:spPr>
          <a:xfrm>
            <a:off x="4385448" y="11430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" name="TextBox 315">
            <a:extLst>
              <a:ext uri="{FF2B5EF4-FFF2-40B4-BE49-F238E27FC236}">
                <a16:creationId xmlns:a16="http://schemas.microsoft.com/office/drawing/2014/main" id="{ECFCFA38-D532-4CD4-B55F-3439F361B2CA}"/>
              </a:ext>
            </a:extLst>
          </p:cNvPr>
          <p:cNvSpPr txBox="1"/>
          <p:nvPr/>
        </p:nvSpPr>
        <p:spPr>
          <a:xfrm>
            <a:off x="6231982" y="4961117"/>
            <a:ext cx="2348726" cy="941778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VPN architecture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secure communication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840C4-66B6-4380-8D75-10D86EAECF14}"/>
              </a:ext>
            </a:extLst>
          </p:cNvPr>
          <p:cNvSpPr/>
          <p:nvPr/>
        </p:nvSpPr>
        <p:spPr>
          <a:xfrm>
            <a:off x="6335019" y="4671924"/>
            <a:ext cx="2142652" cy="149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324">
            <a:extLst>
              <a:ext uri="{FF2B5EF4-FFF2-40B4-BE49-F238E27FC236}">
                <a16:creationId xmlns:a16="http://schemas.microsoft.com/office/drawing/2014/main" id="{9DA43915-9BCA-4F55-835C-01CBF3290B5F}"/>
              </a:ext>
            </a:extLst>
          </p:cNvPr>
          <p:cNvSpPr txBox="1"/>
          <p:nvPr/>
        </p:nvSpPr>
        <p:spPr>
          <a:xfrm>
            <a:off x="6231982" y="2206193"/>
            <a:ext cx="2348726" cy="941778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strong authentication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mechanisms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56A1F-9BDC-4BC3-892D-0D0E9073A23B}"/>
              </a:ext>
            </a:extLst>
          </p:cNvPr>
          <p:cNvSpPr/>
          <p:nvPr/>
        </p:nvSpPr>
        <p:spPr>
          <a:xfrm>
            <a:off x="6335019" y="1911225"/>
            <a:ext cx="2142652" cy="1498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330">
            <a:extLst>
              <a:ext uri="{FF2B5EF4-FFF2-40B4-BE49-F238E27FC236}">
                <a16:creationId xmlns:a16="http://schemas.microsoft.com/office/drawing/2014/main" id="{1E8B54FA-6055-4BC2-B16B-96A1F9CEDF3C}"/>
              </a:ext>
            </a:extLst>
          </p:cNvPr>
          <p:cNvSpPr txBox="1"/>
          <p:nvPr/>
        </p:nvSpPr>
        <p:spPr>
          <a:xfrm>
            <a:off x="7158539" y="39025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7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8" name="TextBox 333">
            <a:extLst>
              <a:ext uri="{FF2B5EF4-FFF2-40B4-BE49-F238E27FC236}">
                <a16:creationId xmlns:a16="http://schemas.microsoft.com/office/drawing/2014/main" id="{0697E76E-214F-4363-ABBB-3A351127A507}"/>
              </a:ext>
            </a:extLst>
          </p:cNvPr>
          <p:cNvSpPr txBox="1"/>
          <p:nvPr/>
        </p:nvSpPr>
        <p:spPr>
          <a:xfrm>
            <a:off x="7158539" y="11430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" name="TextBox 318">
            <a:extLst>
              <a:ext uri="{FF2B5EF4-FFF2-40B4-BE49-F238E27FC236}">
                <a16:creationId xmlns:a16="http://schemas.microsoft.com/office/drawing/2014/main" id="{F86B9627-69C2-4B36-838B-BC6348836AFF}"/>
              </a:ext>
            </a:extLst>
          </p:cNvPr>
          <p:cNvSpPr txBox="1"/>
          <p:nvPr/>
        </p:nvSpPr>
        <p:spPr>
          <a:xfrm>
            <a:off x="685800" y="4968812"/>
            <a:ext cx="2348726" cy="664779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IPS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the network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7CE80-E662-4B6C-8511-68B3960AEBD9}"/>
              </a:ext>
            </a:extLst>
          </p:cNvPr>
          <p:cNvSpPr/>
          <p:nvPr/>
        </p:nvSpPr>
        <p:spPr>
          <a:xfrm>
            <a:off x="788837" y="4671924"/>
            <a:ext cx="2142652" cy="1498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327">
            <a:extLst>
              <a:ext uri="{FF2B5EF4-FFF2-40B4-BE49-F238E27FC236}">
                <a16:creationId xmlns:a16="http://schemas.microsoft.com/office/drawing/2014/main" id="{6D5AD130-723B-47E6-8461-5349E2183E5B}"/>
              </a:ext>
            </a:extLst>
          </p:cNvPr>
          <p:cNvSpPr txBox="1"/>
          <p:nvPr/>
        </p:nvSpPr>
        <p:spPr>
          <a:xfrm>
            <a:off x="685800" y="2206193"/>
            <a:ext cx="2348726" cy="941778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Disable the “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guest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 and “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 user accounts if enabled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2F504B-911D-46D6-8035-DFA094253C39}"/>
              </a:ext>
            </a:extLst>
          </p:cNvPr>
          <p:cNvSpPr/>
          <p:nvPr/>
        </p:nvSpPr>
        <p:spPr>
          <a:xfrm>
            <a:off x="788837" y="1911225"/>
            <a:ext cx="2142652" cy="149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331">
            <a:extLst>
              <a:ext uri="{FF2B5EF4-FFF2-40B4-BE49-F238E27FC236}">
                <a16:creationId xmlns:a16="http://schemas.microsoft.com/office/drawing/2014/main" id="{03F19490-5651-48B9-8051-52807ACB4C7C}"/>
              </a:ext>
            </a:extLst>
          </p:cNvPr>
          <p:cNvSpPr txBox="1"/>
          <p:nvPr/>
        </p:nvSpPr>
        <p:spPr>
          <a:xfrm>
            <a:off x="1612357" y="39025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9" name="TextBox 334">
            <a:extLst>
              <a:ext uri="{FF2B5EF4-FFF2-40B4-BE49-F238E27FC236}">
                <a16:creationId xmlns:a16="http://schemas.microsoft.com/office/drawing/2014/main" id="{FCE749B9-2040-49A3-B47A-91D4474F72D6}"/>
              </a:ext>
            </a:extLst>
          </p:cNvPr>
          <p:cNvSpPr txBox="1"/>
          <p:nvPr/>
        </p:nvSpPr>
        <p:spPr>
          <a:xfrm>
            <a:off x="1612357" y="11430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0" name="TextBox 81">
            <a:extLst>
              <a:ext uri="{FF2B5EF4-FFF2-40B4-BE49-F238E27FC236}">
                <a16:creationId xmlns:a16="http://schemas.microsoft.com/office/drawing/2014/main" id="{FF45B011-FAD8-46F7-896C-9AF3C470A59E}"/>
              </a:ext>
            </a:extLst>
          </p:cNvPr>
          <p:cNvSpPr txBox="1"/>
          <p:nvPr/>
        </p:nvSpPr>
        <p:spPr>
          <a:xfrm>
            <a:off x="9005074" y="4961117"/>
            <a:ext cx="2348726" cy="941778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Deploy security as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unified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integrated system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676A4A-F608-48B5-8DCD-EF8E34B2B1EB}"/>
              </a:ext>
            </a:extLst>
          </p:cNvPr>
          <p:cNvSpPr/>
          <p:nvPr/>
        </p:nvSpPr>
        <p:spPr>
          <a:xfrm>
            <a:off x="9108111" y="4671924"/>
            <a:ext cx="2142652" cy="14987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83">
            <a:extLst>
              <a:ext uri="{FF2B5EF4-FFF2-40B4-BE49-F238E27FC236}">
                <a16:creationId xmlns:a16="http://schemas.microsoft.com/office/drawing/2014/main" id="{5E56AC84-3A94-4306-9656-3D54AD98B29C}"/>
              </a:ext>
            </a:extLst>
          </p:cNvPr>
          <p:cNvSpPr txBox="1"/>
          <p:nvPr/>
        </p:nvSpPr>
        <p:spPr>
          <a:xfrm>
            <a:off x="9005074" y="2190804"/>
            <a:ext cx="2348726" cy="1495776"/>
          </a:xfrm>
          <a:prstGeom prst="rect">
            <a:avLst/>
          </a:prstGeom>
          <a:noFill/>
        </p:spPr>
        <p:txBody>
          <a:bodyPr wrap="square" lIns="109710" tIns="54855" rIns="109710" bIns="5485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Locate control system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networks and devices behind firewalls and isolate them from the business network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F5DF55-ED35-4DC4-B4ED-1A2838FFD148}"/>
              </a:ext>
            </a:extLst>
          </p:cNvPr>
          <p:cNvSpPr/>
          <p:nvPr/>
        </p:nvSpPr>
        <p:spPr>
          <a:xfrm>
            <a:off x="9108111" y="1911225"/>
            <a:ext cx="2142652" cy="149877"/>
          </a:xfrm>
          <a:prstGeom prst="rect">
            <a:avLst/>
          </a:prstGeom>
          <a:solidFill>
            <a:srgbClr val="6ABA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85">
            <a:extLst>
              <a:ext uri="{FF2B5EF4-FFF2-40B4-BE49-F238E27FC236}">
                <a16:creationId xmlns:a16="http://schemas.microsoft.com/office/drawing/2014/main" id="{C05D30E7-A76F-4C26-89BF-8FAE59F8685C}"/>
              </a:ext>
            </a:extLst>
          </p:cNvPr>
          <p:cNvSpPr txBox="1"/>
          <p:nvPr/>
        </p:nvSpPr>
        <p:spPr>
          <a:xfrm>
            <a:off x="9931631" y="39025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8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5" name="TextBox 86">
            <a:extLst>
              <a:ext uri="{FF2B5EF4-FFF2-40B4-BE49-F238E27FC236}">
                <a16:creationId xmlns:a16="http://schemas.microsoft.com/office/drawing/2014/main" id="{0815D473-BF5E-4F91-9516-265AC442502D}"/>
              </a:ext>
            </a:extLst>
          </p:cNvPr>
          <p:cNvSpPr txBox="1"/>
          <p:nvPr/>
        </p:nvSpPr>
        <p:spPr>
          <a:xfrm>
            <a:off x="9931631" y="11430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ABAD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rgbClr val="6ABAD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6" name="TextBox 91">
            <a:extLst>
              <a:ext uri="{FF2B5EF4-FFF2-40B4-BE49-F238E27FC236}">
                <a16:creationId xmlns:a16="http://schemas.microsoft.com/office/drawing/2014/main" id="{56D4298A-2539-482F-94B5-6E0C0427D412}"/>
              </a:ext>
            </a:extLst>
          </p:cNvPr>
          <p:cNvSpPr txBox="1"/>
          <p:nvPr/>
        </p:nvSpPr>
        <p:spPr>
          <a:xfrm>
            <a:off x="947187" y="90845"/>
            <a:ext cx="1029762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IoT Security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620215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0">
            <a:extLst>
              <a:ext uri="{FF2B5EF4-FFF2-40B4-BE49-F238E27FC236}">
                <a16:creationId xmlns:a16="http://schemas.microsoft.com/office/drawing/2014/main" id="{0F0B43C2-6F92-41C2-A5DE-D9A33B588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2092" y="1562663"/>
            <a:ext cx="1839908" cy="745779"/>
          </a:xfrm>
          <a:custGeom>
            <a:avLst/>
            <a:gdLst>
              <a:gd name="T0" fmla="*/ 0 w 4124"/>
              <a:gd name="T1" fmla="*/ 395 h 1217"/>
              <a:gd name="T2" fmla="*/ 2820 w 4124"/>
              <a:gd name="T3" fmla="*/ 1216 h 1217"/>
              <a:gd name="T4" fmla="*/ 4123 w 4124"/>
              <a:gd name="T5" fmla="*/ 1216 h 1217"/>
              <a:gd name="T6" fmla="*/ 1282 w 4124"/>
              <a:gd name="T7" fmla="*/ 0 h 1217"/>
              <a:gd name="T8" fmla="*/ 0 w 4124"/>
              <a:gd name="T9" fmla="*/ 395 h 1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4" h="1217">
                <a:moveTo>
                  <a:pt x="0" y="395"/>
                </a:moveTo>
                <a:lnTo>
                  <a:pt x="2820" y="1216"/>
                </a:lnTo>
                <a:lnTo>
                  <a:pt x="4123" y="1216"/>
                </a:lnTo>
                <a:lnTo>
                  <a:pt x="1282" y="0"/>
                </a:lnTo>
                <a:lnTo>
                  <a:pt x="0" y="395"/>
                </a:lnTo>
              </a:path>
            </a:pathLst>
          </a:custGeom>
          <a:solidFill>
            <a:srgbClr val="9BBB59">
              <a:lumMod val="75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7224F3A8-67A2-4F6A-929B-8527F54D9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97449"/>
            <a:ext cx="10384620" cy="1011614"/>
          </a:xfrm>
          <a:custGeom>
            <a:avLst/>
            <a:gdLst>
              <a:gd name="T0" fmla="*/ 0 w 7121"/>
              <a:gd name="T1" fmla="*/ 1656 h 1657"/>
              <a:gd name="T2" fmla="*/ 7120 w 7121"/>
              <a:gd name="T3" fmla="*/ 1656 h 1657"/>
              <a:gd name="T4" fmla="*/ 7120 w 7121"/>
              <a:gd name="T5" fmla="*/ 0 h 1657"/>
              <a:gd name="T6" fmla="*/ 0 w 7121"/>
              <a:gd name="T7" fmla="*/ 0 h 1657"/>
              <a:gd name="T8" fmla="*/ 0 w 7121"/>
              <a:gd name="T9" fmla="*/ 1656 h 1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21" h="1657">
                <a:moveTo>
                  <a:pt x="0" y="1656"/>
                </a:moveTo>
                <a:lnTo>
                  <a:pt x="7120" y="1656"/>
                </a:lnTo>
                <a:lnTo>
                  <a:pt x="7120" y="0"/>
                </a:lnTo>
                <a:lnTo>
                  <a:pt x="0" y="0"/>
                </a:lnTo>
                <a:lnTo>
                  <a:pt x="0" y="1656"/>
                </a:lnTo>
              </a:path>
            </a:pathLst>
          </a:custGeom>
          <a:solidFill>
            <a:srgbClr val="9BBB59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39">
            <a:extLst>
              <a:ext uri="{FF2B5EF4-FFF2-40B4-BE49-F238E27FC236}">
                <a16:creationId xmlns:a16="http://schemas.microsoft.com/office/drawing/2014/main" id="{F3ACD791-B057-421A-84B6-F95BEF835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3777" y="491362"/>
            <a:ext cx="1248223" cy="1817080"/>
          </a:xfrm>
          <a:custGeom>
            <a:avLst/>
            <a:gdLst>
              <a:gd name="T0" fmla="*/ 0 w 2842"/>
              <a:gd name="T1" fmla="*/ 0 h 3007"/>
              <a:gd name="T2" fmla="*/ 2841 w 2842"/>
              <a:gd name="T3" fmla="*/ 1836 h 3007"/>
              <a:gd name="T4" fmla="*/ 2841 w 2842"/>
              <a:gd name="T5" fmla="*/ 3006 h 3007"/>
              <a:gd name="T6" fmla="*/ 0 w 2842"/>
              <a:gd name="T7" fmla="*/ 1790 h 3007"/>
              <a:gd name="T8" fmla="*/ 0 w 2842"/>
              <a:gd name="T9" fmla="*/ 0 h 3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2" h="3007">
                <a:moveTo>
                  <a:pt x="0" y="0"/>
                </a:moveTo>
                <a:lnTo>
                  <a:pt x="2841" y="1836"/>
                </a:lnTo>
                <a:lnTo>
                  <a:pt x="2841" y="3006"/>
                </a:lnTo>
                <a:lnTo>
                  <a:pt x="0" y="1790"/>
                </a:lnTo>
                <a:lnTo>
                  <a:pt x="0" y="0"/>
                </a:lnTo>
              </a:path>
            </a:pathLst>
          </a:custGeom>
          <a:solidFill>
            <a:srgbClr val="9BBB59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7CDF17-5111-41D8-B7F9-CA1A92F1A893}"/>
              </a:ext>
            </a:extLst>
          </p:cNvPr>
          <p:cNvSpPr txBox="1">
            <a:spLocks/>
          </p:cNvSpPr>
          <p:nvPr/>
        </p:nvSpPr>
        <p:spPr>
          <a:xfrm>
            <a:off x="2628902" y="123498"/>
            <a:ext cx="6934197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IoT Security Tools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97BC21-6BAB-499F-8B31-B77E5C1D4423}"/>
              </a:ext>
            </a:extLst>
          </p:cNvPr>
          <p:cNvSpPr/>
          <p:nvPr/>
        </p:nvSpPr>
        <p:spPr>
          <a:xfrm>
            <a:off x="197068" y="949313"/>
            <a:ext cx="2121217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Bevywise IoT Simulator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7F845-A124-4CAF-80D2-DE9F84C70913}"/>
              </a:ext>
            </a:extLst>
          </p:cNvPr>
          <p:cNvSpPr/>
          <p:nvPr/>
        </p:nvSpPr>
        <p:spPr>
          <a:xfrm>
            <a:off x="2750465" y="969979"/>
            <a:ext cx="738413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900" dirty="0"/>
              <a:t>Bevywise IoT Simulator is an intelligible simulation tool to simulate tens of thousands of </a:t>
            </a:r>
            <a:r>
              <a:rPr lang="en-US" sz="1900" b="1" dirty="0">
                <a:solidFill>
                  <a:srgbClr val="FF0000"/>
                </a:solidFill>
              </a:rPr>
              <a:t>MQTT clients </a:t>
            </a:r>
            <a:r>
              <a:rPr lang="en-US" sz="1900" dirty="0"/>
              <a:t>in a single box</a:t>
            </a:r>
          </a:p>
        </p:txBody>
      </p:sp>
      <p:sp>
        <p:nvSpPr>
          <p:cNvPr id="9" name="Rounded Rectangle 97">
            <a:extLst>
              <a:ext uri="{FF2B5EF4-FFF2-40B4-BE49-F238E27FC236}">
                <a16:creationId xmlns:a16="http://schemas.microsoft.com/office/drawing/2014/main" id="{0B1AEE37-B425-40B2-83CD-EAAC0F7B3323}"/>
              </a:ext>
            </a:extLst>
          </p:cNvPr>
          <p:cNvSpPr/>
          <p:nvPr/>
        </p:nvSpPr>
        <p:spPr>
          <a:xfrm>
            <a:off x="2495276" y="945291"/>
            <a:ext cx="63702" cy="715931"/>
          </a:xfrm>
          <a:prstGeom prst="roundRect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7C887-C6D9-4EB2-8456-81E58F0C0D07}"/>
              </a:ext>
            </a:extLst>
          </p:cNvPr>
          <p:cNvSpPr/>
          <p:nvPr/>
        </p:nvSpPr>
        <p:spPr>
          <a:xfrm>
            <a:off x="5435891" y="6293068"/>
            <a:ext cx="1665841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spcBef>
                <a:spcPts val="1200"/>
              </a:spcBef>
            </a:pPr>
            <a:r>
              <a:rPr lang="en-US" sz="1000" i="1" dirty="0">
                <a:solidFill>
                  <a:prstClr val="black"/>
                </a:solidFill>
                <a:cs typeface="Times New Roman" panose="02020603050405020304" pitchFamily="18" charset="0"/>
              </a:rPr>
              <a:t>https://www.bevywise.com</a:t>
            </a:r>
          </a:p>
        </p:txBody>
      </p:sp>
      <p:pic>
        <p:nvPicPr>
          <p:cNvPr id="19" name="Picture 2" descr="Bevywise IoT Simulator">
            <a:extLst>
              <a:ext uri="{FF2B5EF4-FFF2-40B4-BE49-F238E27FC236}">
                <a16:creationId xmlns:a16="http://schemas.microsoft.com/office/drawing/2014/main" id="{141B0E95-1516-4333-870B-1638EB6A7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71" y="1965449"/>
            <a:ext cx="6446783" cy="429785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3AF6BA3-7542-426F-B30F-9B4120282619}"/>
              </a:ext>
            </a:extLst>
          </p:cNvPr>
          <p:cNvGrpSpPr/>
          <p:nvPr/>
        </p:nvGrpSpPr>
        <p:grpSpPr>
          <a:xfrm>
            <a:off x="8255886" y="2023054"/>
            <a:ext cx="567733" cy="567733"/>
            <a:chOff x="8128386" y="2023054"/>
            <a:chExt cx="567733" cy="56773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B01BDC9-8890-4AD9-8CAF-FC6ECAF7BC7E}"/>
                </a:ext>
              </a:extLst>
            </p:cNvPr>
            <p:cNvSpPr/>
            <p:nvPr/>
          </p:nvSpPr>
          <p:spPr>
            <a:xfrm>
              <a:off x="8128386" y="2023054"/>
              <a:ext cx="567733" cy="567733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0" name="Freeform 107">
              <a:extLst>
                <a:ext uri="{FF2B5EF4-FFF2-40B4-BE49-F238E27FC236}">
                  <a16:creationId xmlns:a16="http://schemas.microsoft.com/office/drawing/2014/main" id="{CAE32B7B-FD30-437B-8E48-AA549C7B221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57646" y="2153512"/>
              <a:ext cx="309212" cy="306816"/>
            </a:xfrm>
            <a:custGeom>
              <a:avLst/>
              <a:gdLst>
                <a:gd name="T0" fmla="*/ 73833840 w 567"/>
                <a:gd name="T1" fmla="*/ 58257727 h 566"/>
                <a:gd name="T2" fmla="*/ 70963933 w 567"/>
                <a:gd name="T3" fmla="*/ 65604161 h 566"/>
                <a:gd name="T4" fmla="*/ 70050879 w 567"/>
                <a:gd name="T5" fmla="*/ 72822069 h 566"/>
                <a:gd name="T6" fmla="*/ 62745726 w 567"/>
                <a:gd name="T7" fmla="*/ 70115488 h 566"/>
                <a:gd name="T8" fmla="*/ 55310188 w 567"/>
                <a:gd name="T9" fmla="*/ 70115488 h 566"/>
                <a:gd name="T10" fmla="*/ 48005034 w 567"/>
                <a:gd name="T11" fmla="*/ 72822069 h 566"/>
                <a:gd name="T12" fmla="*/ 40569497 w 567"/>
                <a:gd name="T13" fmla="*/ 70115488 h 566"/>
                <a:gd name="T14" fmla="*/ 33264343 w 567"/>
                <a:gd name="T15" fmla="*/ 70115488 h 566"/>
                <a:gd name="T16" fmla="*/ 25828806 w 567"/>
                <a:gd name="T17" fmla="*/ 72822069 h 566"/>
                <a:gd name="T18" fmla="*/ 18523652 w 567"/>
                <a:gd name="T19" fmla="*/ 70115488 h 566"/>
                <a:gd name="T20" fmla="*/ 11088114 w 567"/>
                <a:gd name="T21" fmla="*/ 70115488 h 566"/>
                <a:gd name="T22" fmla="*/ 3782961 w 567"/>
                <a:gd name="T23" fmla="*/ 72822069 h 566"/>
                <a:gd name="T24" fmla="*/ 2869907 w 567"/>
                <a:gd name="T25" fmla="*/ 65604161 h 566"/>
                <a:gd name="T26" fmla="*/ 0 w 567"/>
                <a:gd name="T27" fmla="*/ 58257727 h 566"/>
                <a:gd name="T28" fmla="*/ 2869907 w 567"/>
                <a:gd name="T29" fmla="*/ 50008741 h 566"/>
                <a:gd name="T30" fmla="*/ 2869907 w 567"/>
                <a:gd name="T31" fmla="*/ 43693385 h 566"/>
                <a:gd name="T32" fmla="*/ 0 w 567"/>
                <a:gd name="T33" fmla="*/ 36346592 h 566"/>
                <a:gd name="T34" fmla="*/ 2869907 w 567"/>
                <a:gd name="T35" fmla="*/ 28226490 h 566"/>
                <a:gd name="T36" fmla="*/ 2869907 w 567"/>
                <a:gd name="T37" fmla="*/ 21782250 h 566"/>
                <a:gd name="T38" fmla="*/ 0 w 567"/>
                <a:gd name="T39" fmla="*/ 14564342 h 566"/>
                <a:gd name="T40" fmla="*/ 2869907 w 567"/>
                <a:gd name="T41" fmla="*/ 6315714 h 566"/>
                <a:gd name="T42" fmla="*/ 3782961 w 567"/>
                <a:gd name="T43" fmla="*/ 0 h 566"/>
                <a:gd name="T44" fmla="*/ 11088114 w 567"/>
                <a:gd name="T45" fmla="*/ 1804387 h 566"/>
                <a:gd name="T46" fmla="*/ 18523652 w 567"/>
                <a:gd name="T47" fmla="*/ 1804387 h 566"/>
                <a:gd name="T48" fmla="*/ 25828806 w 567"/>
                <a:gd name="T49" fmla="*/ 0 h 566"/>
                <a:gd name="T50" fmla="*/ 33264343 w 567"/>
                <a:gd name="T51" fmla="*/ 1804387 h 566"/>
                <a:gd name="T52" fmla="*/ 40569497 w 567"/>
                <a:gd name="T53" fmla="*/ 1804387 h 566"/>
                <a:gd name="T54" fmla="*/ 48005034 w 567"/>
                <a:gd name="T55" fmla="*/ 0 h 566"/>
                <a:gd name="T56" fmla="*/ 55310188 w 567"/>
                <a:gd name="T57" fmla="*/ 1804387 h 566"/>
                <a:gd name="T58" fmla="*/ 62745726 w 567"/>
                <a:gd name="T59" fmla="*/ 1804387 h 566"/>
                <a:gd name="T60" fmla="*/ 70050879 w 567"/>
                <a:gd name="T61" fmla="*/ 0 h 566"/>
                <a:gd name="T62" fmla="*/ 70963933 w 567"/>
                <a:gd name="T63" fmla="*/ 6315714 h 566"/>
                <a:gd name="T64" fmla="*/ 73833840 w 567"/>
                <a:gd name="T65" fmla="*/ 14564342 h 566"/>
                <a:gd name="T66" fmla="*/ 70963933 w 567"/>
                <a:gd name="T67" fmla="*/ 21782250 h 566"/>
                <a:gd name="T68" fmla="*/ 70963933 w 567"/>
                <a:gd name="T69" fmla="*/ 28226490 h 566"/>
                <a:gd name="T70" fmla="*/ 73833840 w 567"/>
                <a:gd name="T71" fmla="*/ 36346592 h 566"/>
                <a:gd name="T72" fmla="*/ 70963933 w 567"/>
                <a:gd name="T73" fmla="*/ 43693385 h 566"/>
                <a:gd name="T74" fmla="*/ 70963933 w 567"/>
                <a:gd name="T75" fmla="*/ 50008741 h 566"/>
                <a:gd name="T76" fmla="*/ 73833840 w 567"/>
                <a:gd name="T77" fmla="*/ 58257727 h 566"/>
                <a:gd name="T78" fmla="*/ 63658779 w 567"/>
                <a:gd name="T79" fmla="*/ 9022295 h 566"/>
                <a:gd name="T80" fmla="*/ 10175061 w 567"/>
                <a:gd name="T81" fmla="*/ 62768695 h 566"/>
                <a:gd name="T82" fmla="*/ 63658779 w 567"/>
                <a:gd name="T83" fmla="*/ 9022295 h 566"/>
                <a:gd name="T84" fmla="*/ 32351290 w 567"/>
                <a:gd name="T85" fmla="*/ 48204353 h 566"/>
                <a:gd name="T86" fmla="*/ 60006203 w 567"/>
                <a:gd name="T87" fmla="*/ 44595579 h 566"/>
                <a:gd name="T88" fmla="*/ 13827637 w 567"/>
                <a:gd name="T89" fmla="*/ 59159921 h 566"/>
                <a:gd name="T90" fmla="*/ 32351290 w 567"/>
                <a:gd name="T91" fmla="*/ 48204353 h 566"/>
                <a:gd name="T92" fmla="*/ 24915752 w 567"/>
                <a:gd name="T93" fmla="*/ 30933430 h 566"/>
                <a:gd name="T94" fmla="*/ 24915752 w 567"/>
                <a:gd name="T95" fmla="*/ 16368729 h 566"/>
                <a:gd name="T96" fmla="*/ 24915752 w 567"/>
                <a:gd name="T97" fmla="*/ 30933430 h 56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67" h="566">
                  <a:moveTo>
                    <a:pt x="566" y="452"/>
                  </a:moveTo>
                  <a:lnTo>
                    <a:pt x="566" y="452"/>
                  </a:lnTo>
                  <a:cubicBezTo>
                    <a:pt x="566" y="459"/>
                    <a:pt x="559" y="473"/>
                    <a:pt x="544" y="473"/>
                  </a:cubicBezTo>
                  <a:cubicBezTo>
                    <a:pt x="544" y="509"/>
                    <a:pt x="544" y="509"/>
                    <a:pt x="544" y="509"/>
                  </a:cubicBezTo>
                  <a:cubicBezTo>
                    <a:pt x="559" y="509"/>
                    <a:pt x="566" y="523"/>
                    <a:pt x="566" y="537"/>
                  </a:cubicBezTo>
                  <a:cubicBezTo>
                    <a:pt x="566" y="551"/>
                    <a:pt x="552" y="565"/>
                    <a:pt x="537" y="565"/>
                  </a:cubicBezTo>
                  <a:cubicBezTo>
                    <a:pt x="523" y="565"/>
                    <a:pt x="516" y="558"/>
                    <a:pt x="509" y="544"/>
                  </a:cubicBezTo>
                  <a:cubicBezTo>
                    <a:pt x="481" y="544"/>
                    <a:pt x="481" y="544"/>
                    <a:pt x="481" y="544"/>
                  </a:cubicBezTo>
                  <a:cubicBezTo>
                    <a:pt x="474" y="558"/>
                    <a:pt x="467" y="565"/>
                    <a:pt x="453" y="565"/>
                  </a:cubicBezTo>
                  <a:cubicBezTo>
                    <a:pt x="438" y="565"/>
                    <a:pt x="431" y="558"/>
                    <a:pt x="424" y="544"/>
                  </a:cubicBezTo>
                  <a:cubicBezTo>
                    <a:pt x="396" y="544"/>
                    <a:pt x="396" y="544"/>
                    <a:pt x="396" y="544"/>
                  </a:cubicBezTo>
                  <a:cubicBezTo>
                    <a:pt x="389" y="558"/>
                    <a:pt x="382" y="565"/>
                    <a:pt x="368" y="565"/>
                  </a:cubicBezTo>
                  <a:cubicBezTo>
                    <a:pt x="354" y="565"/>
                    <a:pt x="347" y="558"/>
                    <a:pt x="340" y="544"/>
                  </a:cubicBezTo>
                  <a:cubicBezTo>
                    <a:pt x="311" y="544"/>
                    <a:pt x="311" y="544"/>
                    <a:pt x="311" y="544"/>
                  </a:cubicBezTo>
                  <a:cubicBezTo>
                    <a:pt x="304" y="558"/>
                    <a:pt x="297" y="565"/>
                    <a:pt x="283" y="565"/>
                  </a:cubicBezTo>
                  <a:cubicBezTo>
                    <a:pt x="269" y="565"/>
                    <a:pt x="262" y="558"/>
                    <a:pt x="255" y="544"/>
                  </a:cubicBezTo>
                  <a:cubicBezTo>
                    <a:pt x="226" y="544"/>
                    <a:pt x="226" y="544"/>
                    <a:pt x="226" y="544"/>
                  </a:cubicBezTo>
                  <a:cubicBezTo>
                    <a:pt x="219" y="558"/>
                    <a:pt x="212" y="565"/>
                    <a:pt x="198" y="565"/>
                  </a:cubicBezTo>
                  <a:cubicBezTo>
                    <a:pt x="184" y="565"/>
                    <a:pt x="177" y="558"/>
                    <a:pt x="170" y="544"/>
                  </a:cubicBezTo>
                  <a:cubicBezTo>
                    <a:pt x="142" y="544"/>
                    <a:pt x="142" y="544"/>
                    <a:pt x="142" y="544"/>
                  </a:cubicBezTo>
                  <a:cubicBezTo>
                    <a:pt x="135" y="558"/>
                    <a:pt x="128" y="565"/>
                    <a:pt x="113" y="565"/>
                  </a:cubicBezTo>
                  <a:cubicBezTo>
                    <a:pt x="99" y="565"/>
                    <a:pt x="92" y="558"/>
                    <a:pt x="85" y="544"/>
                  </a:cubicBezTo>
                  <a:cubicBezTo>
                    <a:pt x="57" y="544"/>
                    <a:pt x="57" y="544"/>
                    <a:pt x="57" y="544"/>
                  </a:cubicBezTo>
                  <a:cubicBezTo>
                    <a:pt x="50" y="558"/>
                    <a:pt x="43" y="565"/>
                    <a:pt x="29" y="565"/>
                  </a:cubicBezTo>
                  <a:cubicBezTo>
                    <a:pt x="15" y="565"/>
                    <a:pt x="0" y="551"/>
                    <a:pt x="0" y="537"/>
                  </a:cubicBezTo>
                  <a:cubicBezTo>
                    <a:pt x="0" y="523"/>
                    <a:pt x="7" y="509"/>
                    <a:pt x="22" y="509"/>
                  </a:cubicBezTo>
                  <a:cubicBezTo>
                    <a:pt x="22" y="473"/>
                    <a:pt x="22" y="473"/>
                    <a:pt x="22" y="473"/>
                  </a:cubicBezTo>
                  <a:cubicBezTo>
                    <a:pt x="7" y="473"/>
                    <a:pt x="0" y="459"/>
                    <a:pt x="0" y="452"/>
                  </a:cubicBezTo>
                  <a:cubicBezTo>
                    <a:pt x="0" y="438"/>
                    <a:pt x="7" y="424"/>
                    <a:pt x="22" y="424"/>
                  </a:cubicBezTo>
                  <a:cubicBezTo>
                    <a:pt x="22" y="388"/>
                    <a:pt x="22" y="388"/>
                    <a:pt x="22" y="388"/>
                  </a:cubicBezTo>
                  <a:cubicBezTo>
                    <a:pt x="7" y="388"/>
                    <a:pt x="0" y="374"/>
                    <a:pt x="0" y="367"/>
                  </a:cubicBezTo>
                  <a:cubicBezTo>
                    <a:pt x="0" y="353"/>
                    <a:pt x="7" y="339"/>
                    <a:pt x="22" y="339"/>
                  </a:cubicBezTo>
                  <a:cubicBezTo>
                    <a:pt x="22" y="304"/>
                    <a:pt x="22" y="304"/>
                    <a:pt x="22" y="304"/>
                  </a:cubicBezTo>
                  <a:cubicBezTo>
                    <a:pt x="7" y="304"/>
                    <a:pt x="0" y="289"/>
                    <a:pt x="0" y="282"/>
                  </a:cubicBezTo>
                  <a:cubicBezTo>
                    <a:pt x="0" y="268"/>
                    <a:pt x="7" y="254"/>
                    <a:pt x="22" y="254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7" y="219"/>
                    <a:pt x="0" y="205"/>
                    <a:pt x="0" y="198"/>
                  </a:cubicBezTo>
                  <a:cubicBezTo>
                    <a:pt x="0" y="183"/>
                    <a:pt x="7" y="169"/>
                    <a:pt x="22" y="169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7" y="134"/>
                    <a:pt x="0" y="120"/>
                    <a:pt x="0" y="113"/>
                  </a:cubicBezTo>
                  <a:cubicBezTo>
                    <a:pt x="0" y="98"/>
                    <a:pt x="7" y="84"/>
                    <a:pt x="22" y="84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7" y="49"/>
                    <a:pt x="0" y="35"/>
                    <a:pt x="0" y="28"/>
                  </a:cubicBezTo>
                  <a:cubicBezTo>
                    <a:pt x="0" y="7"/>
                    <a:pt x="15" y="0"/>
                    <a:pt x="29" y="0"/>
                  </a:cubicBezTo>
                  <a:cubicBezTo>
                    <a:pt x="43" y="0"/>
                    <a:pt x="50" y="7"/>
                    <a:pt x="57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92" y="7"/>
                    <a:pt x="99" y="0"/>
                    <a:pt x="113" y="0"/>
                  </a:cubicBezTo>
                  <a:cubicBezTo>
                    <a:pt x="128" y="0"/>
                    <a:pt x="135" y="7"/>
                    <a:pt x="142" y="14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77" y="7"/>
                    <a:pt x="184" y="0"/>
                    <a:pt x="198" y="0"/>
                  </a:cubicBezTo>
                  <a:cubicBezTo>
                    <a:pt x="212" y="0"/>
                    <a:pt x="219" y="7"/>
                    <a:pt x="226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62" y="7"/>
                    <a:pt x="269" y="0"/>
                    <a:pt x="283" y="0"/>
                  </a:cubicBezTo>
                  <a:cubicBezTo>
                    <a:pt x="297" y="0"/>
                    <a:pt x="304" y="7"/>
                    <a:pt x="311" y="14"/>
                  </a:cubicBezTo>
                  <a:cubicBezTo>
                    <a:pt x="340" y="14"/>
                    <a:pt x="340" y="14"/>
                    <a:pt x="340" y="14"/>
                  </a:cubicBezTo>
                  <a:cubicBezTo>
                    <a:pt x="347" y="7"/>
                    <a:pt x="354" y="0"/>
                    <a:pt x="368" y="0"/>
                  </a:cubicBezTo>
                  <a:cubicBezTo>
                    <a:pt x="382" y="0"/>
                    <a:pt x="389" y="7"/>
                    <a:pt x="396" y="14"/>
                  </a:cubicBezTo>
                  <a:cubicBezTo>
                    <a:pt x="424" y="14"/>
                    <a:pt x="424" y="14"/>
                    <a:pt x="424" y="14"/>
                  </a:cubicBezTo>
                  <a:cubicBezTo>
                    <a:pt x="431" y="7"/>
                    <a:pt x="438" y="0"/>
                    <a:pt x="453" y="0"/>
                  </a:cubicBezTo>
                  <a:cubicBezTo>
                    <a:pt x="467" y="0"/>
                    <a:pt x="474" y="7"/>
                    <a:pt x="481" y="14"/>
                  </a:cubicBezTo>
                  <a:cubicBezTo>
                    <a:pt x="509" y="14"/>
                    <a:pt x="509" y="14"/>
                    <a:pt x="509" y="14"/>
                  </a:cubicBezTo>
                  <a:cubicBezTo>
                    <a:pt x="516" y="7"/>
                    <a:pt x="523" y="0"/>
                    <a:pt x="537" y="0"/>
                  </a:cubicBezTo>
                  <a:cubicBezTo>
                    <a:pt x="552" y="0"/>
                    <a:pt x="566" y="7"/>
                    <a:pt x="566" y="28"/>
                  </a:cubicBezTo>
                  <a:cubicBezTo>
                    <a:pt x="566" y="35"/>
                    <a:pt x="559" y="49"/>
                    <a:pt x="544" y="49"/>
                  </a:cubicBezTo>
                  <a:cubicBezTo>
                    <a:pt x="544" y="84"/>
                    <a:pt x="544" y="84"/>
                    <a:pt x="544" y="84"/>
                  </a:cubicBezTo>
                  <a:cubicBezTo>
                    <a:pt x="559" y="84"/>
                    <a:pt x="566" y="98"/>
                    <a:pt x="566" y="113"/>
                  </a:cubicBezTo>
                  <a:cubicBezTo>
                    <a:pt x="566" y="120"/>
                    <a:pt x="559" y="134"/>
                    <a:pt x="544" y="134"/>
                  </a:cubicBezTo>
                  <a:cubicBezTo>
                    <a:pt x="544" y="169"/>
                    <a:pt x="544" y="169"/>
                    <a:pt x="544" y="169"/>
                  </a:cubicBezTo>
                  <a:cubicBezTo>
                    <a:pt x="559" y="169"/>
                    <a:pt x="566" y="183"/>
                    <a:pt x="566" y="198"/>
                  </a:cubicBezTo>
                  <a:cubicBezTo>
                    <a:pt x="566" y="205"/>
                    <a:pt x="559" y="219"/>
                    <a:pt x="544" y="219"/>
                  </a:cubicBezTo>
                  <a:cubicBezTo>
                    <a:pt x="544" y="254"/>
                    <a:pt x="544" y="254"/>
                    <a:pt x="544" y="254"/>
                  </a:cubicBezTo>
                  <a:cubicBezTo>
                    <a:pt x="559" y="254"/>
                    <a:pt x="566" y="268"/>
                    <a:pt x="566" y="282"/>
                  </a:cubicBezTo>
                  <a:cubicBezTo>
                    <a:pt x="566" y="289"/>
                    <a:pt x="559" y="304"/>
                    <a:pt x="544" y="304"/>
                  </a:cubicBezTo>
                  <a:cubicBezTo>
                    <a:pt x="544" y="339"/>
                    <a:pt x="544" y="339"/>
                    <a:pt x="544" y="339"/>
                  </a:cubicBezTo>
                  <a:cubicBezTo>
                    <a:pt x="559" y="339"/>
                    <a:pt x="566" y="353"/>
                    <a:pt x="566" y="367"/>
                  </a:cubicBezTo>
                  <a:cubicBezTo>
                    <a:pt x="566" y="374"/>
                    <a:pt x="559" y="388"/>
                    <a:pt x="544" y="388"/>
                  </a:cubicBezTo>
                  <a:cubicBezTo>
                    <a:pt x="544" y="424"/>
                    <a:pt x="544" y="424"/>
                    <a:pt x="544" y="424"/>
                  </a:cubicBezTo>
                  <a:cubicBezTo>
                    <a:pt x="559" y="424"/>
                    <a:pt x="566" y="438"/>
                    <a:pt x="566" y="452"/>
                  </a:cubicBezTo>
                  <a:close/>
                  <a:moveTo>
                    <a:pt x="488" y="70"/>
                  </a:moveTo>
                  <a:lnTo>
                    <a:pt x="488" y="70"/>
                  </a:lnTo>
                  <a:cubicBezTo>
                    <a:pt x="78" y="70"/>
                    <a:pt x="78" y="70"/>
                    <a:pt x="78" y="70"/>
                  </a:cubicBezTo>
                  <a:cubicBezTo>
                    <a:pt x="78" y="487"/>
                    <a:pt x="78" y="487"/>
                    <a:pt x="78" y="487"/>
                  </a:cubicBezTo>
                  <a:cubicBezTo>
                    <a:pt x="488" y="487"/>
                    <a:pt x="488" y="487"/>
                    <a:pt x="488" y="487"/>
                  </a:cubicBezTo>
                  <a:lnTo>
                    <a:pt x="488" y="70"/>
                  </a:lnTo>
                  <a:close/>
                  <a:moveTo>
                    <a:pt x="248" y="374"/>
                  </a:moveTo>
                  <a:lnTo>
                    <a:pt x="248" y="374"/>
                  </a:lnTo>
                  <a:cubicBezTo>
                    <a:pt x="375" y="212"/>
                    <a:pt x="375" y="212"/>
                    <a:pt x="375" y="212"/>
                  </a:cubicBezTo>
                  <a:cubicBezTo>
                    <a:pt x="460" y="346"/>
                    <a:pt x="460" y="346"/>
                    <a:pt x="460" y="346"/>
                  </a:cubicBezTo>
                  <a:cubicBezTo>
                    <a:pt x="460" y="459"/>
                    <a:pt x="460" y="459"/>
                    <a:pt x="460" y="459"/>
                  </a:cubicBezTo>
                  <a:cubicBezTo>
                    <a:pt x="106" y="459"/>
                    <a:pt x="106" y="459"/>
                    <a:pt x="106" y="459"/>
                  </a:cubicBezTo>
                  <a:cubicBezTo>
                    <a:pt x="219" y="346"/>
                    <a:pt x="219" y="346"/>
                    <a:pt x="219" y="346"/>
                  </a:cubicBezTo>
                  <a:lnTo>
                    <a:pt x="248" y="374"/>
                  </a:lnTo>
                  <a:close/>
                  <a:moveTo>
                    <a:pt x="191" y="240"/>
                  </a:moveTo>
                  <a:lnTo>
                    <a:pt x="191" y="240"/>
                  </a:lnTo>
                  <a:cubicBezTo>
                    <a:pt x="156" y="240"/>
                    <a:pt x="135" y="219"/>
                    <a:pt x="135" y="183"/>
                  </a:cubicBezTo>
                  <a:cubicBezTo>
                    <a:pt x="135" y="155"/>
                    <a:pt x="156" y="127"/>
                    <a:pt x="191" y="127"/>
                  </a:cubicBezTo>
                  <a:cubicBezTo>
                    <a:pt x="219" y="127"/>
                    <a:pt x="248" y="155"/>
                    <a:pt x="248" y="183"/>
                  </a:cubicBezTo>
                  <a:cubicBezTo>
                    <a:pt x="248" y="219"/>
                    <a:pt x="219" y="240"/>
                    <a:pt x="191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02D0715-ECF8-405F-A364-FF0C091C20C3}"/>
              </a:ext>
            </a:extLst>
          </p:cNvPr>
          <p:cNvGrpSpPr/>
          <p:nvPr/>
        </p:nvGrpSpPr>
        <p:grpSpPr>
          <a:xfrm>
            <a:off x="8255886" y="2929245"/>
            <a:ext cx="567733" cy="567733"/>
            <a:chOff x="8128386" y="2929245"/>
            <a:chExt cx="567733" cy="56773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ADECA97-6E3F-4F46-9BEC-F264BB85DD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8386" y="2929245"/>
              <a:ext cx="567733" cy="567733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3" name="Freeform 123">
              <a:extLst>
                <a:ext uri="{FF2B5EF4-FFF2-40B4-BE49-F238E27FC236}">
                  <a16:creationId xmlns:a16="http://schemas.microsoft.com/office/drawing/2014/main" id="{DBC9500D-B5E0-4244-BC10-053E7668D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0816" y="3040424"/>
              <a:ext cx="342872" cy="345375"/>
            </a:xfrm>
            <a:custGeom>
              <a:avLst/>
              <a:gdLst>
                <a:gd name="T0" fmla="*/ 74657633 w 602"/>
                <a:gd name="T1" fmla="*/ 42962442 h 609"/>
                <a:gd name="T2" fmla="*/ 74657633 w 602"/>
                <a:gd name="T3" fmla="*/ 42962442 h 609"/>
                <a:gd name="T4" fmla="*/ 71002968 w 602"/>
                <a:gd name="T5" fmla="*/ 42962442 h 609"/>
                <a:gd name="T6" fmla="*/ 43332858 w 602"/>
                <a:gd name="T7" fmla="*/ 70396460 h 609"/>
                <a:gd name="T8" fmla="*/ 43332858 w 602"/>
                <a:gd name="T9" fmla="*/ 75054951 h 609"/>
                <a:gd name="T10" fmla="*/ 39678193 w 602"/>
                <a:gd name="T11" fmla="*/ 78678142 h 609"/>
                <a:gd name="T12" fmla="*/ 36023527 w 602"/>
                <a:gd name="T13" fmla="*/ 75054951 h 609"/>
                <a:gd name="T14" fmla="*/ 36023527 w 602"/>
                <a:gd name="T15" fmla="*/ 70396460 h 609"/>
                <a:gd name="T16" fmla="*/ 7308970 w 602"/>
                <a:gd name="T17" fmla="*/ 42962442 h 609"/>
                <a:gd name="T18" fmla="*/ 3654665 w 602"/>
                <a:gd name="T19" fmla="*/ 42962442 h 609"/>
                <a:gd name="T20" fmla="*/ 0 w 602"/>
                <a:gd name="T21" fmla="*/ 39339251 h 609"/>
                <a:gd name="T22" fmla="*/ 3654665 w 602"/>
                <a:gd name="T23" fmla="*/ 35715700 h 609"/>
                <a:gd name="T24" fmla="*/ 7308970 w 602"/>
                <a:gd name="T25" fmla="*/ 35715700 h 609"/>
                <a:gd name="T26" fmla="*/ 36023527 w 602"/>
                <a:gd name="T27" fmla="*/ 8282042 h 609"/>
                <a:gd name="T28" fmla="*/ 36023527 w 602"/>
                <a:gd name="T29" fmla="*/ 3623191 h 609"/>
                <a:gd name="T30" fmla="*/ 39678193 w 602"/>
                <a:gd name="T31" fmla="*/ 0 h 609"/>
                <a:gd name="T32" fmla="*/ 43332858 w 602"/>
                <a:gd name="T33" fmla="*/ 3623191 h 609"/>
                <a:gd name="T34" fmla="*/ 43332858 w 602"/>
                <a:gd name="T35" fmla="*/ 8282042 h 609"/>
                <a:gd name="T36" fmla="*/ 71002968 w 602"/>
                <a:gd name="T37" fmla="*/ 35715700 h 609"/>
                <a:gd name="T38" fmla="*/ 74657633 w 602"/>
                <a:gd name="T39" fmla="*/ 35715700 h 609"/>
                <a:gd name="T40" fmla="*/ 78442719 w 602"/>
                <a:gd name="T41" fmla="*/ 39339251 h 609"/>
                <a:gd name="T42" fmla="*/ 74657633 w 602"/>
                <a:gd name="T43" fmla="*/ 42962442 h 609"/>
                <a:gd name="T44" fmla="*/ 56254247 w 602"/>
                <a:gd name="T45" fmla="*/ 35715700 h 609"/>
                <a:gd name="T46" fmla="*/ 56254247 w 602"/>
                <a:gd name="T47" fmla="*/ 35715700 h 609"/>
                <a:gd name="T48" fmla="*/ 63563216 w 602"/>
                <a:gd name="T49" fmla="*/ 35715700 h 609"/>
                <a:gd name="T50" fmla="*/ 43332858 w 602"/>
                <a:gd name="T51" fmla="*/ 15528425 h 609"/>
                <a:gd name="T52" fmla="*/ 43332858 w 602"/>
                <a:gd name="T53" fmla="*/ 21998871 h 609"/>
                <a:gd name="T54" fmla="*/ 39678193 w 602"/>
                <a:gd name="T55" fmla="*/ 25622062 h 609"/>
                <a:gd name="T56" fmla="*/ 36023527 w 602"/>
                <a:gd name="T57" fmla="*/ 21998871 h 609"/>
                <a:gd name="T58" fmla="*/ 36023527 w 602"/>
                <a:gd name="T59" fmla="*/ 15528425 h 609"/>
                <a:gd name="T60" fmla="*/ 14748721 w 602"/>
                <a:gd name="T61" fmla="*/ 35715700 h 609"/>
                <a:gd name="T62" fmla="*/ 22058052 w 602"/>
                <a:gd name="T63" fmla="*/ 35715700 h 609"/>
                <a:gd name="T64" fmla="*/ 25843138 w 602"/>
                <a:gd name="T65" fmla="*/ 39339251 h 609"/>
                <a:gd name="T66" fmla="*/ 22058052 w 602"/>
                <a:gd name="T67" fmla="*/ 42962442 h 609"/>
                <a:gd name="T68" fmla="*/ 14748721 w 602"/>
                <a:gd name="T69" fmla="*/ 42962442 h 609"/>
                <a:gd name="T70" fmla="*/ 36023527 w 602"/>
                <a:gd name="T71" fmla="*/ 63149718 h 609"/>
                <a:gd name="T72" fmla="*/ 36023527 w 602"/>
                <a:gd name="T73" fmla="*/ 56679271 h 609"/>
                <a:gd name="T74" fmla="*/ 39678193 w 602"/>
                <a:gd name="T75" fmla="*/ 53056080 h 609"/>
                <a:gd name="T76" fmla="*/ 43332858 w 602"/>
                <a:gd name="T77" fmla="*/ 56679271 h 609"/>
                <a:gd name="T78" fmla="*/ 43332858 w 602"/>
                <a:gd name="T79" fmla="*/ 63149718 h 609"/>
                <a:gd name="T80" fmla="*/ 63563216 w 602"/>
                <a:gd name="T81" fmla="*/ 42962442 h 609"/>
                <a:gd name="T82" fmla="*/ 56254247 w 602"/>
                <a:gd name="T83" fmla="*/ 42962442 h 609"/>
                <a:gd name="T84" fmla="*/ 52599581 w 602"/>
                <a:gd name="T85" fmla="*/ 39339251 h 609"/>
                <a:gd name="T86" fmla="*/ 56254247 w 602"/>
                <a:gd name="T87" fmla="*/ 35715700 h 609"/>
                <a:gd name="T88" fmla="*/ 39678193 w 602"/>
                <a:gd name="T89" fmla="*/ 42962442 h 609"/>
                <a:gd name="T90" fmla="*/ 39678193 w 602"/>
                <a:gd name="T91" fmla="*/ 42962442 h 609"/>
                <a:gd name="T92" fmla="*/ 36023527 w 602"/>
                <a:gd name="T93" fmla="*/ 39339251 h 609"/>
                <a:gd name="T94" fmla="*/ 39678193 w 602"/>
                <a:gd name="T95" fmla="*/ 35715700 h 609"/>
                <a:gd name="T96" fmla="*/ 43332858 w 602"/>
                <a:gd name="T97" fmla="*/ 39339251 h 609"/>
                <a:gd name="T98" fmla="*/ 39678193 w 602"/>
                <a:gd name="T99" fmla="*/ 42962442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02" h="609">
                  <a:moveTo>
                    <a:pt x="572" y="332"/>
                  </a:moveTo>
                  <a:lnTo>
                    <a:pt x="572" y="332"/>
                  </a:lnTo>
                  <a:cubicBezTo>
                    <a:pt x="544" y="332"/>
                    <a:pt x="544" y="332"/>
                    <a:pt x="544" y="332"/>
                  </a:cubicBezTo>
                  <a:cubicBezTo>
                    <a:pt x="530" y="445"/>
                    <a:pt x="445" y="537"/>
                    <a:pt x="332" y="544"/>
                  </a:cubicBezTo>
                  <a:cubicBezTo>
                    <a:pt x="332" y="580"/>
                    <a:pt x="332" y="580"/>
                    <a:pt x="332" y="580"/>
                  </a:cubicBezTo>
                  <a:cubicBezTo>
                    <a:pt x="332" y="594"/>
                    <a:pt x="318" y="608"/>
                    <a:pt x="304" y="608"/>
                  </a:cubicBezTo>
                  <a:cubicBezTo>
                    <a:pt x="283" y="608"/>
                    <a:pt x="276" y="594"/>
                    <a:pt x="276" y="580"/>
                  </a:cubicBezTo>
                  <a:cubicBezTo>
                    <a:pt x="276" y="544"/>
                    <a:pt x="276" y="544"/>
                    <a:pt x="276" y="544"/>
                  </a:cubicBezTo>
                  <a:cubicBezTo>
                    <a:pt x="162" y="537"/>
                    <a:pt x="71" y="445"/>
                    <a:pt x="56" y="332"/>
                  </a:cubicBezTo>
                  <a:cubicBezTo>
                    <a:pt x="28" y="332"/>
                    <a:pt x="28" y="332"/>
                    <a:pt x="28" y="332"/>
                  </a:cubicBezTo>
                  <a:cubicBezTo>
                    <a:pt x="14" y="332"/>
                    <a:pt x="0" y="318"/>
                    <a:pt x="0" y="304"/>
                  </a:cubicBezTo>
                  <a:cubicBezTo>
                    <a:pt x="0" y="290"/>
                    <a:pt x="14" y="276"/>
                    <a:pt x="28" y="276"/>
                  </a:cubicBezTo>
                  <a:cubicBezTo>
                    <a:pt x="56" y="276"/>
                    <a:pt x="56" y="276"/>
                    <a:pt x="56" y="276"/>
                  </a:cubicBezTo>
                  <a:cubicBezTo>
                    <a:pt x="71" y="163"/>
                    <a:pt x="162" y="71"/>
                    <a:pt x="276" y="64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14"/>
                    <a:pt x="283" y="0"/>
                    <a:pt x="304" y="0"/>
                  </a:cubicBezTo>
                  <a:cubicBezTo>
                    <a:pt x="318" y="0"/>
                    <a:pt x="332" y="14"/>
                    <a:pt x="332" y="28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445" y="71"/>
                    <a:pt x="530" y="163"/>
                    <a:pt x="544" y="276"/>
                  </a:cubicBezTo>
                  <a:cubicBezTo>
                    <a:pt x="572" y="276"/>
                    <a:pt x="572" y="276"/>
                    <a:pt x="572" y="276"/>
                  </a:cubicBezTo>
                  <a:cubicBezTo>
                    <a:pt x="594" y="276"/>
                    <a:pt x="601" y="290"/>
                    <a:pt x="601" y="304"/>
                  </a:cubicBezTo>
                  <a:cubicBezTo>
                    <a:pt x="601" y="318"/>
                    <a:pt x="594" y="332"/>
                    <a:pt x="572" y="332"/>
                  </a:cubicBezTo>
                  <a:close/>
                  <a:moveTo>
                    <a:pt x="431" y="276"/>
                  </a:moveTo>
                  <a:lnTo>
                    <a:pt x="431" y="276"/>
                  </a:lnTo>
                  <a:cubicBezTo>
                    <a:pt x="487" y="276"/>
                    <a:pt x="487" y="276"/>
                    <a:pt x="487" y="276"/>
                  </a:cubicBezTo>
                  <a:cubicBezTo>
                    <a:pt x="473" y="191"/>
                    <a:pt x="410" y="127"/>
                    <a:pt x="332" y="120"/>
                  </a:cubicBezTo>
                  <a:cubicBezTo>
                    <a:pt x="332" y="170"/>
                    <a:pt x="332" y="170"/>
                    <a:pt x="332" y="170"/>
                  </a:cubicBezTo>
                  <a:cubicBezTo>
                    <a:pt x="332" y="191"/>
                    <a:pt x="318" y="198"/>
                    <a:pt x="304" y="198"/>
                  </a:cubicBezTo>
                  <a:cubicBezTo>
                    <a:pt x="283" y="198"/>
                    <a:pt x="276" y="191"/>
                    <a:pt x="276" y="17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191" y="127"/>
                    <a:pt x="127" y="191"/>
                    <a:pt x="113" y="276"/>
                  </a:cubicBezTo>
                  <a:cubicBezTo>
                    <a:pt x="169" y="276"/>
                    <a:pt x="169" y="276"/>
                    <a:pt x="169" y="276"/>
                  </a:cubicBezTo>
                  <a:cubicBezTo>
                    <a:pt x="184" y="276"/>
                    <a:pt x="198" y="290"/>
                    <a:pt x="198" y="304"/>
                  </a:cubicBezTo>
                  <a:cubicBezTo>
                    <a:pt x="198" y="318"/>
                    <a:pt x="184" y="332"/>
                    <a:pt x="169" y="332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127" y="417"/>
                    <a:pt x="191" y="481"/>
                    <a:pt x="276" y="488"/>
                  </a:cubicBezTo>
                  <a:cubicBezTo>
                    <a:pt x="276" y="438"/>
                    <a:pt x="276" y="438"/>
                    <a:pt x="276" y="438"/>
                  </a:cubicBezTo>
                  <a:cubicBezTo>
                    <a:pt x="276" y="417"/>
                    <a:pt x="283" y="410"/>
                    <a:pt x="304" y="410"/>
                  </a:cubicBezTo>
                  <a:cubicBezTo>
                    <a:pt x="318" y="410"/>
                    <a:pt x="332" y="417"/>
                    <a:pt x="332" y="438"/>
                  </a:cubicBezTo>
                  <a:cubicBezTo>
                    <a:pt x="332" y="488"/>
                    <a:pt x="332" y="488"/>
                    <a:pt x="332" y="488"/>
                  </a:cubicBezTo>
                  <a:cubicBezTo>
                    <a:pt x="410" y="481"/>
                    <a:pt x="473" y="417"/>
                    <a:pt x="487" y="332"/>
                  </a:cubicBezTo>
                  <a:cubicBezTo>
                    <a:pt x="431" y="332"/>
                    <a:pt x="431" y="332"/>
                    <a:pt x="431" y="332"/>
                  </a:cubicBezTo>
                  <a:cubicBezTo>
                    <a:pt x="417" y="332"/>
                    <a:pt x="403" y="318"/>
                    <a:pt x="403" y="304"/>
                  </a:cubicBezTo>
                  <a:cubicBezTo>
                    <a:pt x="403" y="290"/>
                    <a:pt x="417" y="276"/>
                    <a:pt x="431" y="276"/>
                  </a:cubicBezTo>
                  <a:close/>
                  <a:moveTo>
                    <a:pt x="304" y="332"/>
                  </a:moveTo>
                  <a:lnTo>
                    <a:pt x="304" y="332"/>
                  </a:lnTo>
                  <a:cubicBezTo>
                    <a:pt x="283" y="332"/>
                    <a:pt x="276" y="318"/>
                    <a:pt x="276" y="304"/>
                  </a:cubicBezTo>
                  <a:cubicBezTo>
                    <a:pt x="276" y="290"/>
                    <a:pt x="283" y="276"/>
                    <a:pt x="304" y="276"/>
                  </a:cubicBezTo>
                  <a:cubicBezTo>
                    <a:pt x="318" y="276"/>
                    <a:pt x="332" y="290"/>
                    <a:pt x="332" y="304"/>
                  </a:cubicBezTo>
                  <a:cubicBezTo>
                    <a:pt x="332" y="318"/>
                    <a:pt x="318" y="332"/>
                    <a:pt x="30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A535F1E-D16F-4CFF-9181-0C6823128CCC}"/>
              </a:ext>
            </a:extLst>
          </p:cNvPr>
          <p:cNvGrpSpPr/>
          <p:nvPr/>
        </p:nvGrpSpPr>
        <p:grpSpPr>
          <a:xfrm>
            <a:off x="8255886" y="3835436"/>
            <a:ext cx="567733" cy="567733"/>
            <a:chOff x="8128386" y="3835436"/>
            <a:chExt cx="567733" cy="567733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26DF1A0-8B22-41A9-BA1A-EECD84DCBC0E}"/>
                </a:ext>
              </a:extLst>
            </p:cNvPr>
            <p:cNvSpPr/>
            <p:nvPr/>
          </p:nvSpPr>
          <p:spPr>
            <a:xfrm>
              <a:off x="8128386" y="3835436"/>
              <a:ext cx="567733" cy="567733"/>
            </a:xfrm>
            <a:prstGeom prst="ellipse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6" name="Freeform 71">
              <a:extLst>
                <a:ext uri="{FF2B5EF4-FFF2-40B4-BE49-F238E27FC236}">
                  <a16:creationId xmlns:a16="http://schemas.microsoft.com/office/drawing/2014/main" id="{6F2B44E3-2356-42AF-9325-54282D5662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6744" y="3935138"/>
              <a:ext cx="371016" cy="368328"/>
            </a:xfrm>
            <a:custGeom>
              <a:avLst/>
              <a:gdLst>
                <a:gd name="T0" fmla="*/ 188131 w 609"/>
                <a:gd name="T1" fmla="*/ 130421 h 602"/>
                <a:gd name="T2" fmla="*/ 188131 w 609"/>
                <a:gd name="T3" fmla="*/ 130421 h 602"/>
                <a:gd name="T4" fmla="*/ 180577 w 609"/>
                <a:gd name="T5" fmla="*/ 148123 h 602"/>
                <a:gd name="T6" fmla="*/ 188131 w 609"/>
                <a:gd name="T7" fmla="*/ 181360 h 602"/>
                <a:gd name="T8" fmla="*/ 183095 w 609"/>
                <a:gd name="T9" fmla="*/ 188947 h 602"/>
                <a:gd name="T10" fmla="*/ 150002 w 609"/>
                <a:gd name="T11" fmla="*/ 178831 h 602"/>
                <a:gd name="T12" fmla="*/ 129857 w 609"/>
                <a:gd name="T13" fmla="*/ 188947 h 602"/>
                <a:gd name="T14" fmla="*/ 132375 w 609"/>
                <a:gd name="T15" fmla="*/ 188947 h 602"/>
                <a:gd name="T16" fmla="*/ 111872 w 609"/>
                <a:gd name="T17" fmla="*/ 217127 h 602"/>
                <a:gd name="T18" fmla="*/ 106836 w 609"/>
                <a:gd name="T19" fmla="*/ 217127 h 602"/>
                <a:gd name="T20" fmla="*/ 86332 w 609"/>
                <a:gd name="T21" fmla="*/ 186418 h 602"/>
                <a:gd name="T22" fmla="*/ 68706 w 609"/>
                <a:gd name="T23" fmla="*/ 178831 h 602"/>
                <a:gd name="T24" fmla="*/ 68706 w 609"/>
                <a:gd name="T25" fmla="*/ 181360 h 602"/>
                <a:gd name="T26" fmla="*/ 35612 w 609"/>
                <a:gd name="T27" fmla="*/ 186418 h 602"/>
                <a:gd name="T28" fmla="*/ 30576 w 609"/>
                <a:gd name="T29" fmla="*/ 183889 h 602"/>
                <a:gd name="T30" fmla="*/ 38130 w 609"/>
                <a:gd name="T31" fmla="*/ 148123 h 602"/>
                <a:gd name="T32" fmla="*/ 30576 w 609"/>
                <a:gd name="T33" fmla="*/ 130421 h 602"/>
                <a:gd name="T34" fmla="*/ 0 w 609"/>
                <a:gd name="T35" fmla="*/ 109828 h 602"/>
                <a:gd name="T36" fmla="*/ 0 w 609"/>
                <a:gd name="T37" fmla="*/ 104770 h 602"/>
                <a:gd name="T38" fmla="*/ 30576 w 609"/>
                <a:gd name="T39" fmla="*/ 86706 h 602"/>
                <a:gd name="T40" fmla="*/ 38130 w 609"/>
                <a:gd name="T41" fmla="*/ 66475 h 602"/>
                <a:gd name="T42" fmla="*/ 30576 w 609"/>
                <a:gd name="T43" fmla="*/ 33237 h 602"/>
                <a:gd name="T44" fmla="*/ 35612 w 609"/>
                <a:gd name="T45" fmla="*/ 28180 h 602"/>
                <a:gd name="T46" fmla="*/ 68706 w 609"/>
                <a:gd name="T47" fmla="*/ 35766 h 602"/>
                <a:gd name="T48" fmla="*/ 86332 w 609"/>
                <a:gd name="T49" fmla="*/ 28180 h 602"/>
                <a:gd name="T50" fmla="*/ 106836 w 609"/>
                <a:gd name="T51" fmla="*/ 0 h 602"/>
                <a:gd name="T52" fmla="*/ 111872 w 609"/>
                <a:gd name="T53" fmla="*/ 0 h 602"/>
                <a:gd name="T54" fmla="*/ 132375 w 609"/>
                <a:gd name="T55" fmla="*/ 28180 h 602"/>
                <a:gd name="T56" fmla="*/ 150002 w 609"/>
                <a:gd name="T57" fmla="*/ 35766 h 602"/>
                <a:gd name="T58" fmla="*/ 183095 w 609"/>
                <a:gd name="T59" fmla="*/ 28180 h 602"/>
                <a:gd name="T60" fmla="*/ 188131 w 609"/>
                <a:gd name="T61" fmla="*/ 33237 h 602"/>
                <a:gd name="T62" fmla="*/ 180577 w 609"/>
                <a:gd name="T63" fmla="*/ 66475 h 602"/>
                <a:gd name="T64" fmla="*/ 188131 w 609"/>
                <a:gd name="T65" fmla="*/ 86706 h 602"/>
                <a:gd name="T66" fmla="*/ 218707 w 609"/>
                <a:gd name="T67" fmla="*/ 104770 h 602"/>
                <a:gd name="T68" fmla="*/ 218707 w 609"/>
                <a:gd name="T69" fmla="*/ 109828 h 602"/>
                <a:gd name="T70" fmla="*/ 188131 w 609"/>
                <a:gd name="T71" fmla="*/ 130421 h 602"/>
                <a:gd name="T72" fmla="*/ 109354 w 609"/>
                <a:gd name="T73" fmla="*/ 45882 h 602"/>
                <a:gd name="T74" fmla="*/ 109354 w 609"/>
                <a:gd name="T75" fmla="*/ 45882 h 602"/>
                <a:gd name="T76" fmla="*/ 48202 w 609"/>
                <a:gd name="T77" fmla="*/ 107299 h 602"/>
                <a:gd name="T78" fmla="*/ 109354 w 609"/>
                <a:gd name="T79" fmla="*/ 168716 h 602"/>
                <a:gd name="T80" fmla="*/ 170505 w 609"/>
                <a:gd name="T81" fmla="*/ 107299 h 602"/>
                <a:gd name="T82" fmla="*/ 109354 w 609"/>
                <a:gd name="T83" fmla="*/ 45882 h 602"/>
                <a:gd name="T84" fmla="*/ 109354 w 609"/>
                <a:gd name="T85" fmla="*/ 148123 h 602"/>
                <a:gd name="T86" fmla="*/ 109354 w 609"/>
                <a:gd name="T87" fmla="*/ 148123 h 602"/>
                <a:gd name="T88" fmla="*/ 68706 w 609"/>
                <a:gd name="T89" fmla="*/ 107299 h 602"/>
                <a:gd name="T90" fmla="*/ 109354 w 609"/>
                <a:gd name="T91" fmla="*/ 66475 h 602"/>
                <a:gd name="T92" fmla="*/ 150002 w 609"/>
                <a:gd name="T93" fmla="*/ 107299 h 602"/>
                <a:gd name="T94" fmla="*/ 109354 w 609"/>
                <a:gd name="T95" fmla="*/ 148123 h 602"/>
                <a:gd name="T96" fmla="*/ 109354 w 609"/>
                <a:gd name="T97" fmla="*/ 86706 h 602"/>
                <a:gd name="T98" fmla="*/ 109354 w 609"/>
                <a:gd name="T99" fmla="*/ 86706 h 602"/>
                <a:gd name="T100" fmla="*/ 88850 w 609"/>
                <a:gd name="T101" fmla="*/ 107299 h 602"/>
                <a:gd name="T102" fmla="*/ 109354 w 609"/>
                <a:gd name="T103" fmla="*/ 127530 h 602"/>
                <a:gd name="T104" fmla="*/ 129857 w 609"/>
                <a:gd name="T105" fmla="*/ 107299 h 602"/>
                <a:gd name="T106" fmla="*/ 109354 w 609"/>
                <a:gd name="T107" fmla="*/ 86706 h 6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09" h="602">
                  <a:moveTo>
                    <a:pt x="523" y="361"/>
                  </a:moveTo>
                  <a:lnTo>
                    <a:pt x="523" y="361"/>
                  </a:lnTo>
                  <a:cubicBezTo>
                    <a:pt x="523" y="382"/>
                    <a:pt x="516" y="396"/>
                    <a:pt x="502" y="410"/>
                  </a:cubicBezTo>
                  <a:cubicBezTo>
                    <a:pt x="502" y="417"/>
                    <a:pt x="551" y="474"/>
                    <a:pt x="523" y="502"/>
                  </a:cubicBezTo>
                  <a:cubicBezTo>
                    <a:pt x="509" y="523"/>
                    <a:pt x="509" y="523"/>
                    <a:pt x="509" y="523"/>
                  </a:cubicBezTo>
                  <a:cubicBezTo>
                    <a:pt x="488" y="544"/>
                    <a:pt x="431" y="509"/>
                    <a:pt x="417" y="495"/>
                  </a:cubicBezTo>
                  <a:cubicBezTo>
                    <a:pt x="403" y="509"/>
                    <a:pt x="382" y="516"/>
                    <a:pt x="361" y="523"/>
                  </a:cubicBezTo>
                  <a:cubicBezTo>
                    <a:pt x="368" y="523"/>
                    <a:pt x="368" y="523"/>
                    <a:pt x="368" y="523"/>
                  </a:cubicBezTo>
                  <a:cubicBezTo>
                    <a:pt x="368" y="523"/>
                    <a:pt x="354" y="601"/>
                    <a:pt x="311" y="601"/>
                  </a:cubicBezTo>
                  <a:cubicBezTo>
                    <a:pt x="297" y="601"/>
                    <a:pt x="297" y="601"/>
                    <a:pt x="297" y="601"/>
                  </a:cubicBezTo>
                  <a:cubicBezTo>
                    <a:pt x="262" y="601"/>
                    <a:pt x="247" y="530"/>
                    <a:pt x="240" y="516"/>
                  </a:cubicBezTo>
                  <a:cubicBezTo>
                    <a:pt x="226" y="516"/>
                    <a:pt x="205" y="509"/>
                    <a:pt x="191" y="495"/>
                  </a:cubicBezTo>
                  <a:cubicBezTo>
                    <a:pt x="191" y="502"/>
                    <a:pt x="191" y="502"/>
                    <a:pt x="191" y="502"/>
                  </a:cubicBezTo>
                  <a:cubicBezTo>
                    <a:pt x="191" y="502"/>
                    <a:pt x="127" y="551"/>
                    <a:pt x="99" y="516"/>
                  </a:cubicBezTo>
                  <a:cubicBezTo>
                    <a:pt x="85" y="509"/>
                    <a:pt x="85" y="509"/>
                    <a:pt x="85" y="509"/>
                  </a:cubicBezTo>
                  <a:cubicBezTo>
                    <a:pt x="64" y="481"/>
                    <a:pt x="99" y="424"/>
                    <a:pt x="106" y="410"/>
                  </a:cubicBezTo>
                  <a:cubicBezTo>
                    <a:pt x="99" y="396"/>
                    <a:pt x="92" y="382"/>
                    <a:pt x="85" y="361"/>
                  </a:cubicBezTo>
                  <a:cubicBezTo>
                    <a:pt x="71" y="361"/>
                    <a:pt x="0" y="339"/>
                    <a:pt x="0" y="304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255"/>
                    <a:pt x="71" y="240"/>
                    <a:pt x="85" y="240"/>
                  </a:cubicBezTo>
                  <a:cubicBezTo>
                    <a:pt x="92" y="219"/>
                    <a:pt x="99" y="205"/>
                    <a:pt x="106" y="184"/>
                  </a:cubicBezTo>
                  <a:cubicBezTo>
                    <a:pt x="99" y="177"/>
                    <a:pt x="57" y="113"/>
                    <a:pt x="85" y="92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20" y="50"/>
                    <a:pt x="177" y="92"/>
                    <a:pt x="191" y="99"/>
                  </a:cubicBezTo>
                  <a:cubicBezTo>
                    <a:pt x="205" y="92"/>
                    <a:pt x="226" y="85"/>
                    <a:pt x="240" y="78"/>
                  </a:cubicBezTo>
                  <a:cubicBezTo>
                    <a:pt x="247" y="64"/>
                    <a:pt x="269" y="0"/>
                    <a:pt x="297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46" y="0"/>
                    <a:pt x="361" y="57"/>
                    <a:pt x="368" y="78"/>
                  </a:cubicBezTo>
                  <a:cubicBezTo>
                    <a:pt x="382" y="85"/>
                    <a:pt x="403" y="92"/>
                    <a:pt x="417" y="99"/>
                  </a:cubicBezTo>
                  <a:cubicBezTo>
                    <a:pt x="431" y="92"/>
                    <a:pt x="488" y="57"/>
                    <a:pt x="509" y="78"/>
                  </a:cubicBezTo>
                  <a:cubicBezTo>
                    <a:pt x="523" y="92"/>
                    <a:pt x="523" y="92"/>
                    <a:pt x="523" y="92"/>
                  </a:cubicBezTo>
                  <a:cubicBezTo>
                    <a:pt x="551" y="120"/>
                    <a:pt x="516" y="170"/>
                    <a:pt x="502" y="184"/>
                  </a:cubicBezTo>
                  <a:cubicBezTo>
                    <a:pt x="516" y="205"/>
                    <a:pt x="523" y="219"/>
                    <a:pt x="523" y="240"/>
                  </a:cubicBezTo>
                  <a:cubicBezTo>
                    <a:pt x="530" y="240"/>
                    <a:pt x="608" y="248"/>
                    <a:pt x="608" y="290"/>
                  </a:cubicBezTo>
                  <a:cubicBezTo>
                    <a:pt x="608" y="304"/>
                    <a:pt x="608" y="304"/>
                    <a:pt x="608" y="304"/>
                  </a:cubicBezTo>
                  <a:cubicBezTo>
                    <a:pt x="608" y="339"/>
                    <a:pt x="544" y="353"/>
                    <a:pt x="523" y="361"/>
                  </a:cubicBezTo>
                  <a:close/>
                  <a:moveTo>
                    <a:pt x="304" y="127"/>
                  </a:moveTo>
                  <a:lnTo>
                    <a:pt x="304" y="127"/>
                  </a:lnTo>
                  <a:cubicBezTo>
                    <a:pt x="212" y="127"/>
                    <a:pt x="134" y="205"/>
                    <a:pt x="134" y="297"/>
                  </a:cubicBezTo>
                  <a:cubicBezTo>
                    <a:pt x="134" y="396"/>
                    <a:pt x="212" y="467"/>
                    <a:pt x="304" y="467"/>
                  </a:cubicBezTo>
                  <a:cubicBezTo>
                    <a:pt x="396" y="467"/>
                    <a:pt x="474" y="396"/>
                    <a:pt x="474" y="297"/>
                  </a:cubicBezTo>
                  <a:cubicBezTo>
                    <a:pt x="474" y="205"/>
                    <a:pt x="396" y="127"/>
                    <a:pt x="304" y="127"/>
                  </a:cubicBezTo>
                  <a:close/>
                  <a:moveTo>
                    <a:pt x="304" y="410"/>
                  </a:moveTo>
                  <a:lnTo>
                    <a:pt x="304" y="410"/>
                  </a:lnTo>
                  <a:cubicBezTo>
                    <a:pt x="240" y="410"/>
                    <a:pt x="191" y="361"/>
                    <a:pt x="191" y="297"/>
                  </a:cubicBezTo>
                  <a:cubicBezTo>
                    <a:pt x="191" y="233"/>
                    <a:pt x="240" y="184"/>
                    <a:pt x="304" y="184"/>
                  </a:cubicBezTo>
                  <a:cubicBezTo>
                    <a:pt x="368" y="184"/>
                    <a:pt x="417" y="233"/>
                    <a:pt x="417" y="297"/>
                  </a:cubicBezTo>
                  <a:cubicBezTo>
                    <a:pt x="417" y="361"/>
                    <a:pt x="368" y="410"/>
                    <a:pt x="304" y="410"/>
                  </a:cubicBezTo>
                  <a:close/>
                  <a:moveTo>
                    <a:pt x="304" y="240"/>
                  </a:moveTo>
                  <a:lnTo>
                    <a:pt x="304" y="240"/>
                  </a:lnTo>
                  <a:cubicBezTo>
                    <a:pt x="276" y="240"/>
                    <a:pt x="247" y="269"/>
                    <a:pt x="247" y="297"/>
                  </a:cubicBezTo>
                  <a:cubicBezTo>
                    <a:pt x="247" y="332"/>
                    <a:pt x="276" y="353"/>
                    <a:pt x="304" y="353"/>
                  </a:cubicBezTo>
                  <a:cubicBezTo>
                    <a:pt x="332" y="353"/>
                    <a:pt x="361" y="332"/>
                    <a:pt x="361" y="297"/>
                  </a:cubicBezTo>
                  <a:cubicBezTo>
                    <a:pt x="361" y="269"/>
                    <a:pt x="332" y="240"/>
                    <a:pt x="304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E976994-FB28-4F32-BB4A-71F1FF115FAC}"/>
              </a:ext>
            </a:extLst>
          </p:cNvPr>
          <p:cNvGrpSpPr/>
          <p:nvPr/>
        </p:nvGrpSpPr>
        <p:grpSpPr>
          <a:xfrm>
            <a:off x="8255886" y="4741627"/>
            <a:ext cx="567733" cy="567733"/>
            <a:chOff x="8128386" y="4741627"/>
            <a:chExt cx="567733" cy="567733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5098015-EB4F-4A53-9AC2-F19FB7B2085A}"/>
                </a:ext>
              </a:extLst>
            </p:cNvPr>
            <p:cNvSpPr/>
            <p:nvPr/>
          </p:nvSpPr>
          <p:spPr>
            <a:xfrm>
              <a:off x="8128386" y="4741627"/>
              <a:ext cx="567733" cy="567733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154E9CD1-C7EA-4BA2-A56F-925A0515FC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1069" y="4875755"/>
              <a:ext cx="382367" cy="299477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C26D7FD-56E5-45E0-AB17-5D2419A374A5}"/>
              </a:ext>
            </a:extLst>
          </p:cNvPr>
          <p:cNvGrpSpPr/>
          <p:nvPr/>
        </p:nvGrpSpPr>
        <p:grpSpPr>
          <a:xfrm>
            <a:off x="8255886" y="5647818"/>
            <a:ext cx="567733" cy="567733"/>
            <a:chOff x="8128386" y="5647818"/>
            <a:chExt cx="567733" cy="56773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5D117AC-F014-4EE5-9702-D0D30B469410}"/>
                </a:ext>
              </a:extLst>
            </p:cNvPr>
            <p:cNvSpPr/>
            <p:nvPr/>
          </p:nvSpPr>
          <p:spPr>
            <a:xfrm>
              <a:off x="8128386" y="5647818"/>
              <a:ext cx="567733" cy="567733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1422" tIns="45711" rIns="91422" bIns="45711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2" name="Freeform 4">
              <a:extLst>
                <a:ext uri="{FF2B5EF4-FFF2-40B4-BE49-F238E27FC236}">
                  <a16:creationId xmlns:a16="http://schemas.microsoft.com/office/drawing/2014/main" id="{A90272A9-8166-4D9C-9EAF-25F2197E8C5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26413" y="5784340"/>
              <a:ext cx="371678" cy="294688"/>
            </a:xfrm>
            <a:custGeom>
              <a:avLst/>
              <a:gdLst>
                <a:gd name="T0" fmla="*/ 166018 w 498"/>
                <a:gd name="T1" fmla="*/ 151877 h 391"/>
                <a:gd name="T2" fmla="*/ 166018 w 498"/>
                <a:gd name="T3" fmla="*/ 151877 h 391"/>
                <a:gd name="T4" fmla="*/ 23653 w 498"/>
                <a:gd name="T5" fmla="*/ 151877 h 391"/>
                <a:gd name="T6" fmla="*/ 23653 w 498"/>
                <a:gd name="T7" fmla="*/ 52278 h 391"/>
                <a:gd name="T8" fmla="*/ 51769 w 498"/>
                <a:gd name="T9" fmla="*/ 52278 h 391"/>
                <a:gd name="T10" fmla="*/ 75422 w 498"/>
                <a:gd name="T11" fmla="*/ 31998 h 391"/>
                <a:gd name="T12" fmla="*/ 12050 w 498"/>
                <a:gd name="T13" fmla="*/ 31998 h 391"/>
                <a:gd name="T14" fmla="*/ 0 w 498"/>
                <a:gd name="T15" fmla="*/ 40110 h 391"/>
                <a:gd name="T16" fmla="*/ 0 w 498"/>
                <a:gd name="T17" fmla="*/ 163594 h 391"/>
                <a:gd name="T18" fmla="*/ 12050 w 498"/>
                <a:gd name="T19" fmla="*/ 175762 h 391"/>
                <a:gd name="T20" fmla="*/ 178068 w 498"/>
                <a:gd name="T21" fmla="*/ 175762 h 391"/>
                <a:gd name="T22" fmla="*/ 190117 w 498"/>
                <a:gd name="T23" fmla="*/ 163594 h 391"/>
                <a:gd name="T24" fmla="*/ 190117 w 498"/>
                <a:gd name="T25" fmla="*/ 123935 h 391"/>
                <a:gd name="T26" fmla="*/ 166018 w 498"/>
                <a:gd name="T27" fmla="*/ 139709 h 391"/>
                <a:gd name="T28" fmla="*/ 166018 w 498"/>
                <a:gd name="T29" fmla="*/ 151877 h 391"/>
                <a:gd name="T30" fmla="*/ 146382 w 498"/>
                <a:gd name="T31" fmla="*/ 76164 h 391"/>
                <a:gd name="T32" fmla="*/ 146382 w 498"/>
                <a:gd name="T33" fmla="*/ 76164 h 391"/>
                <a:gd name="T34" fmla="*/ 146382 w 498"/>
                <a:gd name="T35" fmla="*/ 115823 h 391"/>
                <a:gd name="T36" fmla="*/ 221804 w 498"/>
                <a:gd name="T37" fmla="*/ 56334 h 391"/>
                <a:gd name="T38" fmla="*/ 146382 w 498"/>
                <a:gd name="T39" fmla="*/ 0 h 391"/>
                <a:gd name="T40" fmla="*/ 146382 w 498"/>
                <a:gd name="T41" fmla="*/ 36054 h 391"/>
                <a:gd name="T42" fmla="*/ 59356 w 498"/>
                <a:gd name="T43" fmla="*/ 123935 h 391"/>
                <a:gd name="T44" fmla="*/ 146382 w 498"/>
                <a:gd name="T45" fmla="*/ 76164 h 39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Freeform 38">
            <a:extLst>
              <a:ext uri="{FF2B5EF4-FFF2-40B4-BE49-F238E27FC236}">
                <a16:creationId xmlns:a16="http://schemas.microsoft.com/office/drawing/2014/main" id="{581FAF17-E321-4F9D-9C0C-2A9073D9B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9175" y="491362"/>
            <a:ext cx="574602" cy="1317700"/>
          </a:xfrm>
          <a:custGeom>
            <a:avLst/>
            <a:gdLst>
              <a:gd name="T0" fmla="*/ 0 w 1288"/>
              <a:gd name="T1" fmla="*/ 2185 h 2186"/>
              <a:gd name="T2" fmla="*/ 1287 w 1288"/>
              <a:gd name="T3" fmla="*/ 1790 h 2186"/>
              <a:gd name="T4" fmla="*/ 1287 w 1288"/>
              <a:gd name="T5" fmla="*/ 0 h 2186"/>
              <a:gd name="T6" fmla="*/ 0 w 1288"/>
              <a:gd name="T7" fmla="*/ 528 h 2186"/>
              <a:gd name="T8" fmla="*/ 0 w 1288"/>
              <a:gd name="T9" fmla="*/ 2185 h 2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8" h="2186">
                <a:moveTo>
                  <a:pt x="0" y="2185"/>
                </a:moveTo>
                <a:lnTo>
                  <a:pt x="1287" y="1790"/>
                </a:lnTo>
                <a:lnTo>
                  <a:pt x="1287" y="0"/>
                </a:lnTo>
                <a:lnTo>
                  <a:pt x="0" y="528"/>
                </a:lnTo>
                <a:lnTo>
                  <a:pt x="0" y="2185"/>
                </a:lnTo>
              </a:path>
            </a:pathLst>
          </a:custGeom>
          <a:solidFill>
            <a:srgbClr val="9BBB59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B9F8A13-568D-4BEF-8EDA-407B2083622B}"/>
              </a:ext>
            </a:extLst>
          </p:cNvPr>
          <p:cNvSpPr/>
          <p:nvPr/>
        </p:nvSpPr>
        <p:spPr>
          <a:xfrm>
            <a:off x="8977315" y="2051437"/>
            <a:ext cx="159922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00" b="1" dirty="0">
                <a:solidFill>
                  <a:prstClr val="black"/>
                </a:solidFill>
              </a:rPr>
              <a:t>SeaCat.io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prstClr val="black"/>
                </a:solidFill>
              </a:rPr>
              <a:t>https://teskalabs.com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2FBE481-D6C3-40C4-8861-1A29524F03D6}"/>
              </a:ext>
            </a:extLst>
          </p:cNvPr>
          <p:cNvSpPr/>
          <p:nvPr/>
        </p:nvSpPr>
        <p:spPr>
          <a:xfrm>
            <a:off x="8977315" y="2955619"/>
            <a:ext cx="275428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DigiCert IoT Security Solutions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https://www.digicert.com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2A9D462-9476-4A4C-AA25-9EA5ABE8FD38}"/>
              </a:ext>
            </a:extLst>
          </p:cNvPr>
          <p:cNvSpPr/>
          <p:nvPr/>
        </p:nvSpPr>
        <p:spPr>
          <a:xfrm>
            <a:off x="8977315" y="3859801"/>
            <a:ext cx="186410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FortiNAC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https://www.fortinet.com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E162B9-8799-4D95-BCA3-45C98A453A90}"/>
              </a:ext>
            </a:extLst>
          </p:cNvPr>
          <p:cNvSpPr/>
          <p:nvPr/>
        </p:nvSpPr>
        <p:spPr>
          <a:xfrm>
            <a:off x="8977315" y="4763983"/>
            <a:ext cx="266279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Darktrace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https://www.darktrace.com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4C0437-713F-4F6B-A826-5623B9D5ED46}"/>
              </a:ext>
            </a:extLst>
          </p:cNvPr>
          <p:cNvSpPr/>
          <p:nvPr/>
        </p:nvSpPr>
        <p:spPr>
          <a:xfrm>
            <a:off x="8977315" y="5668165"/>
            <a:ext cx="242811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Cisco IoT Threat Defense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https://www.cisco.com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FC0F171-DE7B-4D66-AA78-5413146D8041}"/>
              </a:ext>
            </a:extLst>
          </p:cNvPr>
          <p:cNvCxnSpPr>
            <a:cxnSpLocks/>
          </p:cNvCxnSpPr>
          <p:nvPr/>
        </p:nvCxnSpPr>
        <p:spPr>
          <a:xfrm>
            <a:off x="7835464" y="1824446"/>
            <a:ext cx="0" cy="460158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213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Placeholder 3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E85995E-AC94-4EB8-A864-95FD2AB83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5" r="26676"/>
          <a:stretch/>
        </p:blipFill>
        <p:spPr>
          <a:xfrm>
            <a:off x="7772400" y="0"/>
            <a:ext cx="4419600" cy="655531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28AFC8-0A5B-4836-9FAA-1737CF4C6B39}"/>
              </a:ext>
            </a:extLst>
          </p:cNvPr>
          <p:cNvSpPr/>
          <p:nvPr/>
        </p:nvSpPr>
        <p:spPr>
          <a:xfrm>
            <a:off x="793418" y="1072363"/>
            <a:ext cx="6785637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the IoT concepts and why organizations opt for IoT-enabled environments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B52CB6-5A59-43FD-AEE9-A784B78F9D2E}"/>
              </a:ext>
            </a:extLst>
          </p:cNvPr>
          <p:cNvGrpSpPr/>
          <p:nvPr/>
        </p:nvGrpSpPr>
        <p:grpSpPr>
          <a:xfrm>
            <a:off x="272061" y="1195473"/>
            <a:ext cx="429514" cy="430887"/>
            <a:chOff x="142875" y="1195473"/>
            <a:chExt cx="429514" cy="43088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0BEB5A8-65F8-46F6-A4AC-709540B62EAC}"/>
                </a:ext>
              </a:extLst>
            </p:cNvPr>
            <p:cNvSpPr/>
            <p:nvPr/>
          </p:nvSpPr>
          <p:spPr>
            <a:xfrm>
              <a:off x="142875" y="119615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E7225A58-7626-4ADF-831A-610CEE3CCC18}"/>
                </a:ext>
              </a:extLst>
            </p:cNvPr>
            <p:cNvSpPr txBox="1"/>
            <p:nvPr/>
          </p:nvSpPr>
          <p:spPr>
            <a:xfrm>
              <a:off x="187553" y="119547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75B7B13-E4A0-46F4-8E69-1D2CE690F6C5}"/>
              </a:ext>
            </a:extLst>
          </p:cNvPr>
          <p:cNvSpPr/>
          <p:nvPr/>
        </p:nvSpPr>
        <p:spPr>
          <a:xfrm>
            <a:off x="793419" y="1988896"/>
            <a:ext cx="6050342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the IoT application areas and IoT devices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BE52C0-F40B-4FAB-84C3-F00EB9AFBEBB}"/>
              </a:ext>
            </a:extLst>
          </p:cNvPr>
          <p:cNvGrpSpPr/>
          <p:nvPr/>
        </p:nvGrpSpPr>
        <p:grpSpPr>
          <a:xfrm>
            <a:off x="272061" y="1965813"/>
            <a:ext cx="429514" cy="430887"/>
            <a:chOff x="142875" y="1965813"/>
            <a:chExt cx="429514" cy="43088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67E1D6C-5D31-48A8-8951-72A585FEE9C6}"/>
                </a:ext>
              </a:extLst>
            </p:cNvPr>
            <p:cNvSpPr/>
            <p:nvPr/>
          </p:nvSpPr>
          <p:spPr>
            <a:xfrm>
              <a:off x="142875" y="196649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8" name="TextBox 29">
              <a:extLst>
                <a:ext uri="{FF2B5EF4-FFF2-40B4-BE49-F238E27FC236}">
                  <a16:creationId xmlns:a16="http://schemas.microsoft.com/office/drawing/2014/main" id="{F5097960-02D8-4F00-9614-E62D174D0C0C}"/>
                </a:ext>
              </a:extLst>
            </p:cNvPr>
            <p:cNvSpPr txBox="1"/>
            <p:nvPr/>
          </p:nvSpPr>
          <p:spPr>
            <a:xfrm>
              <a:off x="187553" y="196581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BD2CB01-0D01-458A-B1FD-91EA9677CF7B}"/>
              </a:ext>
            </a:extLst>
          </p:cNvPr>
          <p:cNvSpPr/>
          <p:nvPr/>
        </p:nvSpPr>
        <p:spPr>
          <a:xfrm>
            <a:off x="793419" y="2613043"/>
            <a:ext cx="678563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also discussed the IoT architecture and IoT communication models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F1E08C-A81A-4BA8-9D97-A4452DC37570}"/>
              </a:ext>
            </a:extLst>
          </p:cNvPr>
          <p:cNvGrpSpPr/>
          <p:nvPr/>
        </p:nvGrpSpPr>
        <p:grpSpPr>
          <a:xfrm>
            <a:off x="272061" y="2736153"/>
            <a:ext cx="429514" cy="430887"/>
            <a:chOff x="142875" y="2736153"/>
            <a:chExt cx="429514" cy="43088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566041E-51C8-43F7-983C-5003F13E874A}"/>
                </a:ext>
              </a:extLst>
            </p:cNvPr>
            <p:cNvSpPr/>
            <p:nvPr/>
          </p:nvSpPr>
          <p:spPr>
            <a:xfrm>
              <a:off x="142875" y="273683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D3246391-8DCC-4046-84AB-C54D7AF13DD0}"/>
                </a:ext>
              </a:extLst>
            </p:cNvPr>
            <p:cNvSpPr txBox="1"/>
            <p:nvPr/>
          </p:nvSpPr>
          <p:spPr>
            <a:xfrm>
              <a:off x="187553" y="273615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6DF7DEE-FF02-40A9-B825-EF50AAA70A0A}"/>
              </a:ext>
            </a:extLst>
          </p:cNvPr>
          <p:cNvSpPr/>
          <p:nvPr/>
        </p:nvSpPr>
        <p:spPr>
          <a:xfrm>
            <a:off x="793418" y="3383383"/>
            <a:ext cx="6938038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also discussed the security in IoT-enabled environments and stack-wise IoT security principles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F2B982-42AC-4643-90AD-51BC89FFB517}"/>
              </a:ext>
            </a:extLst>
          </p:cNvPr>
          <p:cNvGrpSpPr/>
          <p:nvPr/>
        </p:nvGrpSpPr>
        <p:grpSpPr>
          <a:xfrm>
            <a:off x="272061" y="3506493"/>
            <a:ext cx="429514" cy="430887"/>
            <a:chOff x="142875" y="3506493"/>
            <a:chExt cx="429514" cy="43088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4532668-FD46-472C-B08E-726D165C588D}"/>
                </a:ext>
              </a:extLst>
            </p:cNvPr>
            <p:cNvSpPr/>
            <p:nvPr/>
          </p:nvSpPr>
          <p:spPr>
            <a:xfrm>
              <a:off x="142875" y="350717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TextBox 35">
              <a:extLst>
                <a:ext uri="{FF2B5EF4-FFF2-40B4-BE49-F238E27FC236}">
                  <a16:creationId xmlns:a16="http://schemas.microsoft.com/office/drawing/2014/main" id="{F3D6E4F7-5445-4605-9EF4-2CBCC1B59D46}"/>
                </a:ext>
              </a:extLst>
            </p:cNvPr>
            <p:cNvSpPr txBox="1"/>
            <p:nvPr/>
          </p:nvSpPr>
          <p:spPr>
            <a:xfrm>
              <a:off x="187553" y="350649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B97AEC6-0063-485A-9D7F-273A7BDF90A6}"/>
              </a:ext>
            </a:extLst>
          </p:cNvPr>
          <p:cNvSpPr/>
          <p:nvPr/>
        </p:nvSpPr>
        <p:spPr>
          <a:xfrm>
            <a:off x="793418" y="4153723"/>
            <a:ext cx="6557038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briefly discussed the security considerations of the IoT framework and IoT device management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45BF5F3-D1CA-43AA-889F-93F18F09737E}"/>
              </a:ext>
            </a:extLst>
          </p:cNvPr>
          <p:cNvGrpSpPr/>
          <p:nvPr/>
        </p:nvGrpSpPr>
        <p:grpSpPr>
          <a:xfrm>
            <a:off x="272061" y="4276833"/>
            <a:ext cx="429514" cy="430887"/>
            <a:chOff x="142875" y="4276833"/>
            <a:chExt cx="429514" cy="43088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923B6F0-7CC4-4763-8EF7-C702A1F3584A}"/>
                </a:ext>
              </a:extLst>
            </p:cNvPr>
            <p:cNvSpPr/>
            <p:nvPr/>
          </p:nvSpPr>
          <p:spPr>
            <a:xfrm>
              <a:off x="142875" y="427751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9CCE8F23-3D6A-4450-A441-2C433616B9E1}"/>
                </a:ext>
              </a:extLst>
            </p:cNvPr>
            <p:cNvSpPr txBox="1"/>
            <p:nvPr/>
          </p:nvSpPr>
          <p:spPr>
            <a:xfrm>
              <a:off x="187553" y="427683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FA6DE9B-C92E-408A-A04D-33E34275CA4F}"/>
              </a:ext>
            </a:extLst>
          </p:cNvPr>
          <p:cNvSpPr/>
          <p:nvPr/>
        </p:nvSpPr>
        <p:spPr>
          <a:xfrm>
            <a:off x="793418" y="4924063"/>
            <a:ext cx="678563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 detailed discussion on the best practices and tools for IoT security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683D17-DAF0-47F6-B243-A6EE35CC674E}"/>
              </a:ext>
            </a:extLst>
          </p:cNvPr>
          <p:cNvGrpSpPr/>
          <p:nvPr/>
        </p:nvGrpSpPr>
        <p:grpSpPr>
          <a:xfrm>
            <a:off x="272061" y="5047173"/>
            <a:ext cx="429514" cy="430887"/>
            <a:chOff x="142875" y="5047173"/>
            <a:chExt cx="429514" cy="43088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2A28EBB-C673-4233-AE3D-EFB61064A4E5}"/>
                </a:ext>
              </a:extLst>
            </p:cNvPr>
            <p:cNvSpPr/>
            <p:nvPr/>
          </p:nvSpPr>
          <p:spPr>
            <a:xfrm>
              <a:off x="142875" y="504785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7D1022A6-1B9E-412D-B2E1-A10BDB17D6BC}"/>
                </a:ext>
              </a:extLst>
            </p:cNvPr>
            <p:cNvSpPr txBox="1"/>
            <p:nvPr/>
          </p:nvSpPr>
          <p:spPr>
            <a:xfrm>
              <a:off x="187553" y="504717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6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4D65933-14F5-4067-8FCA-EEE25CE6322B}"/>
              </a:ext>
            </a:extLst>
          </p:cNvPr>
          <p:cNvSpPr/>
          <p:nvPr/>
        </p:nvSpPr>
        <p:spPr>
          <a:xfrm>
            <a:off x="793418" y="5694403"/>
            <a:ext cx="7090438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next module, we will discuss on cryptography and PKI concepts in detail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72175D-3B00-4CE4-81CF-B901E633FAF9}"/>
              </a:ext>
            </a:extLst>
          </p:cNvPr>
          <p:cNvGrpSpPr/>
          <p:nvPr/>
        </p:nvGrpSpPr>
        <p:grpSpPr>
          <a:xfrm>
            <a:off x="272061" y="5817513"/>
            <a:ext cx="429514" cy="430887"/>
            <a:chOff x="142875" y="5817513"/>
            <a:chExt cx="429514" cy="43088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FD5BF0B-9D29-45D6-BD7C-3EC96A742935}"/>
                </a:ext>
              </a:extLst>
            </p:cNvPr>
            <p:cNvSpPr/>
            <p:nvPr/>
          </p:nvSpPr>
          <p:spPr>
            <a:xfrm>
              <a:off x="142875" y="5818199"/>
              <a:ext cx="429514" cy="429514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23" name="TextBox 44">
              <a:extLst>
                <a:ext uri="{FF2B5EF4-FFF2-40B4-BE49-F238E27FC236}">
                  <a16:creationId xmlns:a16="http://schemas.microsoft.com/office/drawing/2014/main" id="{A6548CCF-7555-4ED9-835F-8B94408E1FA1}"/>
                </a:ext>
              </a:extLst>
            </p:cNvPr>
            <p:cNvSpPr txBox="1"/>
            <p:nvPr/>
          </p:nvSpPr>
          <p:spPr>
            <a:xfrm>
              <a:off x="187553" y="581751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7</a:t>
              </a:r>
            </a:p>
          </p:txBody>
        </p:sp>
      </p:grpSp>
      <p:sp>
        <p:nvSpPr>
          <p:cNvPr id="24" name="TextBox 30">
            <a:extLst>
              <a:ext uri="{FF2B5EF4-FFF2-40B4-BE49-F238E27FC236}">
                <a16:creationId xmlns:a16="http://schemas.microsoft.com/office/drawing/2014/main" id="{B94E62C7-95AC-4C6C-B8D9-156F37BE521C}"/>
              </a:ext>
            </a:extLst>
          </p:cNvPr>
          <p:cNvSpPr txBox="1"/>
          <p:nvPr/>
        </p:nvSpPr>
        <p:spPr>
          <a:xfrm>
            <a:off x="15765" y="191150"/>
            <a:ext cx="68615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Summary</a:t>
            </a:r>
          </a:p>
        </p:txBody>
      </p:sp>
    </p:spTree>
    <p:extLst>
      <p:ext uri="{BB962C8B-B14F-4D97-AF65-F5344CB8AC3E}">
        <p14:creationId xmlns:p14="http://schemas.microsoft.com/office/powerpoint/2010/main" val="33931777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ecca02c1b4551fa88ea8daf1954be355e733"/>
</p:tagLst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984E39-DE37-4341-A771-6C261C9F6A67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2c227bb7-df56-4067-b93f-1d4f0cc6f6d2"/>
    <ds:schemaRef ds:uri="f7e07ca7-6d23-4fcc-95ba-0b0025113b4d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B12F88-A30B-4C72-AF9D-DB9B31C11A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683571-A9F2-4207-839F-93621034B9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75849</TotalTime>
  <Words>1953</Words>
  <Application>Microsoft Office PowerPoint</Application>
  <PresentationFormat>Szélesvásznú</PresentationFormat>
  <Paragraphs>404</Paragraphs>
  <Slides>21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21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Gill Sans</vt:lpstr>
      <vt:lpstr>Impact</vt:lpstr>
      <vt:lpstr>Lato Light</vt:lpstr>
      <vt:lpstr>Raleway Light</vt:lpstr>
      <vt:lpstr>Roboto</vt:lpstr>
      <vt:lpstr>Rockwell</vt:lpstr>
      <vt:lpstr>Wingdings</vt:lpstr>
      <vt:lpstr>Default Theme</vt:lpstr>
      <vt:lpstr>7_Default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010101</dc:creator>
  <cp:lastModifiedBy>Tóth András</cp:lastModifiedBy>
  <cp:revision>4355</cp:revision>
  <cp:lastPrinted>2021-07-23T05:43:42Z</cp:lastPrinted>
  <dcterms:created xsi:type="dcterms:W3CDTF">2012-06-29T18:31:24Z</dcterms:created>
  <dcterms:modified xsi:type="dcterms:W3CDTF">2024-08-28T07:25:12Z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